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media/image11.jpg" ContentType="image/jpg"/>
  <Override PartName="/ppt/media/image34.jpg" ContentType="image/jpg"/>
  <Override PartName="/ppt/media/image39.jpg" ContentType="image/jpg"/>
  <Override PartName="/ppt/media/image40.jpg" ContentType="image/jpg"/>
  <Override PartName="/ppt/media/image45.jpg" ContentType="image/jpg"/>
  <Override PartName="/ppt/media/image46.jpg" ContentType="image/jpg"/>
  <Override PartName="/ppt/media/image48.jpg" ContentType="image/jpg"/>
  <Override PartName="/ppt/media/image49.jpg" ContentType="image/jpg"/>
  <Override PartName="/ppt/media/image50.jpg" ContentType="image/jpg"/>
  <Override PartName="/ppt/notesSlides/notesSlide1.xml" ContentType="application/vnd.openxmlformats-officedocument.presentationml.notesSlide+xml"/>
  <Override PartName="/ppt/media/image53.jpg" ContentType="image/jpg"/>
  <Override PartName="/ppt/media/image54.jpg" ContentType="image/jpg"/>
  <Override PartName="/ppt/media/image55.jpg" ContentType="image/jpg"/>
  <Override PartName="/ppt/media/image58.jpg" ContentType="image/jpg"/>
  <Override PartName="/ppt/media/image59.jpg" ContentType="image/jp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93.jpg" ContentType="image/jpg"/>
  <Override PartName="/ppt/media/image94.jpg" ContentType="image/jpg"/>
  <Override PartName="/ppt/media/image95.jpg" ContentType="image/jpg"/>
  <Override PartName="/ppt/media/image96.jpg" ContentType="image/jpg"/>
  <Override PartName="/ppt/media/image97.jpg" ContentType="image/jpg"/>
  <Override PartName="/ppt/notesSlides/notesSlide5.xml" ContentType="application/vnd.openxmlformats-officedocument.presentationml.notesSlide+xml"/>
  <Override PartName="/ppt/media/image98.jpg" ContentType="image/jpg"/>
  <Override PartName="/ppt/media/image99.jpg" ContentType="image/jpg"/>
  <Override PartName="/ppt/media/image100.jpg" ContentType="image/jpg"/>
  <Override PartName="/ppt/media/image101.jpg" ContentType="image/jpg"/>
  <Override PartName="/ppt/media/image102.jpg" ContentType="image/jpg"/>
  <Override PartName="/ppt/media/image103.jpg" ContentType="image/jpg"/>
  <Override PartName="/ppt/media/image104.jpg" ContentType="image/jpg"/>
  <Override PartName="/ppt/media/image138.jpg" ContentType="image/jp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20" r:id="rId3"/>
    <p:sldMasterId id="2147483732" r:id="rId4"/>
    <p:sldMasterId id="2147483744" r:id="rId5"/>
    <p:sldMasterId id="2147483756" r:id="rId6"/>
    <p:sldMasterId id="2147483768" r:id="rId7"/>
    <p:sldMasterId id="2147483780" r:id="rId8"/>
  </p:sldMasterIdLst>
  <p:notesMasterIdLst>
    <p:notesMasterId r:id="rId153"/>
  </p:notesMasterIdLst>
  <p:sldIdLst>
    <p:sldId id="449" r:id="rId9"/>
    <p:sldId id="272" r:id="rId10"/>
    <p:sldId id="258" r:id="rId11"/>
    <p:sldId id="257" r:id="rId12"/>
    <p:sldId id="259" r:id="rId13"/>
    <p:sldId id="260" r:id="rId14"/>
    <p:sldId id="261" r:id="rId15"/>
    <p:sldId id="268" r:id="rId16"/>
    <p:sldId id="269" r:id="rId17"/>
    <p:sldId id="262" r:id="rId18"/>
    <p:sldId id="265" r:id="rId19"/>
    <p:sldId id="263" r:id="rId20"/>
    <p:sldId id="266" r:id="rId21"/>
    <p:sldId id="264" r:id="rId22"/>
    <p:sldId id="267" r:id="rId23"/>
    <p:sldId id="270" r:id="rId24"/>
    <p:sldId id="271" r:id="rId25"/>
    <p:sldId id="275" r:id="rId26"/>
    <p:sldId id="274" r:id="rId27"/>
    <p:sldId id="273" r:id="rId28"/>
    <p:sldId id="276" r:id="rId29"/>
    <p:sldId id="288" r:id="rId30"/>
    <p:sldId id="277" r:id="rId31"/>
    <p:sldId id="287" r:id="rId32"/>
    <p:sldId id="278" r:id="rId33"/>
    <p:sldId id="279" r:id="rId34"/>
    <p:sldId id="280" r:id="rId35"/>
    <p:sldId id="281" r:id="rId36"/>
    <p:sldId id="282" r:id="rId37"/>
    <p:sldId id="283" r:id="rId38"/>
    <p:sldId id="284" r:id="rId39"/>
    <p:sldId id="285" r:id="rId40"/>
    <p:sldId id="286" r:id="rId41"/>
    <p:sldId id="289" r:id="rId42"/>
    <p:sldId id="290" r:id="rId43"/>
    <p:sldId id="291" r:id="rId44"/>
    <p:sldId id="292" r:id="rId45"/>
    <p:sldId id="293" r:id="rId46"/>
    <p:sldId id="294" r:id="rId47"/>
    <p:sldId id="297" r:id="rId48"/>
    <p:sldId id="298" r:id="rId49"/>
    <p:sldId id="300" r:id="rId50"/>
    <p:sldId id="302" r:id="rId51"/>
    <p:sldId id="303" r:id="rId52"/>
    <p:sldId id="304" r:id="rId53"/>
    <p:sldId id="306" r:id="rId54"/>
    <p:sldId id="307" r:id="rId55"/>
    <p:sldId id="308" r:id="rId56"/>
    <p:sldId id="309" r:id="rId57"/>
    <p:sldId id="310" r:id="rId58"/>
    <p:sldId id="312" r:id="rId59"/>
    <p:sldId id="315" r:id="rId60"/>
    <p:sldId id="316" r:id="rId61"/>
    <p:sldId id="317" r:id="rId62"/>
    <p:sldId id="328" r:id="rId63"/>
    <p:sldId id="329" r:id="rId64"/>
    <p:sldId id="330" r:id="rId65"/>
    <p:sldId id="331" r:id="rId66"/>
    <p:sldId id="332" r:id="rId67"/>
    <p:sldId id="333" r:id="rId68"/>
    <p:sldId id="440" r:id="rId69"/>
    <p:sldId id="387" r:id="rId70"/>
    <p:sldId id="334" r:id="rId71"/>
    <p:sldId id="335" r:id="rId72"/>
    <p:sldId id="336" r:id="rId73"/>
    <p:sldId id="337" r:id="rId74"/>
    <p:sldId id="338" r:id="rId75"/>
    <p:sldId id="339" r:id="rId76"/>
    <p:sldId id="340" r:id="rId77"/>
    <p:sldId id="341" r:id="rId78"/>
    <p:sldId id="342" r:id="rId79"/>
    <p:sldId id="343" r:id="rId80"/>
    <p:sldId id="344" r:id="rId81"/>
    <p:sldId id="345" r:id="rId82"/>
    <p:sldId id="346" r:id="rId83"/>
    <p:sldId id="347" r:id="rId84"/>
    <p:sldId id="348" r:id="rId85"/>
    <p:sldId id="349" r:id="rId86"/>
    <p:sldId id="350" r:id="rId87"/>
    <p:sldId id="351" r:id="rId88"/>
    <p:sldId id="352" r:id="rId89"/>
    <p:sldId id="388" r:id="rId90"/>
    <p:sldId id="353" r:id="rId91"/>
    <p:sldId id="354" r:id="rId92"/>
    <p:sldId id="355" r:id="rId93"/>
    <p:sldId id="357" r:id="rId94"/>
    <p:sldId id="361" r:id="rId95"/>
    <p:sldId id="362" r:id="rId96"/>
    <p:sldId id="367" r:id="rId97"/>
    <p:sldId id="368" r:id="rId98"/>
    <p:sldId id="371" r:id="rId99"/>
    <p:sldId id="375" r:id="rId100"/>
    <p:sldId id="376" r:id="rId101"/>
    <p:sldId id="381" r:id="rId102"/>
    <p:sldId id="382" r:id="rId103"/>
    <p:sldId id="383" r:id="rId104"/>
    <p:sldId id="385" r:id="rId105"/>
    <p:sldId id="389" r:id="rId106"/>
    <p:sldId id="390" r:id="rId107"/>
    <p:sldId id="392" r:id="rId108"/>
    <p:sldId id="393" r:id="rId109"/>
    <p:sldId id="394" r:id="rId110"/>
    <p:sldId id="395" r:id="rId111"/>
    <p:sldId id="396" r:id="rId112"/>
    <p:sldId id="441" r:id="rId113"/>
    <p:sldId id="399" r:id="rId114"/>
    <p:sldId id="400" r:id="rId115"/>
    <p:sldId id="401" r:id="rId116"/>
    <p:sldId id="402" r:id="rId117"/>
    <p:sldId id="403" r:id="rId118"/>
    <p:sldId id="397" r:id="rId119"/>
    <p:sldId id="398" r:id="rId120"/>
    <p:sldId id="404" r:id="rId121"/>
    <p:sldId id="405" r:id="rId122"/>
    <p:sldId id="409" r:id="rId123"/>
    <p:sldId id="410" r:id="rId124"/>
    <p:sldId id="407" r:id="rId125"/>
    <p:sldId id="408" r:id="rId126"/>
    <p:sldId id="411" r:id="rId127"/>
    <p:sldId id="412" r:id="rId128"/>
    <p:sldId id="413" r:id="rId129"/>
    <p:sldId id="414" r:id="rId130"/>
    <p:sldId id="415" r:id="rId131"/>
    <p:sldId id="416" r:id="rId132"/>
    <p:sldId id="417" r:id="rId133"/>
    <p:sldId id="418" r:id="rId134"/>
    <p:sldId id="419" r:id="rId135"/>
    <p:sldId id="420" r:id="rId136"/>
    <p:sldId id="421" r:id="rId137"/>
    <p:sldId id="422" r:id="rId138"/>
    <p:sldId id="423" r:id="rId139"/>
    <p:sldId id="429" r:id="rId140"/>
    <p:sldId id="424" r:id="rId141"/>
    <p:sldId id="425" r:id="rId142"/>
    <p:sldId id="430" r:id="rId143"/>
    <p:sldId id="431" r:id="rId144"/>
    <p:sldId id="432" r:id="rId145"/>
    <p:sldId id="433" r:id="rId146"/>
    <p:sldId id="434" r:id="rId147"/>
    <p:sldId id="435" r:id="rId148"/>
    <p:sldId id="439" r:id="rId149"/>
    <p:sldId id="443" r:id="rId150"/>
    <p:sldId id="444" r:id="rId151"/>
    <p:sldId id="445" r:id="rId15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68" autoAdjust="0"/>
    <p:restoredTop sz="93720" autoAdjust="0"/>
  </p:normalViewPr>
  <p:slideViewPr>
    <p:cSldViewPr>
      <p:cViewPr varScale="1">
        <p:scale>
          <a:sx n="106" d="100"/>
          <a:sy n="106" d="100"/>
        </p:scale>
        <p:origin x="677" y="67"/>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63" Type="http://schemas.openxmlformats.org/officeDocument/2006/relationships/slide" Target="slides/slide55.xml"/><Relationship Id="rId84" Type="http://schemas.openxmlformats.org/officeDocument/2006/relationships/slide" Target="slides/slide76.xml"/><Relationship Id="rId138" Type="http://schemas.openxmlformats.org/officeDocument/2006/relationships/slide" Target="slides/slide130.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53" Type="http://schemas.openxmlformats.org/officeDocument/2006/relationships/slide" Target="slides/slide45.xml"/><Relationship Id="rId74" Type="http://schemas.openxmlformats.org/officeDocument/2006/relationships/slide" Target="slides/slide66.xml"/><Relationship Id="rId128" Type="http://schemas.openxmlformats.org/officeDocument/2006/relationships/slide" Target="slides/slide120.xml"/><Relationship Id="rId149" Type="http://schemas.openxmlformats.org/officeDocument/2006/relationships/slide" Target="slides/slide141.xml"/><Relationship Id="rId5" Type="http://schemas.openxmlformats.org/officeDocument/2006/relationships/slideMaster" Target="slideMasters/slideMaster5.xml"/><Relationship Id="rId95" Type="http://schemas.openxmlformats.org/officeDocument/2006/relationships/slide" Target="slides/slide87.xml"/><Relationship Id="rId22" Type="http://schemas.openxmlformats.org/officeDocument/2006/relationships/slide" Target="slides/slide14.xml"/><Relationship Id="rId43" Type="http://schemas.openxmlformats.org/officeDocument/2006/relationships/slide" Target="slides/slide35.xml"/><Relationship Id="rId64" Type="http://schemas.openxmlformats.org/officeDocument/2006/relationships/slide" Target="slides/slide56.xml"/><Relationship Id="rId118" Type="http://schemas.openxmlformats.org/officeDocument/2006/relationships/slide" Target="slides/slide110.xml"/><Relationship Id="rId139" Type="http://schemas.openxmlformats.org/officeDocument/2006/relationships/slide" Target="slides/slide131.xml"/><Relationship Id="rId80" Type="http://schemas.openxmlformats.org/officeDocument/2006/relationships/slide" Target="slides/slide72.xml"/><Relationship Id="rId85" Type="http://schemas.openxmlformats.org/officeDocument/2006/relationships/slide" Target="slides/slide77.xml"/><Relationship Id="rId150" Type="http://schemas.openxmlformats.org/officeDocument/2006/relationships/slide" Target="slides/slide142.xml"/><Relationship Id="rId155" Type="http://schemas.openxmlformats.org/officeDocument/2006/relationships/viewProps" Target="viewProps.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124" Type="http://schemas.openxmlformats.org/officeDocument/2006/relationships/slide" Target="slides/slide116.xml"/><Relationship Id="rId129" Type="http://schemas.openxmlformats.org/officeDocument/2006/relationships/slide" Target="slides/slide121.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40" Type="http://schemas.openxmlformats.org/officeDocument/2006/relationships/slide" Target="slides/slide132.xml"/><Relationship Id="rId145" Type="http://schemas.openxmlformats.org/officeDocument/2006/relationships/slide" Target="slides/slide137.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119" Type="http://schemas.openxmlformats.org/officeDocument/2006/relationships/slide" Target="slides/slide111.xml"/><Relationship Id="rId44" Type="http://schemas.openxmlformats.org/officeDocument/2006/relationships/slide" Target="slides/slide36.xml"/><Relationship Id="rId60" Type="http://schemas.openxmlformats.org/officeDocument/2006/relationships/slide" Target="slides/slide52.xml"/><Relationship Id="rId65" Type="http://schemas.openxmlformats.org/officeDocument/2006/relationships/slide" Target="slides/slide57.xml"/><Relationship Id="rId81" Type="http://schemas.openxmlformats.org/officeDocument/2006/relationships/slide" Target="slides/slide73.xml"/><Relationship Id="rId86" Type="http://schemas.openxmlformats.org/officeDocument/2006/relationships/slide" Target="slides/slide78.xml"/><Relationship Id="rId130" Type="http://schemas.openxmlformats.org/officeDocument/2006/relationships/slide" Target="slides/slide122.xml"/><Relationship Id="rId135" Type="http://schemas.openxmlformats.org/officeDocument/2006/relationships/slide" Target="slides/slide127.xml"/><Relationship Id="rId151" Type="http://schemas.openxmlformats.org/officeDocument/2006/relationships/slide" Target="slides/slide143.xml"/><Relationship Id="rId156" Type="http://schemas.openxmlformats.org/officeDocument/2006/relationships/theme" Target="theme/them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slide" Target="slides/slide138.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157" Type="http://schemas.openxmlformats.org/officeDocument/2006/relationships/tableStyles" Target="tableStyles.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slide" Target="slides/slide14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3" Type="http://schemas.openxmlformats.org/officeDocument/2006/relationships/slideMaster" Target="slideMasters/slideMaster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3" Type="http://schemas.openxmlformats.org/officeDocument/2006/relationships/notesMaster" Target="notesMasters/notesMaster1.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slide" Target="slides/slide135.xml"/><Relationship Id="rId148" Type="http://schemas.openxmlformats.org/officeDocument/2006/relationships/slide" Target="slides/slide140.xml"/><Relationship Id="rId4" Type="http://schemas.openxmlformats.org/officeDocument/2006/relationships/slideMaster" Target="slideMasters/slideMaster4.xml"/><Relationship Id="rId9" Type="http://schemas.openxmlformats.org/officeDocument/2006/relationships/slide" Target="slides/slide1.xml"/><Relationship Id="rId26" Type="http://schemas.openxmlformats.org/officeDocument/2006/relationships/slide" Target="slides/slide18.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54" Type="http://schemas.openxmlformats.org/officeDocument/2006/relationships/presProps" Target="presProps.xml"/><Relationship Id="rId16" Type="http://schemas.openxmlformats.org/officeDocument/2006/relationships/slide" Target="slides/slide8.xml"/><Relationship Id="rId37" Type="http://schemas.openxmlformats.org/officeDocument/2006/relationships/slide" Target="slides/slide29.xml"/><Relationship Id="rId58" Type="http://schemas.openxmlformats.org/officeDocument/2006/relationships/slide" Target="slides/slide50.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44" Type="http://schemas.openxmlformats.org/officeDocument/2006/relationships/slide" Target="slides/slide136.xml"/><Relationship Id="rId90" Type="http://schemas.openxmlformats.org/officeDocument/2006/relationships/slide" Target="slides/slide82.xml"/><Relationship Id="rId27" Type="http://schemas.openxmlformats.org/officeDocument/2006/relationships/slide" Target="slides/slide19.xml"/><Relationship Id="rId48" Type="http://schemas.openxmlformats.org/officeDocument/2006/relationships/slide" Target="slides/slide40.xml"/><Relationship Id="rId69" Type="http://schemas.openxmlformats.org/officeDocument/2006/relationships/slide" Target="slides/slide61.xml"/><Relationship Id="rId113" Type="http://schemas.openxmlformats.org/officeDocument/2006/relationships/slide" Target="slides/slide105.xml"/><Relationship Id="rId134" Type="http://schemas.openxmlformats.org/officeDocument/2006/relationships/slide" Target="slides/slide1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A1E2B4E-2D7E-4BF9-A832-B84E19A2FDAE}" type="datetimeFigureOut">
              <a:rPr lang="en-IN" smtClean="0"/>
              <a:t>02-10-2022</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6BE5433-BE4A-4008-8C92-331077125743}" type="slidenum">
              <a:rPr lang="en-IN" smtClean="0"/>
              <a:t>‹#›</a:t>
            </a:fld>
            <a:endParaRPr lang="en-IN"/>
          </a:p>
        </p:txBody>
      </p:sp>
    </p:spTree>
    <p:extLst>
      <p:ext uri="{BB962C8B-B14F-4D97-AF65-F5344CB8AC3E}">
        <p14:creationId xmlns:p14="http://schemas.microsoft.com/office/powerpoint/2010/main" val="4108088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6BE5433-BE4A-4008-8C92-331077125743}" type="slidenum">
              <a:rPr lang="en-IN" smtClean="0"/>
              <a:t>52</a:t>
            </a:fld>
            <a:endParaRPr lang="en-IN"/>
          </a:p>
        </p:txBody>
      </p:sp>
    </p:spTree>
    <p:extLst>
      <p:ext uri="{BB962C8B-B14F-4D97-AF65-F5344CB8AC3E}">
        <p14:creationId xmlns:p14="http://schemas.microsoft.com/office/powerpoint/2010/main" val="623335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6955C1-9985-49D9-8C9C-E9D8D716912A}" type="slidenum">
              <a:rPr lang="en-US" smtClean="0"/>
              <a:t>76</a:t>
            </a:fld>
            <a:endParaRPr lang="en-US"/>
          </a:p>
        </p:txBody>
      </p:sp>
    </p:spTree>
    <p:extLst>
      <p:ext uri="{BB962C8B-B14F-4D97-AF65-F5344CB8AC3E}">
        <p14:creationId xmlns:p14="http://schemas.microsoft.com/office/powerpoint/2010/main" val="945726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6955C1-9985-49D9-8C9C-E9D8D716912A}" type="slidenum">
              <a:rPr lang="en-US" smtClean="0"/>
              <a:t>78</a:t>
            </a:fld>
            <a:endParaRPr lang="en-US"/>
          </a:p>
        </p:txBody>
      </p:sp>
    </p:spTree>
    <p:extLst>
      <p:ext uri="{BB962C8B-B14F-4D97-AF65-F5344CB8AC3E}">
        <p14:creationId xmlns:p14="http://schemas.microsoft.com/office/powerpoint/2010/main" val="945726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6955C1-9985-49D9-8C9C-E9D8D716912A}" type="slidenum">
              <a:rPr lang="en-US" smtClean="0"/>
              <a:t>80</a:t>
            </a:fld>
            <a:endParaRPr lang="en-US"/>
          </a:p>
        </p:txBody>
      </p:sp>
    </p:spTree>
    <p:extLst>
      <p:ext uri="{BB962C8B-B14F-4D97-AF65-F5344CB8AC3E}">
        <p14:creationId xmlns:p14="http://schemas.microsoft.com/office/powerpoint/2010/main" val="945726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6BE5433-BE4A-4008-8C92-331077125743}" type="slidenum">
              <a:rPr lang="en-IN" smtClean="0"/>
              <a:t>90</a:t>
            </a:fld>
            <a:endParaRPr lang="en-IN"/>
          </a:p>
        </p:txBody>
      </p:sp>
    </p:spTree>
    <p:extLst>
      <p:ext uri="{BB962C8B-B14F-4D97-AF65-F5344CB8AC3E}">
        <p14:creationId xmlns:p14="http://schemas.microsoft.com/office/powerpoint/2010/main" val="991902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D0C658F-0A48-454F-A27C-2C99147A8AA5}" type="slidenum">
              <a:rPr lang="en-IN" smtClean="0"/>
              <a:t>133</a:t>
            </a:fld>
            <a:endParaRPr lang="en-IN"/>
          </a:p>
        </p:txBody>
      </p:sp>
    </p:spTree>
    <p:extLst>
      <p:ext uri="{BB962C8B-B14F-4D97-AF65-F5344CB8AC3E}">
        <p14:creationId xmlns:p14="http://schemas.microsoft.com/office/powerpoint/2010/main" val="747459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6BE5433-BE4A-4008-8C92-331077125743}" type="slidenum">
              <a:rPr lang="en-IN" smtClean="0"/>
              <a:t>140</a:t>
            </a:fld>
            <a:endParaRPr lang="en-IN"/>
          </a:p>
        </p:txBody>
      </p:sp>
    </p:spTree>
    <p:extLst>
      <p:ext uri="{BB962C8B-B14F-4D97-AF65-F5344CB8AC3E}">
        <p14:creationId xmlns:p14="http://schemas.microsoft.com/office/powerpoint/2010/main" val="2143903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6BE5433-BE4A-4008-8C92-331077125743}" type="slidenum">
              <a:rPr lang="en-IN" smtClean="0"/>
              <a:t>142</a:t>
            </a:fld>
            <a:endParaRPr lang="en-IN"/>
          </a:p>
        </p:txBody>
      </p:sp>
    </p:spTree>
    <p:extLst>
      <p:ext uri="{BB962C8B-B14F-4D97-AF65-F5344CB8AC3E}">
        <p14:creationId xmlns:p14="http://schemas.microsoft.com/office/powerpoint/2010/main" val="1969480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6BE5433-BE4A-4008-8C92-331077125743}" type="slidenum">
              <a:rPr lang="en-IN" smtClean="0"/>
              <a:t>143</a:t>
            </a:fld>
            <a:endParaRPr lang="en-IN"/>
          </a:p>
        </p:txBody>
      </p:sp>
    </p:spTree>
    <p:extLst>
      <p:ext uri="{BB962C8B-B14F-4D97-AF65-F5344CB8AC3E}">
        <p14:creationId xmlns:p14="http://schemas.microsoft.com/office/powerpoint/2010/main" val="1969480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10/2/2022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1440848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10/2/2022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37765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10/2/2022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7896744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2"/>
            <a:ext cx="7772400" cy="1102519"/>
          </a:xfrm>
        </p:spPr>
        <p:txBody>
          <a:bodyPr/>
          <a:lstStyle/>
          <a:p>
            <a:r>
              <a:rPr lang="en-US"/>
              <a:t>Click to edit Master title style</a:t>
            </a:r>
            <a:endParaRPr lang="en-IN"/>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1D8BD707-D9CF-40AE-B4C6-C98DA3205C09}" type="datetimeFigureOut">
              <a:rPr lang="en-US" smtClean="0"/>
              <a:pPr/>
              <a:t>10/2/2022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218332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D8BD707-D9CF-40AE-B4C6-C98DA3205C09}" type="datetimeFigureOut">
              <a:rPr lang="en-US" smtClean="0"/>
              <a:pPr/>
              <a:t>10/2/2022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635506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652079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900115"/>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900115"/>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1D8BD707-D9CF-40AE-B4C6-C98DA3205C09}" type="datetimeFigureOut">
              <a:rPr lang="en-US" smtClean="0"/>
              <a:pPr/>
              <a:t>10/2/2022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117356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32"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2"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1D8BD707-D9CF-40AE-B4C6-C98DA3205C09}" type="datetimeFigureOut">
              <a:rPr lang="en-US" smtClean="0"/>
              <a:pPr/>
              <a:t>10/2/2022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552829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1D8BD707-D9CF-40AE-B4C6-C98DA3205C09}" type="datetimeFigureOut">
              <a:rPr lang="en-US" smtClean="0"/>
              <a:pPr/>
              <a:t>10/2/2022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011228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191393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7" y="204787"/>
            <a:ext cx="3008313" cy="871538"/>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04791"/>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7"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93754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10/2/2022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223417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4025506"/>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822932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D8BD707-D9CF-40AE-B4C6-C98DA3205C09}" type="datetimeFigureOut">
              <a:rPr lang="en-US" smtClean="0"/>
              <a:pPr/>
              <a:t>10/2/2022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642219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3"/>
            <a:ext cx="2057400" cy="329088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154783"/>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D8BD707-D9CF-40AE-B4C6-C98DA3205C09}" type="datetimeFigureOut">
              <a:rPr lang="en-US" smtClean="0"/>
              <a:pPr/>
              <a:t>10/2/2022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853332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51435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52318"/>
            <a:ext cx="9013372" cy="501915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2400300"/>
            <a:ext cx="6400800" cy="120015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1D8BD707-D9CF-40AE-B4C6-C98DA3205C09}" type="datetimeFigureOut">
              <a:rPr lang="en-US" smtClean="0"/>
              <a:pPr/>
              <a:t>10/2/2022</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B6F15528-21DE-4FAA-801E-634DDDAF4B2B}" type="slidenum">
              <a:rPr lang="en-US" smtClean="0"/>
              <a:pPr/>
              <a:t>‹#›</a:t>
            </a:fld>
            <a:endParaRPr lang="en-US"/>
          </a:p>
        </p:txBody>
      </p:sp>
      <p:sp>
        <p:nvSpPr>
          <p:cNvPr id="7" name="Rectangle 6"/>
          <p:cNvSpPr/>
          <p:nvPr/>
        </p:nvSpPr>
        <p:spPr>
          <a:xfrm>
            <a:off x="62934" y="1086978"/>
            <a:ext cx="9021537" cy="1145512"/>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4" y="1047541"/>
            <a:ext cx="9021537" cy="90435"/>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4" y="2232488"/>
            <a:ext cx="9021537" cy="82899"/>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129449"/>
            <a:ext cx="8229600" cy="1102519"/>
          </a:xfrm>
        </p:spPr>
        <p:txBody>
          <a:bodyPr anchor="ctr"/>
          <a:lstStyle>
            <a:lvl1pPr algn="ctr">
              <a:defRPr lang="en-US" dirty="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8" name="Content Placeholder 7"/>
          <p:cNvSpPr>
            <a:spLocks noGrp="1"/>
          </p:cNvSpPr>
          <p:nvPr>
            <p:ph sz="quarter" idx="1"/>
          </p:nvPr>
        </p:nvSpPr>
        <p:spPr>
          <a:xfrm>
            <a:off x="914400" y="1085850"/>
            <a:ext cx="7772400" cy="3429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51435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52318"/>
            <a:ext cx="9013372" cy="501915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714376"/>
            <a:ext cx="7772400" cy="1021556"/>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722313" y="1910954"/>
            <a:ext cx="7772400" cy="1003697"/>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10/2/2022</a:t>
            </a:fld>
            <a:endParaRPr lang="en-US"/>
          </a:p>
        </p:txBody>
      </p:sp>
      <p:sp>
        <p:nvSpPr>
          <p:cNvPr id="5" name="Footer Placeholder 4"/>
          <p:cNvSpPr>
            <a:spLocks noGrp="1"/>
          </p:cNvSpPr>
          <p:nvPr>
            <p:ph type="ftr" sz="quarter" idx="11"/>
          </p:nvPr>
        </p:nvSpPr>
        <p:spPr>
          <a:xfrm>
            <a:off x="800100" y="4629150"/>
            <a:ext cx="4000500" cy="342900"/>
          </a:xfrm>
        </p:spPr>
        <p:txBody>
          <a:bodyPr/>
          <a:lstStyle/>
          <a:p>
            <a:endParaRPr lang="en-US"/>
          </a:p>
        </p:txBody>
      </p:sp>
      <p:sp>
        <p:nvSpPr>
          <p:cNvPr id="7" name="Rectangle 6"/>
          <p:cNvSpPr/>
          <p:nvPr/>
        </p:nvSpPr>
        <p:spPr>
          <a:xfrm flipV="1">
            <a:off x="69415" y="1782623"/>
            <a:ext cx="9013515" cy="6858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9" y="1756108"/>
            <a:ext cx="9013781" cy="3428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9" y="1851660"/>
            <a:ext cx="9014621" cy="3429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4656582"/>
            <a:ext cx="457200" cy="342900"/>
          </a:xfrm>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1D8BD707-D9CF-40AE-B4C6-C98DA3205C09}" type="datetimeFigureOut">
              <a:rPr lang="en-US" smtClean="0"/>
              <a:pPr/>
              <a:t>10/2/2022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914400" y="1085850"/>
            <a:ext cx="3749040" cy="3429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933950" y="1085850"/>
            <a:ext cx="3749040" cy="3429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04788"/>
            <a:ext cx="7772400" cy="85725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914400" y="1085850"/>
            <a:ext cx="3733800" cy="5715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953000" y="1085850"/>
            <a:ext cx="3733800" cy="5715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pPr/>
              <a:t>10/2/2022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half" idx="2"/>
          </p:nvPr>
        </p:nvSpPr>
        <p:spPr>
          <a:xfrm>
            <a:off x="914400" y="1685925"/>
            <a:ext cx="3733800" cy="291465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4953000" y="1685925"/>
            <a:ext cx="3733800" cy="291465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10/2/2022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0897742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51435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52316"/>
            <a:ext cx="9013372" cy="5020056"/>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04788"/>
            <a:ext cx="7772400" cy="85725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914400" y="1200150"/>
            <a:ext cx="1905000" cy="337185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1"/>
          </p:nvPr>
        </p:nvSpPr>
        <p:spPr>
          <a:xfrm>
            <a:off x="2971800" y="1200150"/>
            <a:ext cx="5715000" cy="337185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3675413"/>
            <a:ext cx="7315200" cy="391716"/>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914400" y="4084369"/>
            <a:ext cx="7315200" cy="51435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10/2/2022</a:t>
            </a:fld>
            <a:endParaRPr lang="en-US"/>
          </a:p>
        </p:txBody>
      </p:sp>
      <p:sp>
        <p:nvSpPr>
          <p:cNvPr id="6" name="Footer Placeholder 5"/>
          <p:cNvSpPr>
            <a:spLocks noGrp="1"/>
          </p:cNvSpPr>
          <p:nvPr>
            <p:ph type="ftr" sz="quarter" idx="11"/>
          </p:nvPr>
        </p:nvSpPr>
        <p:spPr>
          <a:xfrm>
            <a:off x="914400" y="4629150"/>
            <a:ext cx="3886200" cy="342900"/>
          </a:xfrm>
        </p:spPr>
        <p:txBody>
          <a:bodyPr/>
          <a:lstStyle/>
          <a:p>
            <a:endParaRPr lang="en-US"/>
          </a:p>
        </p:txBody>
      </p:sp>
      <p:sp>
        <p:nvSpPr>
          <p:cNvPr id="7" name="Slide Number Placeholder 6"/>
          <p:cNvSpPr>
            <a:spLocks noGrp="1"/>
          </p:cNvSpPr>
          <p:nvPr>
            <p:ph type="sldNum" sz="quarter" idx="12"/>
          </p:nvPr>
        </p:nvSpPr>
        <p:spPr>
          <a:xfrm>
            <a:off x="146304" y="4656582"/>
            <a:ext cx="457200" cy="342900"/>
          </a:xfrm>
        </p:spPr>
        <p:txBody>
          <a:bodyPr/>
          <a:lstStyle/>
          <a:p>
            <a:fld id="{B6F15528-21DE-4FAA-801E-634DDDAF4B2B}" type="slidenum">
              <a:rPr lang="en-US" smtClean="0"/>
              <a:pPr/>
              <a:t>‹#›</a:t>
            </a:fld>
            <a:endParaRPr lang="en-US"/>
          </a:p>
        </p:txBody>
      </p:sp>
      <p:sp>
        <p:nvSpPr>
          <p:cNvPr id="11" name="Rectangle 10"/>
          <p:cNvSpPr/>
          <p:nvPr/>
        </p:nvSpPr>
        <p:spPr>
          <a:xfrm flipV="1">
            <a:off x="68307" y="3512666"/>
            <a:ext cx="9006840" cy="6858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11" y="3487857"/>
            <a:ext cx="9006639" cy="3428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3" y="3579920"/>
            <a:ext cx="9006637" cy="3660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11" y="50007"/>
            <a:ext cx="9001873" cy="3436144"/>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endParaRPr kumimoji="0"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2"/>
            <a:ext cx="2011680" cy="4388644"/>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914400" y="205980"/>
            <a:ext cx="5562600" cy="438864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71451"/>
            <a:ext cx="7772400" cy="3428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3600450"/>
            <a:ext cx="6858000" cy="6858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10/2/2022</a:t>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9001124" y="3634740"/>
            <a:ext cx="142876" cy="1508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363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6F15528-21DE-4FAA-801E-634DDDAF4B2B}" type="slidenum">
              <a:rPr lang="en-US" smtClean="0"/>
              <a:pPr/>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085852"/>
            <a:ext cx="7772400" cy="3240881"/>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171451"/>
            <a:ext cx="7772400" cy="8001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pPr/>
              <a:t>10/2/2022</a:t>
            </a:fld>
            <a:endParaRPr lang="en-US"/>
          </a:p>
        </p:txBody>
      </p:sp>
      <p:sp>
        <p:nvSpPr>
          <p:cNvPr id="8" name="Slide Number Placeholder 7"/>
          <p:cNvSpPr>
            <a:spLocks noGrp="1"/>
          </p:cNvSpPr>
          <p:nvPr>
            <p:ph type="sldNum" sz="quarter" idx="11"/>
          </p:nvPr>
        </p:nvSpPr>
        <p:spPr/>
        <p:txBody>
          <a:bodyPr/>
          <a:lstStyle/>
          <a:p>
            <a:fld id="{B6F15528-21DE-4FAA-801E-634DDDAF4B2B}" type="slidenum">
              <a:rPr lang="en-US" smtClean="0"/>
              <a:pPr/>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30680" y="1181101"/>
            <a:ext cx="329184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90160" y="1181101"/>
            <a:ext cx="329184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10/2/2022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179576"/>
            <a:ext cx="3291840" cy="47982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1694525"/>
            <a:ext cx="3291840" cy="28803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179576"/>
            <a:ext cx="3291840" cy="47982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1694525"/>
            <a:ext cx="3291840" cy="28803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10/2/2022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1D8BD707-D9CF-40AE-B4C6-C98DA3205C09}" type="datetimeFigureOut">
              <a:rPr lang="en-US" smtClean="0"/>
              <a:pPr/>
              <a:t>10/2/2022</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05801133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200150"/>
            <a:ext cx="5111750" cy="336042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3" y="1200150"/>
            <a:ext cx="3008313" cy="336042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3634740"/>
            <a:ext cx="142876" cy="1508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363474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457200" y="4286250"/>
            <a:ext cx="8153400" cy="3429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B6F15528-21DE-4FAA-801E-634DDDAF4B2B}" type="slidenum">
              <a:rPr lang="en-US" smtClean="0"/>
              <a:pPr/>
              <a:t>‹#›</a:t>
            </a:fld>
            <a:endParaRPr lang="en-US"/>
          </a:p>
        </p:txBody>
      </p:sp>
      <p:sp>
        <p:nvSpPr>
          <p:cNvPr id="8" name="Title 7"/>
          <p:cNvSpPr>
            <a:spLocks noGrp="1"/>
          </p:cNvSpPr>
          <p:nvPr>
            <p:ph type="title"/>
          </p:nvPr>
        </p:nvSpPr>
        <p:spPr>
          <a:xfrm>
            <a:off x="457200" y="3714750"/>
            <a:ext cx="8153400" cy="5715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363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76200"/>
            <a:ext cx="8961120" cy="499872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10/2/2022</a:t>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345443" y="2206952"/>
            <a:ext cx="7147931" cy="184785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572652" y="2208476"/>
            <a:ext cx="1190348" cy="1844802"/>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712714" y="2352494"/>
            <a:ext cx="910224" cy="1556766"/>
          </a:xfrm>
          <a:prstGeom prst="rect">
            <a:avLst/>
          </a:prstGeom>
          <a:solidFill>
            <a:schemeClr val="accent3">
              <a:alpha val="7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45486" y="2291717"/>
            <a:ext cx="6947845" cy="168401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7786826" y="3468951"/>
            <a:ext cx="762000" cy="342900"/>
          </a:xfrm>
        </p:spPr>
        <p:txBody>
          <a:bodyPr/>
          <a:lstStyle>
            <a:lvl1pPr algn="ctr">
              <a:defRPr sz="2800">
                <a:solidFill>
                  <a:schemeClr val="accent1">
                    <a:lumMod val="50000"/>
                  </a:schemeClr>
                </a:solidFill>
              </a:defRPr>
            </a:lvl1pPr>
          </a:lstStyle>
          <a:p>
            <a:fld id="{B6F15528-21DE-4FAA-801E-634DDDAF4B2B}" type="slidenum">
              <a:rPr lang="en-US" smtClean="0"/>
              <a:pPr/>
              <a:t>‹#›</a:t>
            </a:fld>
            <a:endParaRPr lang="en-US"/>
          </a:p>
        </p:txBody>
      </p:sp>
      <p:sp>
        <p:nvSpPr>
          <p:cNvPr id="11" name="Rectangle 10"/>
          <p:cNvSpPr/>
          <p:nvPr/>
        </p:nvSpPr>
        <p:spPr>
          <a:xfrm>
            <a:off x="541822" y="3419459"/>
            <a:ext cx="6755166" cy="498275"/>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38971" y="2354580"/>
            <a:ext cx="6760868" cy="155829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642805" y="3486150"/>
            <a:ext cx="6553200" cy="342900"/>
          </a:xfrm>
        </p:spPr>
        <p:txBody>
          <a:bodyPr>
            <a:normAutofit/>
          </a:bodyPr>
          <a:lstStyle>
            <a:lvl1pPr marL="0" indent="0" algn="ctr">
              <a:buNone/>
              <a:defRPr sz="1800" cap="all" spc="3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 name="Title 1"/>
          <p:cNvSpPr>
            <a:spLocks noGrp="1"/>
          </p:cNvSpPr>
          <p:nvPr>
            <p:ph type="ctrTitle"/>
          </p:nvPr>
        </p:nvSpPr>
        <p:spPr>
          <a:xfrm>
            <a:off x="604705" y="2420276"/>
            <a:ext cx="6629400" cy="914401"/>
          </a:xfrm>
        </p:spPr>
        <p:txBody>
          <a:bodyPr anchor="b" anchorCtr="0">
            <a:noAutofit/>
          </a:bodyPr>
          <a:lstStyle>
            <a:lvl1pPr>
              <a:defRPr sz="4000">
                <a:solidFill>
                  <a:schemeClr val="accent1">
                    <a:lumMod val="50000"/>
                  </a:schemeClr>
                </a:solidFill>
              </a:defRPr>
            </a:lvl1pPr>
          </a:lstStyle>
          <a:p>
            <a:r>
              <a:rPr lang="en-US"/>
              <a:t>Click to edit Master title style</a:t>
            </a:r>
            <a:endParaRPr 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76200"/>
            <a:ext cx="8961120" cy="499872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10/2/2022</a:t>
            </a:fld>
            <a:endParaRPr lang="en-US"/>
          </a:p>
        </p:txBody>
      </p:sp>
      <p:sp>
        <p:nvSpPr>
          <p:cNvPr id="13" name="Rectangle 12"/>
          <p:cNvSpPr/>
          <p:nvPr/>
        </p:nvSpPr>
        <p:spPr>
          <a:xfrm>
            <a:off x="451976" y="2209800"/>
            <a:ext cx="8265160" cy="184785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67656" y="2286002"/>
            <a:ext cx="8033800" cy="168401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 name="Title 1"/>
          <p:cNvSpPr>
            <a:spLocks noGrp="1"/>
          </p:cNvSpPr>
          <p:nvPr>
            <p:ph type="title"/>
          </p:nvPr>
        </p:nvSpPr>
        <p:spPr>
          <a:xfrm>
            <a:off x="736456" y="2400301"/>
            <a:ext cx="7696200" cy="971551"/>
          </a:xfrm>
        </p:spPr>
        <p:txBody>
          <a:bodyPr anchor="b" anchorCtr="0">
            <a:noAutofit/>
          </a:bodyPr>
          <a:lstStyle>
            <a:lvl1pPr algn="ctr" defTabSz="914400" rtl="0" eaLnBrk="1" latinLnBrk="0" hangingPunct="1">
              <a:spcBef>
                <a:spcPct val="0"/>
              </a:spcBef>
              <a:buNone/>
              <a:defRPr lang="en-US" sz="4000" kern="1200" cap="all" baseline="0" dirty="0">
                <a:solidFill>
                  <a:schemeClr val="accent1">
                    <a:lumMod val="50000"/>
                  </a:schemeClr>
                </a:solidFill>
                <a:latin typeface="+mj-lt"/>
                <a:ea typeface="+mj-ea"/>
                <a:cs typeface="+mj-cs"/>
              </a:defRPr>
            </a:lvl1pPr>
          </a:lstStyle>
          <a:p>
            <a:r>
              <a:rPr lang="en-US"/>
              <a:t>Click to edit Master title style</a:t>
            </a:r>
            <a:endParaRPr lang="en-US" dirty="0"/>
          </a:p>
        </p:txBody>
      </p:sp>
      <p:sp>
        <p:nvSpPr>
          <p:cNvPr id="15" name="Rectangle 14"/>
          <p:cNvSpPr/>
          <p:nvPr/>
        </p:nvSpPr>
        <p:spPr>
          <a:xfrm>
            <a:off x="675496" y="3406142"/>
            <a:ext cx="7818120" cy="498275"/>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36456" y="3455634"/>
            <a:ext cx="7696200" cy="392837"/>
          </a:xfrm>
        </p:spPr>
        <p:txBody>
          <a:bodyPr anchor="ctr">
            <a:normAutofit/>
          </a:bodyPr>
          <a:lstStyle>
            <a:lvl1pPr marL="0" indent="0" algn="ctr">
              <a:buNone/>
              <a:defRPr sz="2000" cap="all" spc="250" baseline="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4" name="Rectangle 13"/>
          <p:cNvSpPr/>
          <p:nvPr/>
        </p:nvSpPr>
        <p:spPr>
          <a:xfrm>
            <a:off x="675760" y="2343150"/>
            <a:ext cx="7817599" cy="155829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28" y="306280"/>
            <a:ext cx="8260672" cy="779570"/>
          </a:xfrm>
        </p:spPr>
        <p:txBody>
          <a:bodyPr/>
          <a:lstStyle/>
          <a:p>
            <a:r>
              <a:rPr lang="en-US"/>
              <a:t>Click to edit Master title style</a:t>
            </a:r>
          </a:p>
        </p:txBody>
      </p:sp>
      <p:sp>
        <p:nvSpPr>
          <p:cNvPr id="3" name="Content Placeholder 2"/>
          <p:cNvSpPr>
            <a:spLocks noGrp="1"/>
          </p:cNvSpPr>
          <p:nvPr>
            <p:ph sz="half" idx="1"/>
          </p:nvPr>
        </p:nvSpPr>
        <p:spPr>
          <a:xfrm>
            <a:off x="426128" y="1289303"/>
            <a:ext cx="4038600" cy="330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289303"/>
            <a:ext cx="4038600" cy="330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10/2/2022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26128" y="306280"/>
            <a:ext cx="8260672" cy="77957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26128" y="1291828"/>
            <a:ext cx="4040188" cy="47982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26128" y="1828801"/>
            <a:ext cx="4040188" cy="27658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8" y="1291828"/>
            <a:ext cx="4041775" cy="47982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828801"/>
            <a:ext cx="4041775" cy="27658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10/2/2022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1D8BD707-D9CF-40AE-B4C6-C98DA3205C09}" type="datetimeFigureOut">
              <a:rPr lang="en-US" smtClean="0"/>
              <a:pPr/>
              <a:t>10/2/2022</a:t>
            </a:fld>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04415432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ounded Rectangle 10"/>
          <p:cNvSpPr/>
          <p:nvPr/>
        </p:nvSpPr>
        <p:spPr>
          <a:xfrm>
            <a:off x="91440" y="76200"/>
            <a:ext cx="8961120" cy="499872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1D8BD707-D9CF-40AE-B4C6-C98DA3205C09}" type="datetimeFigureOut">
              <a:rPr lang="en-US" smtClean="0"/>
              <a:pPr/>
              <a:t>10/2/2022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1" name="Rectangle 10"/>
          <p:cNvSpPr/>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ounded Rectangle 11"/>
          <p:cNvSpPr/>
          <p:nvPr/>
        </p:nvSpPr>
        <p:spPr>
          <a:xfrm>
            <a:off x="91440" y="76200"/>
            <a:ext cx="8961120" cy="499872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86200" y="514351"/>
            <a:ext cx="4572000" cy="394335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10/2/2022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Rectangle 7"/>
          <p:cNvSpPr/>
          <p:nvPr/>
        </p:nvSpPr>
        <p:spPr>
          <a:xfrm>
            <a:off x="560034" y="1129284"/>
            <a:ext cx="2716566" cy="2642616"/>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6690" y="1231854"/>
            <a:ext cx="2483254" cy="2425746"/>
          </a:xfrm>
          <a:prstGeom prst="rect">
            <a:avLst/>
          </a:prstGeom>
          <a:solidFill>
            <a:srgbClr val="FFFFFF"/>
          </a:solid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769000" y="2228850"/>
            <a:ext cx="2298634" cy="1314450"/>
          </a:xfrm>
        </p:spPr>
        <p:txBody>
          <a:bodyPr/>
          <a:lstStyle>
            <a:lvl1pPr marL="0" indent="0">
              <a:spcBef>
                <a:spcPts val="4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769000" y="1300735"/>
            <a:ext cx="2298634" cy="893715"/>
          </a:xfrm>
        </p:spPr>
        <p:txBody>
          <a:bodyPr anchor="b">
            <a:normAutofit/>
          </a:bodyPr>
          <a:lstStyle>
            <a:lvl1pPr algn="l">
              <a:defRPr sz="2000" b="0">
                <a:solidFill>
                  <a:schemeClr val="accent1">
                    <a:lumMod val="75000"/>
                  </a:schemeClr>
                </a:solidFill>
              </a:defRPr>
            </a:lvl1pPr>
          </a:lstStyle>
          <a:p>
            <a:r>
              <a:rPr lang="en-US"/>
              <a:t>Click to edit Master title style</a:t>
            </a:r>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ounded Rectangle 8"/>
          <p:cNvSpPr/>
          <p:nvPr/>
        </p:nvSpPr>
        <p:spPr>
          <a:xfrm>
            <a:off x="91440" y="76200"/>
            <a:ext cx="8961120" cy="499872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685800" y="466079"/>
            <a:ext cx="7772400" cy="3248673"/>
          </a:xfrm>
          <a:solidFill>
            <a:schemeClr val="bg2"/>
          </a:solidFill>
          <a:ln>
            <a:noFill/>
          </a:ln>
          <a:effectLst>
            <a:softEdge rad="12700"/>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10/2/2022</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0" name="Rectangle 9"/>
          <p:cNvSpPr/>
          <p:nvPr/>
        </p:nvSpPr>
        <p:spPr>
          <a:xfrm>
            <a:off x="685800" y="3714750"/>
            <a:ext cx="7772400" cy="10287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62002" y="3771901"/>
            <a:ext cx="7600765" cy="902193"/>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914400" y="4229100"/>
            <a:ext cx="7328514" cy="338772"/>
          </a:xfrm>
          <a:prstGeom prst="rect">
            <a:avLst/>
          </a:prstGeom>
          <a:solidFill>
            <a:schemeClr val="accent1"/>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05589" y="3806190"/>
            <a:ext cx="7946136" cy="822960"/>
          </a:xfrm>
          <a:prstGeom prst="rect">
            <a:avLst/>
          </a:prstGeom>
          <a:no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956289" y="4242418"/>
            <a:ext cx="7244736" cy="301286"/>
          </a:xfrm>
        </p:spPr>
        <p:txBody>
          <a:bodyPr anchor="ctr">
            <a:normAutofit/>
          </a:bodyPr>
          <a:lstStyle>
            <a:lvl1pPr marL="0" indent="0" algn="ctr">
              <a:buNone/>
              <a:defRPr sz="1500" cap="all" spc="250" baseline="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914400" y="3829051"/>
            <a:ext cx="7328514" cy="392282"/>
          </a:xfrm>
        </p:spPr>
        <p:txBody>
          <a:bodyPr anchor="ctr" anchorCtr="0"/>
          <a:lstStyle>
            <a:lvl1pPr algn="ctr">
              <a:defRPr sz="2000" b="0">
                <a:solidFill>
                  <a:schemeClr val="accent1">
                    <a:lumMod val="75000"/>
                  </a:schemeClr>
                </a:solidFill>
              </a:defRPr>
            </a:lvl1pPr>
          </a:lstStyle>
          <a:p>
            <a:r>
              <a:rPr lang="en-US"/>
              <a:t>Click to edit Master title style</a:t>
            </a:r>
            <a:endParaRPr 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6861702" y="171451"/>
            <a:ext cx="1859280" cy="4591976"/>
          </a:xfrm>
          <a:prstGeom prst="rect">
            <a:avLst/>
          </a:prstGeom>
          <a:solidFill>
            <a:srgbClr val="FFFFFF">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Rectangle 7"/>
          <p:cNvSpPr/>
          <p:nvPr/>
        </p:nvSpPr>
        <p:spPr>
          <a:xfrm>
            <a:off x="6955228" y="263558"/>
            <a:ext cx="1672235" cy="4407763"/>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048580" y="296571"/>
            <a:ext cx="1485531" cy="434173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85751"/>
            <a:ext cx="6172200" cy="43434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sphere1.png"/>
          <p:cNvPicPr>
            <a:picLocks noChangeAspect="1"/>
          </p:cNvPicPr>
          <p:nvPr/>
        </p:nvPicPr>
        <p:blipFill>
          <a:blip r:embed="rId2" cstate="print"/>
          <a:stretch>
            <a:fillRect/>
          </a:stretch>
        </p:blipFill>
        <p:spPr>
          <a:xfrm>
            <a:off x="6850374" y="0"/>
            <a:ext cx="2293626" cy="5143500"/>
          </a:xfrm>
          <a:prstGeom prst="rect">
            <a:avLst/>
          </a:prstGeom>
        </p:spPr>
      </p:pic>
      <p:sp>
        <p:nvSpPr>
          <p:cNvPr id="3" name="Subtitle 2"/>
          <p:cNvSpPr>
            <a:spLocks noGrp="1"/>
          </p:cNvSpPr>
          <p:nvPr>
            <p:ph type="subTitle" idx="1"/>
          </p:nvPr>
        </p:nvSpPr>
        <p:spPr>
          <a:xfrm>
            <a:off x="2438400" y="2686050"/>
            <a:ext cx="3962400" cy="1600200"/>
          </a:xfrm>
        </p:spPr>
        <p:txBody>
          <a:bodyPr anchor="t">
            <a:normAutofit/>
          </a:bodyPr>
          <a:lstStyle>
            <a:lvl1pPr marL="0" indent="0" algn="r">
              <a:buNone/>
              <a:defRPr sz="14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6" name="Title 15"/>
          <p:cNvSpPr>
            <a:spLocks noGrp="1"/>
          </p:cNvSpPr>
          <p:nvPr>
            <p:ph type="title"/>
          </p:nvPr>
        </p:nvSpPr>
        <p:spPr>
          <a:xfrm>
            <a:off x="2438400" y="1085850"/>
            <a:ext cx="3962400" cy="1600200"/>
          </a:xfrm>
        </p:spPr>
        <p:txBody>
          <a:bodyPr anchor="b"/>
          <a:lstStyle/>
          <a:p>
            <a:r>
              <a:rPr lang="en-US"/>
              <a:t>Click to edit Master title style</a:t>
            </a:r>
            <a:endParaRPr lang="en-US" dirty="0"/>
          </a:p>
        </p:txBody>
      </p:sp>
      <p:sp>
        <p:nvSpPr>
          <p:cNvPr id="13" name="Date Placeholder 12"/>
          <p:cNvSpPr>
            <a:spLocks noGrp="1"/>
          </p:cNvSpPr>
          <p:nvPr>
            <p:ph type="dt" sz="half" idx="10"/>
          </p:nvPr>
        </p:nvSpPr>
        <p:spPr>
          <a:xfrm>
            <a:off x="3582991" y="4819652"/>
            <a:ext cx="2819399" cy="95249"/>
          </a:xfrm>
        </p:spPr>
        <p:txBody>
          <a:bodyPr/>
          <a:lstStyle/>
          <a:p>
            <a:fld id="{1D8BD707-D9CF-40AE-B4C6-C98DA3205C09}" type="datetimeFigureOut">
              <a:rPr lang="en-US" smtClean="0"/>
              <a:pPr/>
              <a:t>10/2/2022</a:t>
            </a:fld>
            <a:endParaRPr lang="en-US"/>
          </a:p>
        </p:txBody>
      </p:sp>
      <p:sp>
        <p:nvSpPr>
          <p:cNvPr id="14" name="Slide Number Placeholder 13"/>
          <p:cNvSpPr>
            <a:spLocks noGrp="1"/>
          </p:cNvSpPr>
          <p:nvPr>
            <p:ph type="sldNum" sz="quarter" idx="11"/>
          </p:nvPr>
        </p:nvSpPr>
        <p:spPr>
          <a:xfrm>
            <a:off x="6414976" y="4800600"/>
            <a:ext cx="457200" cy="114300"/>
          </a:xfrm>
        </p:spPr>
        <p:txBody>
          <a:bodyPr/>
          <a:lstStyle>
            <a:lvl1pPr algn="r">
              <a:defRPr/>
            </a:lvl1pPr>
          </a:lstStyle>
          <a:p>
            <a:fld id="{B6F15528-21DE-4FAA-801E-634DDDAF4B2B}" type="slidenum">
              <a:rPr lang="en-US" smtClean="0"/>
              <a:pPr/>
              <a:t>‹#›</a:t>
            </a:fld>
            <a:endParaRPr lang="en-US"/>
          </a:p>
        </p:txBody>
      </p:sp>
      <p:sp>
        <p:nvSpPr>
          <p:cNvPr id="15" name="Footer Placeholder 14"/>
          <p:cNvSpPr>
            <a:spLocks noGrp="1"/>
          </p:cNvSpPr>
          <p:nvPr>
            <p:ph type="ftr" sz="quarter" idx="12"/>
          </p:nvPr>
        </p:nvSpPr>
        <p:spPr>
          <a:xfrm>
            <a:off x="3581403" y="4722186"/>
            <a:ext cx="2820987" cy="114300"/>
          </a:xfrm>
        </p:spPr>
        <p:txBody>
          <a:bodyPr/>
          <a:lstStyle/>
          <a:p>
            <a:endParaRPr 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42902"/>
            <a:ext cx="3657600" cy="4286249"/>
          </a:xfrm>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itle 15"/>
          <p:cNvSpPr>
            <a:spLocks noGrp="1"/>
          </p:cNvSpPr>
          <p:nvPr>
            <p:ph type="title"/>
          </p:nvPr>
        </p:nvSpPr>
        <p:spPr/>
        <p:txBody>
          <a:bodyPr/>
          <a:lstStyle/>
          <a:p>
            <a:r>
              <a:rPr lang="en-US"/>
              <a:t>Click to edit Master title style</a:t>
            </a:r>
          </a:p>
        </p:txBody>
      </p:sp>
      <p:sp>
        <p:nvSpPr>
          <p:cNvPr id="10" name="Date Placeholder 9"/>
          <p:cNvSpPr>
            <a:spLocks noGrp="1"/>
          </p:cNvSpPr>
          <p:nvPr>
            <p:ph type="dt" sz="half" idx="10"/>
          </p:nvPr>
        </p:nvSpPr>
        <p:spPr/>
        <p:txBody>
          <a:bodyPr/>
          <a:lstStyle/>
          <a:p>
            <a:fld id="{1D8BD707-D9CF-40AE-B4C6-C98DA3205C09}" type="datetimeFigureOut">
              <a:rPr lang="en-US" smtClean="0"/>
              <a:pPr/>
              <a:t>10/2/2022</a:t>
            </a:fld>
            <a:endParaRPr lang="en-US"/>
          </a:p>
        </p:txBody>
      </p:sp>
      <p:sp>
        <p:nvSpPr>
          <p:cNvPr id="11" name="Slide Number Placeholder 10"/>
          <p:cNvSpPr>
            <a:spLocks noGrp="1"/>
          </p:cNvSpPr>
          <p:nvPr>
            <p:ph type="sldNum" sz="quarter" idx="11"/>
          </p:nvPr>
        </p:nvSpPr>
        <p:spPr/>
        <p:txBody>
          <a:bodyPr/>
          <a:lstStyle/>
          <a:p>
            <a:fld id="{B6F15528-21DE-4FAA-801E-634DDDAF4B2B}" type="slidenum">
              <a:rPr lang="en-US" smtClean="0"/>
              <a:pPr/>
              <a:t>‹#›</a:t>
            </a:fld>
            <a:endParaRPr lang="en-US"/>
          </a:p>
        </p:txBody>
      </p:sp>
      <p:sp>
        <p:nvSpPr>
          <p:cNvPr id="12" name="Footer Placeholder 11"/>
          <p:cNvSpPr>
            <a:spLocks noGrp="1"/>
          </p:cNvSpPr>
          <p:nvPr>
            <p:ph type="ftr" sz="quarter" idx="12"/>
          </p:nvPr>
        </p:nvSpPr>
        <p:spPr/>
        <p:txBody>
          <a:bodyPr/>
          <a:lstStyle/>
          <a:p>
            <a:endParaRPr 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7" name="Picture 6" descr="sphere1.png"/>
          <p:cNvPicPr>
            <a:picLocks noChangeAspect="1"/>
          </p:cNvPicPr>
          <p:nvPr/>
        </p:nvPicPr>
        <p:blipFill>
          <a:blip r:embed="rId2" cstate="print"/>
          <a:stretch>
            <a:fillRect/>
          </a:stretch>
        </p:blipFill>
        <p:spPr>
          <a:xfrm>
            <a:off x="6858000" y="0"/>
            <a:ext cx="2293626" cy="5143500"/>
          </a:xfrm>
          <a:prstGeom prst="rect">
            <a:avLst/>
          </a:prstGeom>
        </p:spPr>
      </p:pic>
      <p:sp>
        <p:nvSpPr>
          <p:cNvPr id="12" name="Date Placeholder 11"/>
          <p:cNvSpPr>
            <a:spLocks noGrp="1"/>
          </p:cNvSpPr>
          <p:nvPr>
            <p:ph type="dt" sz="half" idx="10"/>
          </p:nvPr>
        </p:nvSpPr>
        <p:spPr>
          <a:xfrm>
            <a:off x="839791" y="4819652"/>
            <a:ext cx="2819399" cy="95249"/>
          </a:xfrm>
        </p:spPr>
        <p:txBody>
          <a:bodyPr/>
          <a:lstStyle/>
          <a:p>
            <a:fld id="{1D8BD707-D9CF-40AE-B4C6-C98DA3205C09}" type="datetimeFigureOut">
              <a:rPr lang="en-US" smtClean="0"/>
              <a:pPr/>
              <a:t>10/2/2022</a:t>
            </a:fld>
            <a:endParaRPr lang="en-US"/>
          </a:p>
        </p:txBody>
      </p:sp>
      <p:sp>
        <p:nvSpPr>
          <p:cNvPr id="13" name="Slide Number Placeholder 12"/>
          <p:cNvSpPr>
            <a:spLocks noGrp="1"/>
          </p:cNvSpPr>
          <p:nvPr>
            <p:ph type="sldNum" sz="quarter" idx="11"/>
          </p:nvPr>
        </p:nvSpPr>
        <p:spPr>
          <a:xfrm>
            <a:off x="4116388" y="4800600"/>
            <a:ext cx="533400" cy="114300"/>
          </a:xfrm>
        </p:spPr>
        <p:txBody>
          <a:bodyPr/>
          <a:lstStyle/>
          <a:p>
            <a:fld id="{B6F15528-21DE-4FAA-801E-634DDDAF4B2B}" type="slidenum">
              <a:rPr lang="en-US" smtClean="0"/>
              <a:pPr/>
              <a:t>‹#›</a:t>
            </a:fld>
            <a:endParaRPr lang="en-US"/>
          </a:p>
        </p:txBody>
      </p:sp>
      <p:sp>
        <p:nvSpPr>
          <p:cNvPr id="14" name="Footer Placeholder 13"/>
          <p:cNvSpPr>
            <a:spLocks noGrp="1"/>
          </p:cNvSpPr>
          <p:nvPr>
            <p:ph type="ftr" sz="quarter" idx="12"/>
          </p:nvPr>
        </p:nvSpPr>
        <p:spPr>
          <a:xfrm>
            <a:off x="838203" y="4722186"/>
            <a:ext cx="2820987" cy="114300"/>
          </a:xfrm>
        </p:spPr>
        <p:txBody>
          <a:bodyPr/>
          <a:lstStyle/>
          <a:p>
            <a:endParaRPr lang="en-US"/>
          </a:p>
        </p:txBody>
      </p:sp>
      <p:sp>
        <p:nvSpPr>
          <p:cNvPr id="15" name="Title 14"/>
          <p:cNvSpPr>
            <a:spLocks noGrp="1"/>
          </p:cNvSpPr>
          <p:nvPr>
            <p:ph type="title"/>
          </p:nvPr>
        </p:nvSpPr>
        <p:spPr>
          <a:xfrm>
            <a:off x="457200" y="1371600"/>
            <a:ext cx="3200400" cy="1314450"/>
          </a:xfrm>
        </p:spPr>
        <p:txBody>
          <a:bodyPr anchor="b"/>
          <a:lstStyle/>
          <a:p>
            <a:r>
              <a:rPr lang="en-US"/>
              <a:t>Click to edit Master title style</a:t>
            </a:r>
          </a:p>
        </p:txBody>
      </p:sp>
      <p:sp>
        <p:nvSpPr>
          <p:cNvPr id="3" name="Text Placeholder 2"/>
          <p:cNvSpPr>
            <a:spLocks noGrp="1"/>
          </p:cNvSpPr>
          <p:nvPr>
            <p:ph type="body" sz="quarter" idx="13"/>
          </p:nvPr>
        </p:nvSpPr>
        <p:spPr>
          <a:xfrm>
            <a:off x="457203" y="2683669"/>
            <a:ext cx="3200645" cy="1094825"/>
          </a:xfrm>
        </p:spPr>
        <p:txBody>
          <a:bodyPr anchor="t">
            <a:normAutofit/>
          </a:bodyPr>
          <a:lstStyle>
            <a:lvl1pPr marL="0" indent="0" algn="r" defTabSz="914400" rtl="0" eaLnBrk="1" latinLnBrk="0" hangingPunct="1">
              <a:spcBef>
                <a:spcPct val="20000"/>
              </a:spcBef>
              <a:buClr>
                <a:schemeClr val="tx1">
                  <a:lumMod val="50000"/>
                  <a:lumOff val="50000"/>
                </a:schemeClr>
              </a:buClr>
              <a:buFont typeface="Wingdings" pitchFamily="2" charset="2"/>
              <a:buNone/>
              <a:defRPr lang="en-US" sz="1400" kern="1200" dirty="0" smtClean="0">
                <a:solidFill>
                  <a:schemeClr val="tx2"/>
                </a:solidFill>
                <a:latin typeface="+mn-lt"/>
                <a:ea typeface="+mn-ea"/>
                <a:cs typeface="+mn-cs"/>
              </a:defRPr>
            </a:lvl1pPr>
          </a:lstStyle>
          <a:p>
            <a:pPr lvl="0"/>
            <a:r>
              <a:rPr lang="en-US"/>
              <a:t>Click to edit Master text styles</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2571750"/>
            <a:ext cx="3124200" cy="2000250"/>
          </a:xfrm>
        </p:spPr>
        <p:txBody>
          <a:bodyPr>
            <a:normAutofit/>
          </a:bodyPr>
          <a:lstStyle>
            <a:lvl1pPr marL="228600" indent="-182880">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7200" y="342900"/>
            <a:ext cx="3124200" cy="2000250"/>
          </a:xfrm>
        </p:spPr>
        <p:txBody>
          <a:bodyPr>
            <a:normAutofit/>
          </a:bodyPr>
          <a:lstStyle>
            <a:lvl1pPr marL="228600" indent="-182880">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4876800" y="342902"/>
            <a:ext cx="2819400" cy="4286249"/>
          </a:xfrm>
        </p:spPr>
        <p:txBody>
          <a:bodyPr/>
          <a:lstStyle/>
          <a:p>
            <a:r>
              <a:rPr lang="en-US"/>
              <a:t>Click to edit Master title style</a:t>
            </a:r>
          </a:p>
        </p:txBody>
      </p:sp>
      <p:sp>
        <p:nvSpPr>
          <p:cNvPr id="9" name="Date Placeholder 8"/>
          <p:cNvSpPr>
            <a:spLocks noGrp="1"/>
          </p:cNvSpPr>
          <p:nvPr>
            <p:ph type="dt" sz="half" idx="10"/>
          </p:nvPr>
        </p:nvSpPr>
        <p:spPr/>
        <p:txBody>
          <a:bodyPr/>
          <a:lstStyle/>
          <a:p>
            <a:fld id="{1D8BD707-D9CF-40AE-B4C6-C98DA3205C09}" type="datetimeFigureOut">
              <a:rPr lang="en-US" smtClean="0"/>
              <a:pPr/>
              <a:t>10/2/2022</a:t>
            </a:fld>
            <a:endParaRPr lang="en-US"/>
          </a:p>
        </p:txBody>
      </p:sp>
      <p:sp>
        <p:nvSpPr>
          <p:cNvPr id="13" name="Slide Number Placeholder 12"/>
          <p:cNvSpPr>
            <a:spLocks noGrp="1"/>
          </p:cNvSpPr>
          <p:nvPr>
            <p:ph type="sldNum" sz="quarter" idx="11"/>
          </p:nvPr>
        </p:nvSpPr>
        <p:spPr/>
        <p:txBody>
          <a:bodyPr/>
          <a:lstStyle/>
          <a:p>
            <a:fld id="{B6F15528-21DE-4FAA-801E-634DDDAF4B2B}" type="slidenum">
              <a:rPr lang="en-US" smtClean="0"/>
              <a:pPr/>
              <a:t>‹#›</a:t>
            </a:fld>
            <a:endParaRPr lang="en-US"/>
          </a:p>
        </p:txBody>
      </p:sp>
      <p:sp>
        <p:nvSpPr>
          <p:cNvPr id="14" name="Footer Placeholder 13"/>
          <p:cNvSpPr>
            <a:spLocks noGrp="1"/>
          </p:cNvSpPr>
          <p:nvPr>
            <p:ph type="ftr" sz="quarter" idx="12"/>
          </p:nvPr>
        </p:nvSpPr>
        <p:spPr/>
        <p:txBody>
          <a:bodyPr/>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1D8BD707-D9CF-40AE-B4C6-C98DA3205C09}" type="datetimeFigureOut">
              <a:rPr lang="en-US" smtClean="0"/>
              <a:pPr/>
              <a:t>10/2/2022</a:t>
            </a:fld>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06815202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206428"/>
            <a:ext cx="3581400" cy="308372"/>
          </a:xfrm>
        </p:spPr>
        <p:txBody>
          <a:bodyPr anchor="b">
            <a:noAutofit/>
          </a:bodyPr>
          <a:lstStyle>
            <a:lvl1pPr marL="0" indent="0" algn="ctr">
              <a:buNone/>
              <a:defRPr sz="1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506466"/>
            <a:ext cx="3581400" cy="1893834"/>
          </a:xfrm>
        </p:spPr>
        <p:txBody>
          <a:bodyPr anchor="t">
            <a:normAutofit/>
          </a:bodyPr>
          <a:lstStyle>
            <a:lvl1pPr marL="228600" indent="-182880">
              <a:defRPr sz="1400"/>
            </a:lvl1pPr>
            <a:lvl2pPr>
              <a:defRPr sz="1400"/>
            </a:lvl2pPr>
            <a:lvl3pPr>
              <a:defRPr sz="1400"/>
            </a:lvl3pPr>
            <a:lvl4pPr>
              <a:defRPr sz="1400" baseline="0"/>
            </a:lvl4pPr>
            <a:lvl5pPr>
              <a:buFont typeface="Wingdings" pitchFamily="2" charset="2"/>
              <a:buChar char="§"/>
              <a:defRPr sz="1400"/>
            </a:lvl5pPr>
            <a:lvl6pPr>
              <a:buFont typeface="Wingdings" pitchFamily="2" charset="2"/>
              <a:buChar cha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7199" y="2571751"/>
            <a:ext cx="3581400" cy="308372"/>
          </a:xfrm>
        </p:spPr>
        <p:txBody>
          <a:bodyPr anchor="b">
            <a:noAutofit/>
          </a:bodyPr>
          <a:lstStyle>
            <a:lvl1pPr marL="0" indent="0" algn="ctr">
              <a:buNone/>
              <a:defRPr sz="1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57199" y="2880122"/>
            <a:ext cx="3581400" cy="1886399"/>
          </a:xfrm>
        </p:spPr>
        <p:txBody>
          <a:bodyPr anchor="t">
            <a:normAutofit/>
          </a:bodyPr>
          <a:lstStyle>
            <a:lvl1pPr marL="228600" indent="-182880">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4876800" y="342902"/>
            <a:ext cx="2819400" cy="4286249"/>
          </a:xfrm>
        </p:spPr>
        <p:txBody>
          <a:bodyPr/>
          <a:lstStyle/>
          <a:p>
            <a:r>
              <a:rPr lang="en-US"/>
              <a:t>Click to edit Master title style</a:t>
            </a:r>
          </a:p>
        </p:txBody>
      </p:sp>
      <p:sp>
        <p:nvSpPr>
          <p:cNvPr id="12" name="Date Placeholder 11"/>
          <p:cNvSpPr>
            <a:spLocks noGrp="1"/>
          </p:cNvSpPr>
          <p:nvPr>
            <p:ph type="dt" sz="half" idx="10"/>
          </p:nvPr>
        </p:nvSpPr>
        <p:spPr/>
        <p:txBody>
          <a:bodyPr/>
          <a:lstStyle/>
          <a:p>
            <a:fld id="{1D8BD707-D9CF-40AE-B4C6-C98DA3205C09}" type="datetimeFigureOut">
              <a:rPr lang="en-US" smtClean="0"/>
              <a:pPr/>
              <a:t>10/2/2022</a:t>
            </a:fld>
            <a:endParaRPr lang="en-US"/>
          </a:p>
        </p:txBody>
      </p:sp>
      <p:sp>
        <p:nvSpPr>
          <p:cNvPr id="14" name="Slide Number Placeholder 13"/>
          <p:cNvSpPr>
            <a:spLocks noGrp="1"/>
          </p:cNvSpPr>
          <p:nvPr>
            <p:ph type="sldNum" sz="quarter" idx="11"/>
          </p:nvPr>
        </p:nvSpPr>
        <p:spPr/>
        <p:txBody>
          <a:bodyPr/>
          <a:lstStyle/>
          <a:p>
            <a:fld id="{B6F15528-21DE-4FAA-801E-634DDDAF4B2B}" type="slidenum">
              <a:rPr lang="en-US" smtClean="0"/>
              <a:pPr/>
              <a:t>‹#›</a:t>
            </a:fld>
            <a:endParaRPr lang="en-US"/>
          </a:p>
        </p:txBody>
      </p:sp>
      <p:sp>
        <p:nvSpPr>
          <p:cNvPr id="16" name="Footer Placeholder 15"/>
          <p:cNvSpPr>
            <a:spLocks noGrp="1"/>
          </p:cNvSpPr>
          <p:nvPr>
            <p:ph type="ftr" sz="quarter" idx="12"/>
          </p:nvPr>
        </p:nvSpPr>
        <p:spPr/>
        <p:txBody>
          <a:bodyPr/>
          <a:lstStyle/>
          <a:p>
            <a:endParaRPr 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733800" y="342900"/>
            <a:ext cx="3962400" cy="4286250"/>
          </a:xfrm>
        </p:spPr>
        <p:txBody>
          <a:bodyPr/>
          <a:lstStyle/>
          <a:p>
            <a:r>
              <a:rPr lang="en-US"/>
              <a:t>Click to edit Master title style</a:t>
            </a:r>
            <a:endParaRPr lang="en-US" dirty="0"/>
          </a:p>
        </p:txBody>
      </p:sp>
      <p:sp>
        <p:nvSpPr>
          <p:cNvPr id="9" name="Date Placeholder 8"/>
          <p:cNvSpPr>
            <a:spLocks noGrp="1"/>
          </p:cNvSpPr>
          <p:nvPr>
            <p:ph type="dt" sz="half" idx="10"/>
          </p:nvPr>
        </p:nvSpPr>
        <p:spPr/>
        <p:txBody>
          <a:bodyPr/>
          <a:lstStyle/>
          <a:p>
            <a:fld id="{1D8BD707-D9CF-40AE-B4C6-C98DA3205C09}" type="datetimeFigureOut">
              <a:rPr lang="en-US" smtClean="0"/>
              <a:pPr/>
              <a:t>10/2/2022</a:t>
            </a:fld>
            <a:endParaRPr lang="en-US"/>
          </a:p>
        </p:txBody>
      </p:sp>
      <p:sp>
        <p:nvSpPr>
          <p:cNvPr id="10" name="Slide Number Placeholder 9"/>
          <p:cNvSpPr>
            <a:spLocks noGrp="1"/>
          </p:cNvSpPr>
          <p:nvPr>
            <p:ph type="sldNum" sz="quarter" idx="11"/>
          </p:nvPr>
        </p:nvSpPr>
        <p:spPr/>
        <p:txBody>
          <a:bodyPr/>
          <a:lstStyle/>
          <a:p>
            <a:fld id="{B6F15528-21DE-4FAA-801E-634DDDAF4B2B}" type="slidenum">
              <a:rPr lang="en-US" smtClean="0"/>
              <a:pPr/>
              <a:t>‹#›</a:t>
            </a:fld>
            <a:endParaRPr lang="en-US"/>
          </a:p>
        </p:txBody>
      </p:sp>
      <p:sp>
        <p:nvSpPr>
          <p:cNvPr id="11" name="Footer Placeholder 10"/>
          <p:cNvSpPr>
            <a:spLocks noGrp="1"/>
          </p:cNvSpPr>
          <p:nvPr>
            <p:ph type="ftr" sz="quarter" idx="12"/>
          </p:nvPr>
        </p:nvSpPr>
        <p:spPr/>
        <p:txBody>
          <a:bodyPr/>
          <a:lstStyle/>
          <a:p>
            <a:endParaRPr 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fld id="{1D8BD707-D9CF-40AE-B4C6-C98DA3205C09}" type="datetimeFigureOut">
              <a:rPr lang="en-US" smtClean="0"/>
              <a:pPr/>
              <a:t>10/2/2022</a:t>
            </a:fld>
            <a:endParaRPr lang="en-US"/>
          </a:p>
        </p:txBody>
      </p:sp>
      <p:sp>
        <p:nvSpPr>
          <p:cNvPr id="9" name="Slide Number Placeholder 8"/>
          <p:cNvSpPr>
            <a:spLocks noGrp="1"/>
          </p:cNvSpPr>
          <p:nvPr>
            <p:ph type="sldNum" sz="quarter" idx="11"/>
          </p:nvPr>
        </p:nvSpPr>
        <p:spPr/>
        <p:txBody>
          <a:bodyPr/>
          <a:lstStyle/>
          <a:p>
            <a:fld id="{B6F15528-21DE-4FAA-801E-634DDDAF4B2B}" type="slidenum">
              <a:rPr lang="en-US" smtClean="0"/>
              <a:pPr/>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81600" y="1257300"/>
            <a:ext cx="2514600" cy="1406128"/>
          </a:xfrm>
        </p:spPr>
        <p:txBody>
          <a:bodyPr anchor="b">
            <a:normAutofit/>
          </a:bodyPr>
          <a:lstStyle>
            <a:lvl1pPr algn="r">
              <a:defRPr sz="2000" b="0">
                <a:effectLst/>
              </a:defRPr>
            </a:lvl1pPr>
          </a:lstStyle>
          <a:p>
            <a:r>
              <a:rPr lang="en-US"/>
              <a:t>Click to edit Master title style</a:t>
            </a:r>
            <a:endParaRPr lang="en-US" dirty="0"/>
          </a:p>
        </p:txBody>
      </p:sp>
      <p:sp>
        <p:nvSpPr>
          <p:cNvPr id="3" name="Content Placeholder 2"/>
          <p:cNvSpPr>
            <a:spLocks noGrp="1"/>
          </p:cNvSpPr>
          <p:nvPr>
            <p:ph idx="1"/>
          </p:nvPr>
        </p:nvSpPr>
        <p:spPr>
          <a:xfrm>
            <a:off x="304800" y="1257300"/>
            <a:ext cx="4700016" cy="2628900"/>
          </a:xfrm>
        </p:spPr>
        <p:txBody>
          <a:bodyPr>
            <a:normAutofit/>
          </a:bodyPr>
          <a:lstStyle>
            <a:lvl1pPr marL="228600" indent="-182880">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3"/>
          <p:cNvSpPr>
            <a:spLocks noGrp="1"/>
          </p:cNvSpPr>
          <p:nvPr>
            <p:ph type="body" sz="half" idx="2"/>
          </p:nvPr>
        </p:nvSpPr>
        <p:spPr>
          <a:xfrm>
            <a:off x="5486400" y="2664280"/>
            <a:ext cx="2209800" cy="1221921"/>
          </a:xfrm>
        </p:spPr>
        <p:txBody>
          <a:bodyPr anchor="t">
            <a:normAutofit/>
          </a:bodyPr>
          <a:lstStyle>
            <a:lvl1pPr marL="0" indent="0" algn="r">
              <a:buNone/>
              <a:defRPr sz="12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Date Placeholder 14"/>
          <p:cNvSpPr>
            <a:spLocks noGrp="1"/>
          </p:cNvSpPr>
          <p:nvPr>
            <p:ph type="dt" sz="half" idx="10"/>
          </p:nvPr>
        </p:nvSpPr>
        <p:spPr/>
        <p:txBody>
          <a:bodyPr/>
          <a:lstStyle/>
          <a:p>
            <a:fld id="{1D8BD707-D9CF-40AE-B4C6-C98DA3205C09}" type="datetimeFigureOut">
              <a:rPr lang="en-US" smtClean="0"/>
              <a:pPr/>
              <a:t>10/2/2022</a:t>
            </a:fld>
            <a:endParaRPr lang="en-US"/>
          </a:p>
        </p:txBody>
      </p:sp>
      <p:sp>
        <p:nvSpPr>
          <p:cNvPr id="16" name="Slide Number Placeholder 15"/>
          <p:cNvSpPr>
            <a:spLocks noGrp="1"/>
          </p:cNvSpPr>
          <p:nvPr>
            <p:ph type="sldNum" sz="quarter" idx="11"/>
          </p:nvPr>
        </p:nvSpPr>
        <p:spPr/>
        <p:txBody>
          <a:bodyPr/>
          <a:lstStyle/>
          <a:p>
            <a:fld id="{B6F15528-21DE-4FAA-801E-634DDDAF4B2B}" type="slidenum">
              <a:rPr lang="en-US" smtClean="0"/>
              <a:pPr/>
              <a:t>‹#›</a:t>
            </a:fld>
            <a:endParaRPr lang="en-US"/>
          </a:p>
        </p:txBody>
      </p:sp>
      <p:sp>
        <p:nvSpPr>
          <p:cNvPr id="17" name="Footer Placeholder 16"/>
          <p:cNvSpPr>
            <a:spLocks noGrp="1"/>
          </p:cNvSpPr>
          <p:nvPr>
            <p:ph type="ftr" sz="quarter" idx="12"/>
          </p:nvPr>
        </p:nvSpPr>
        <p:spPr/>
        <p:txBody>
          <a:bodyPr/>
          <a:lstStyle/>
          <a:p>
            <a:endParaRPr 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04803" y="1257300"/>
            <a:ext cx="4696967" cy="26289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Title 1"/>
          <p:cNvSpPr>
            <a:spLocks noGrp="1"/>
          </p:cNvSpPr>
          <p:nvPr>
            <p:ph type="title"/>
          </p:nvPr>
        </p:nvSpPr>
        <p:spPr>
          <a:xfrm>
            <a:off x="5181600" y="1257301"/>
            <a:ext cx="2514600" cy="1406979"/>
          </a:xfrm>
        </p:spPr>
        <p:txBody>
          <a:bodyPr anchor="b">
            <a:normAutofit/>
          </a:bodyPr>
          <a:lstStyle>
            <a:lvl1pPr algn="r">
              <a:defRPr sz="2000" b="0">
                <a:effectLst/>
              </a:defRPr>
            </a:lvl1pPr>
          </a:lstStyle>
          <a:p>
            <a:r>
              <a:rPr lang="en-US"/>
              <a:t>Click to edit Master title style</a:t>
            </a:r>
            <a:endParaRPr lang="en-US" dirty="0"/>
          </a:p>
        </p:txBody>
      </p:sp>
      <p:sp>
        <p:nvSpPr>
          <p:cNvPr id="12" name="Text Placeholder 3"/>
          <p:cNvSpPr>
            <a:spLocks noGrp="1"/>
          </p:cNvSpPr>
          <p:nvPr>
            <p:ph type="body" sz="half" idx="2"/>
          </p:nvPr>
        </p:nvSpPr>
        <p:spPr>
          <a:xfrm>
            <a:off x="5486400" y="2664280"/>
            <a:ext cx="2209800" cy="1221921"/>
          </a:xfrm>
        </p:spPr>
        <p:txBody>
          <a:bodyPr anchor="t">
            <a:normAutofit/>
          </a:bodyPr>
          <a:lstStyle>
            <a:lvl1pPr marL="0" indent="0" algn="r">
              <a:buNone/>
              <a:defRPr sz="12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6" name="Date Placeholder 15"/>
          <p:cNvSpPr>
            <a:spLocks noGrp="1"/>
          </p:cNvSpPr>
          <p:nvPr>
            <p:ph type="dt" sz="half" idx="10"/>
          </p:nvPr>
        </p:nvSpPr>
        <p:spPr/>
        <p:txBody>
          <a:bodyPr/>
          <a:lstStyle/>
          <a:p>
            <a:fld id="{1D8BD707-D9CF-40AE-B4C6-C98DA3205C09}" type="datetimeFigureOut">
              <a:rPr lang="en-US" smtClean="0"/>
              <a:pPr/>
              <a:t>10/2/2022</a:t>
            </a:fld>
            <a:endParaRPr lang="en-US"/>
          </a:p>
        </p:txBody>
      </p:sp>
      <p:sp>
        <p:nvSpPr>
          <p:cNvPr id="17" name="Slide Number Placeholder 16"/>
          <p:cNvSpPr>
            <a:spLocks noGrp="1"/>
          </p:cNvSpPr>
          <p:nvPr>
            <p:ph type="sldNum" sz="quarter" idx="11"/>
          </p:nvPr>
        </p:nvSpPr>
        <p:spPr/>
        <p:txBody>
          <a:bodyPr/>
          <a:lstStyle/>
          <a:p>
            <a:fld id="{B6F15528-21DE-4FAA-801E-634DDDAF4B2B}" type="slidenum">
              <a:rPr lang="en-US" smtClean="0"/>
              <a:pPr/>
              <a:t>‹#›</a:t>
            </a:fld>
            <a:endParaRPr lang="en-US"/>
          </a:p>
        </p:txBody>
      </p:sp>
      <p:sp>
        <p:nvSpPr>
          <p:cNvPr id="18" name="Footer Placeholder 17"/>
          <p:cNvSpPr>
            <a:spLocks noGrp="1"/>
          </p:cNvSpPr>
          <p:nvPr>
            <p:ph type="ftr" sz="quarter" idx="12"/>
          </p:nvPr>
        </p:nvSpPr>
        <p:spPr/>
        <p:txBody>
          <a:bodyPr/>
          <a:lstStyle/>
          <a:p>
            <a:endParaRPr 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12"/>
          <p:cNvSpPr>
            <a:spLocks noGrp="1"/>
          </p:cNvSpPr>
          <p:nvPr>
            <p:ph type="dt" sz="half" idx="10"/>
          </p:nvPr>
        </p:nvSpPr>
        <p:spPr/>
        <p:txBody>
          <a:bodyPr/>
          <a:lstStyle/>
          <a:p>
            <a:fld id="{1D8BD707-D9CF-40AE-B4C6-C98DA3205C09}" type="datetimeFigureOut">
              <a:rPr lang="en-US" smtClean="0"/>
              <a:pPr/>
              <a:t>10/2/2022</a:t>
            </a:fld>
            <a:endParaRPr lang="en-US"/>
          </a:p>
        </p:txBody>
      </p:sp>
      <p:sp>
        <p:nvSpPr>
          <p:cNvPr id="14" name="Slide Number Placeholder 13"/>
          <p:cNvSpPr>
            <a:spLocks noGrp="1"/>
          </p:cNvSpPr>
          <p:nvPr>
            <p:ph type="sldNum" sz="quarter" idx="11"/>
          </p:nvPr>
        </p:nvSpPr>
        <p:spPr/>
        <p:txBody>
          <a:bodyPr/>
          <a:lstStyle/>
          <a:p>
            <a:fld id="{B6F15528-21DE-4FAA-801E-634DDDAF4B2B}" type="slidenum">
              <a:rPr lang="en-US" smtClean="0"/>
              <a:pPr/>
              <a:t>‹#›</a:t>
            </a:fld>
            <a:endParaRPr lang="en-US"/>
          </a:p>
        </p:txBody>
      </p:sp>
      <p:sp>
        <p:nvSpPr>
          <p:cNvPr id="15" name="Footer Placeholder 14"/>
          <p:cNvSpPr>
            <a:spLocks noGrp="1"/>
          </p:cNvSpPr>
          <p:nvPr>
            <p:ph type="ftr" sz="quarter" idx="12"/>
          </p:nvPr>
        </p:nvSpPr>
        <p:spPr/>
        <p:txBody>
          <a:bodyPr/>
          <a:lstStyle/>
          <a:p>
            <a:endParaRPr 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12"/>
          <p:cNvSpPr>
            <a:spLocks noGrp="1"/>
          </p:cNvSpPr>
          <p:nvPr>
            <p:ph type="dt" sz="half" idx="10"/>
          </p:nvPr>
        </p:nvSpPr>
        <p:spPr/>
        <p:txBody>
          <a:bodyPr/>
          <a:lstStyle/>
          <a:p>
            <a:fld id="{1D8BD707-D9CF-40AE-B4C6-C98DA3205C09}" type="datetimeFigureOut">
              <a:rPr lang="en-US" smtClean="0"/>
              <a:pPr/>
              <a:t>10/2/2022</a:t>
            </a:fld>
            <a:endParaRPr lang="en-US"/>
          </a:p>
        </p:txBody>
      </p:sp>
      <p:sp>
        <p:nvSpPr>
          <p:cNvPr id="14" name="Slide Number Placeholder 13"/>
          <p:cNvSpPr>
            <a:spLocks noGrp="1"/>
          </p:cNvSpPr>
          <p:nvPr>
            <p:ph type="sldNum" sz="quarter" idx="11"/>
          </p:nvPr>
        </p:nvSpPr>
        <p:spPr/>
        <p:txBody>
          <a:bodyPr/>
          <a:lstStyle/>
          <a:p>
            <a:fld id="{B6F15528-21DE-4FAA-801E-634DDDAF4B2B}" type="slidenum">
              <a:rPr lang="en-US" smtClean="0"/>
              <a:pPr/>
              <a:t>‹#›</a:t>
            </a:fld>
            <a:endParaRPr lang="en-US"/>
          </a:p>
        </p:txBody>
      </p:sp>
      <p:sp>
        <p:nvSpPr>
          <p:cNvPr id="15" name="Footer Placeholder 14"/>
          <p:cNvSpPr>
            <a:spLocks noGrp="1"/>
          </p:cNvSpPr>
          <p:nvPr>
            <p:ph type="ftr" sz="quarter" idx="12"/>
          </p:nvPr>
        </p:nvSpPr>
        <p:spPr/>
        <p:txBody>
          <a:bodyPr/>
          <a:lstStyle/>
          <a:p>
            <a:endParaRPr 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95" name="Group 94"/>
          <p:cNvGrpSpPr/>
          <p:nvPr/>
        </p:nvGrpSpPr>
        <p:grpSpPr>
          <a:xfrm>
            <a:off x="0" y="-22858"/>
            <a:ext cx="9067800" cy="5166955"/>
            <a:chOff x="0" y="-30477"/>
            <a:chExt cx="9067800" cy="6889273"/>
          </a:xfrm>
        </p:grpSpPr>
        <p:cxnSp>
          <p:nvCxnSpPr>
            <p:cNvPr id="110" name="Straight Connector 109"/>
            <p:cNvCxnSpPr/>
            <p:nvPr/>
          </p:nvCxnSpPr>
          <p:spPr>
            <a:xfrm rot="16200000" flipH="1">
              <a:off x="-1447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rot="16200000" flipH="1">
              <a:off x="-1638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rot="5400000">
              <a:off x="-1485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rot="5400000">
              <a:off x="-32385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rot="16200000" flipH="1">
              <a:off x="-33147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rot="16200000" flipH="1">
              <a:off x="-1371600" y="2971800"/>
              <a:ext cx="6858000"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rot="16200000" flipH="1">
              <a:off x="-2819400" y="3200400"/>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rot="5400000">
              <a:off x="-2705099" y="3238500"/>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rot="16200000" flipH="1">
              <a:off x="-21336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rot="16200000" flipH="1">
              <a:off x="-31242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rot="16200000" flipH="1">
              <a:off x="-1828799" y="3352799"/>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rot="16200000" flipH="1">
              <a:off x="-28194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rot="16200000" flipH="1">
              <a:off x="-2438400" y="3124200"/>
              <a:ext cx="6858000" cy="609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rot="5400000">
              <a:off x="-173164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rot="5400000">
              <a:off x="-1142048"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rot="5400000">
              <a:off x="-9144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rot="5400000">
              <a:off x="-185547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rot="16200000" flipH="1">
              <a:off x="-26431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rot="16200000" flipH="1">
              <a:off x="-1954530" y="3326130"/>
              <a:ext cx="6858000" cy="20574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rot="16200000" flipH="1">
              <a:off x="-2362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rot="16200000" flipH="1">
              <a:off x="-21336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rot="16200000" flipH="1">
              <a:off x="1066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rot="16200000" flipH="1">
              <a:off x="876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rot="5400000">
              <a:off x="1028700" y="3238500"/>
              <a:ext cx="6858000"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rot="5400000">
              <a:off x="-7239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rot="16200000" flipH="1">
              <a:off x="-8001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rot="5400000">
              <a:off x="-152400" y="3429000"/>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rot="16200000" flipH="1">
              <a:off x="-304800" y="3200400"/>
              <a:ext cx="6858000"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rot="5400000">
              <a:off x="-190499" y="3238500"/>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rot="16200000" flipH="1">
              <a:off x="3810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rot="16200000" flipH="1">
              <a:off x="-6096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rot="16200000" flipH="1">
              <a:off x="685801" y="3352799"/>
              <a:ext cx="6858000" cy="152401"/>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rot="16200000" flipH="1">
              <a:off x="-304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rot="5400000">
              <a:off x="-10287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rot="5400000">
              <a:off x="78295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rot="5400000">
              <a:off x="1372552"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rot="5400000">
              <a:off x="1600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rot="5400000">
              <a:off x="65913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rot="16200000" flipH="1">
              <a:off x="-1285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rot="16200000" flipH="1">
              <a:off x="560070" y="3326130"/>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rot="16200000" flipH="1">
              <a:off x="1524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rot="16200000" flipH="1">
              <a:off x="3810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rot="16200000" flipH="1">
              <a:off x="2743200" y="3352801"/>
              <a:ext cx="6858000" cy="1524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16200000" flipH="1">
              <a:off x="2095501"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rot="5400000">
              <a:off x="2705100"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rot="5400000">
              <a:off x="1828801" y="3276600"/>
              <a:ext cx="6857999"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rot="16200000" flipH="1">
              <a:off x="1066800" y="3200402"/>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16200000" flipH="1">
              <a:off x="2362201" y="3352800"/>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rot="5400000">
              <a:off x="2646045" y="2722246"/>
              <a:ext cx="6858000"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rot="5400000">
              <a:off x="3048952" y="3277553"/>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rot="5400000">
              <a:off x="2895600" y="3276601"/>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rot="5400000">
              <a:off x="2388870" y="3227071"/>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rot="16200000" flipH="1">
              <a:off x="22364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rot="16200000" flipH="1">
              <a:off x="17526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16200000" flipH="1">
              <a:off x="19812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rot="5400000">
              <a:off x="3467100" y="3314701"/>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rot="16200000" flipH="1">
              <a:off x="3467099" y="3314701"/>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rot="5400000">
              <a:off x="4038600" y="3429001"/>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16200000" flipH="1">
              <a:off x="3886200" y="3200401"/>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rot="5400000">
              <a:off x="4000501" y="3238501"/>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rot="16200000" flipH="1">
              <a:off x="4572000" y="3200401"/>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rot="16200000" flipH="1">
              <a:off x="3733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rot="5400000">
              <a:off x="36195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rot="16200000" flipH="1">
              <a:off x="4214813" y="3252788"/>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rot="16200000" flipH="1">
              <a:off x="47510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rot="16200000" flipH="1">
              <a:off x="43434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rot="16200000" flipH="1">
              <a:off x="4572000" y="3352801"/>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16200000" flipH="1">
              <a:off x="5257800" y="3352802"/>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rot="16200000" flipH="1">
              <a:off x="5067300" y="3238502"/>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rot="5400000">
              <a:off x="5219700" y="3238502"/>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rot="16200000" flipH="1">
              <a:off x="4876801" y="3352801"/>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rot="5400000">
              <a:off x="5527994" y="3318196"/>
              <a:ext cx="6888479"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rot="5400000">
              <a:off x="4850130" y="3227072"/>
              <a:ext cx="6858000"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rot="16200000" flipH="1">
              <a:off x="4751070" y="3326132"/>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rot="5400000">
              <a:off x="5562599" y="3429001"/>
              <a:ext cx="685800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rot="5400000">
              <a:off x="2552700" y="3390900"/>
              <a:ext cx="6858000"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rot="16200000" flipH="1">
              <a:off x="3048000" y="3352800"/>
              <a:ext cx="6858000"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rot="16200000" flipH="1">
              <a:off x="3238500" y="3238500"/>
              <a:ext cx="6858000"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rot="5400000">
              <a:off x="2133600" y="3276600"/>
              <a:ext cx="6858000"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rot="16200000" flipH="1">
              <a:off x="3148013" y="3252789"/>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rot="5400000">
              <a:off x="3771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rot="5400000">
              <a:off x="4229100" y="2933700"/>
              <a:ext cx="6858000"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rot="16200000" flipH="1">
              <a:off x="1371600" y="3200403"/>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p:txBody>
          <a:bodyPr/>
          <a:lstStyle/>
          <a:p>
            <a:fld id="{1D8BD707-D9CF-40AE-B4C6-C98DA3205C09}" type="datetimeFigureOut">
              <a:rPr lang="en-US" smtClean="0"/>
              <a:pPr/>
              <a:t>10/2/2022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13" name="Rectangle 112"/>
          <p:cNvSpPr/>
          <p:nvPr/>
        </p:nvSpPr>
        <p:spPr>
          <a:xfrm>
            <a:off x="0" y="1428750"/>
            <a:ext cx="4953000" cy="2343150"/>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grpSp>
        <p:nvGrpSpPr>
          <p:cNvPr id="94" name="Group 93"/>
          <p:cNvGrpSpPr/>
          <p:nvPr/>
        </p:nvGrpSpPr>
        <p:grpSpPr>
          <a:xfrm>
            <a:off x="0" y="1543051"/>
            <a:ext cx="4801394" cy="2115741"/>
            <a:chOff x="0" y="2057400"/>
            <a:chExt cx="4801394" cy="2820988"/>
          </a:xfrm>
        </p:grpSpPr>
        <p:cxnSp>
          <p:nvCxnSpPr>
            <p:cNvPr id="117" name="Straight Connector 116"/>
            <p:cNvCxnSpPr/>
            <p:nvPr/>
          </p:nvCxnSpPr>
          <p:spPr>
            <a:xfrm>
              <a:off x="0" y="20574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0" y="48768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rot="5400000">
              <a:off x="3391694" y="3467100"/>
              <a:ext cx="2818606"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228600" y="1597820"/>
            <a:ext cx="4419600" cy="1200245"/>
          </a:xfrm>
        </p:spPr>
        <p:txBody>
          <a:bodyPr anchor="b">
            <a:normAutofit/>
          </a:bodyPr>
          <a:lstStyle>
            <a:lvl1pPr algn="l">
              <a:defRPr sz="3600" b="1" cap="none" spc="40" baseline="0">
                <a:ln w="13335" cmpd="sng">
                  <a:solidFill>
                    <a:schemeClr val="accent1">
                      <a:lumMod val="50000"/>
                    </a:schemeClr>
                  </a:solidFill>
                  <a:prstDash val="solid"/>
                </a:ln>
                <a:solidFill>
                  <a:schemeClr val="accent6">
                    <a:tint val="1000"/>
                  </a:schemeClr>
                </a:solidFill>
                <a:effectLst/>
              </a:defRPr>
            </a:lvl1pPr>
          </a:lstStyle>
          <a:p>
            <a:r>
              <a:rPr lang="en-US"/>
              <a:t>Click to edit Master title style</a:t>
            </a:r>
            <a:endParaRPr lang="en-US" dirty="0"/>
          </a:p>
        </p:txBody>
      </p:sp>
      <p:sp>
        <p:nvSpPr>
          <p:cNvPr id="3" name="Subtitle 2"/>
          <p:cNvSpPr>
            <a:spLocks noGrp="1"/>
          </p:cNvSpPr>
          <p:nvPr>
            <p:ph type="subTitle" idx="1"/>
          </p:nvPr>
        </p:nvSpPr>
        <p:spPr>
          <a:xfrm>
            <a:off x="228600" y="2800350"/>
            <a:ext cx="4419600" cy="800100"/>
          </a:xfrm>
        </p:spPr>
        <p:txBody>
          <a:bodyPr>
            <a:normAutofit/>
          </a:bodyPr>
          <a:lstStyle>
            <a:lvl1pPr marL="0" indent="0" algn="l">
              <a:buNone/>
              <a:defRPr sz="22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grpSp>
        <p:nvGrpSpPr>
          <p:cNvPr id="7" name="Group 92"/>
          <p:cNvGrpSpPr/>
          <p:nvPr/>
        </p:nvGrpSpPr>
        <p:grpSpPr>
          <a:xfrm>
            <a:off x="4" y="-22859"/>
            <a:ext cx="9067799" cy="3634740"/>
            <a:chOff x="1" y="-30477"/>
            <a:chExt cx="9067799" cy="4526277"/>
          </a:xfrm>
        </p:grpSpPr>
        <p:cxnSp>
          <p:nvCxnSpPr>
            <p:cNvPr id="8" name="Straight Connector 7"/>
            <p:cNvCxnSpPr/>
            <p:nvPr/>
          </p:nvCxnSpPr>
          <p:spPr>
            <a:xfrm rot="16200000" flipH="1">
              <a:off x="-2716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flipH="1">
              <a:off x="-4621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3097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206236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6200000" flipH="1">
              <a:off x="-213856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195465" y="1785212"/>
              <a:ext cx="4505731"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flipH="1">
              <a:off x="-164326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1528964"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95746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194806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652664" y="2166211"/>
              <a:ext cx="4505731" cy="152401"/>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16432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1790700" y="2019300"/>
              <a:ext cx="4495800" cy="4572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55551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26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67933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flipH="1">
              <a:off x="-1467052"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16200000" flipH="1">
              <a:off x="-77839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flipH="1">
              <a:off x="-11860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6200000" flipH="1">
              <a:off x="-9574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6200000" flipH="1">
              <a:off x="22429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H="1">
              <a:off x="20524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2204835" y="2051912"/>
              <a:ext cx="4505731"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452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6200000" flipH="1">
              <a:off x="37603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1023735" y="2242139"/>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1335" y="2013812"/>
              <a:ext cx="4505731"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a:off x="985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flipH="1">
              <a:off x="155713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200000" flipH="1">
              <a:off x="5665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6200000" flipH="1">
              <a:off x="1861936" y="2166211"/>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flipH="1">
              <a:off x="8713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1474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195909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25486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5400000">
              <a:off x="27763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183526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flipH="1">
              <a:off x="1047548"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flipH="1">
              <a:off x="1736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H="1">
              <a:off x="1328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H="1">
              <a:off x="1557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H="1">
              <a:off x="39193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H="1">
              <a:off x="3271636"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5400000">
              <a:off x="38812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5400000">
              <a:off x="3004936" y="2090012"/>
              <a:ext cx="4505730"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H="1">
              <a:off x="22429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H="1">
              <a:off x="35383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a:off x="3822180" y="1535657"/>
              <a:ext cx="4505731"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a:off x="4225087" y="2090965"/>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a:off x="407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a:off x="356500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flipH="1">
              <a:off x="34126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16200000" flipH="1">
              <a:off x="29287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16200000" flipH="1">
              <a:off x="3081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4643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H="1">
              <a:off x="4643234"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5214735" y="2242140"/>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H="1">
              <a:off x="506233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5176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H="1">
              <a:off x="57481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H="1">
              <a:off x="49099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47956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H="1">
              <a:off x="53909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H="1">
              <a:off x="5927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H="1">
              <a:off x="5519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H="1">
              <a:off x="5748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H="1">
              <a:off x="6433935" y="2166213"/>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H="1">
              <a:off x="62434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63958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16200000" flipH="1">
              <a:off x="60529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6709356" y="2136834"/>
              <a:ext cx="4525755"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6026265" y="2040483"/>
              <a:ext cx="4505731"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16200000" flipH="1">
              <a:off x="5927205" y="2139543"/>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6738734" y="2242140"/>
              <a:ext cx="450573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728835" y="2204312"/>
              <a:ext cx="4505731"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16200000" flipH="1">
              <a:off x="4224135" y="2166212"/>
              <a:ext cx="4505731"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16200000" flipH="1">
              <a:off x="4414635" y="2051912"/>
              <a:ext cx="4505731"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309735" y="2090012"/>
              <a:ext cx="4505731"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H="1">
              <a:off x="43241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49480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5405235" y="1747112"/>
              <a:ext cx="4505731"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16200000" flipH="1">
              <a:off x="2547735" y="2013814"/>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94" name="Rectangle 93"/>
          <p:cNvSpPr/>
          <p:nvPr/>
        </p:nvSpPr>
        <p:spPr>
          <a:xfrm>
            <a:off x="0" y="3233376"/>
            <a:ext cx="9144000" cy="142875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96" name="Straight Connector 95"/>
          <p:cNvCxnSpPr/>
          <p:nvPr/>
        </p:nvCxnSpPr>
        <p:spPr>
          <a:xfrm>
            <a:off x="0" y="3290527"/>
            <a:ext cx="914400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0" y="4603786"/>
            <a:ext cx="914400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457200" y="4216024"/>
            <a:ext cx="8305800" cy="310987"/>
          </a:xfrm>
        </p:spPr>
        <p:txBody>
          <a:bodyPr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5" name="Title 94"/>
          <p:cNvSpPr>
            <a:spLocks noGrp="1"/>
          </p:cNvSpPr>
          <p:nvPr>
            <p:ph type="title"/>
          </p:nvPr>
        </p:nvSpPr>
        <p:spPr>
          <a:xfrm>
            <a:off x="457200" y="3347676"/>
            <a:ext cx="8305800" cy="857250"/>
          </a:xfrm>
        </p:spPr>
        <p:txBody>
          <a:bodyPr/>
          <a:lstStyle/>
          <a:p>
            <a:r>
              <a:rPr lang="en-US"/>
              <a:t>Click to edit Master title style</a:t>
            </a:r>
          </a:p>
        </p:txBody>
      </p:sp>
      <p:sp>
        <p:nvSpPr>
          <p:cNvPr id="2" name="Date Placeholder 1"/>
          <p:cNvSpPr>
            <a:spLocks noGrp="1"/>
          </p:cNvSpPr>
          <p:nvPr>
            <p:ph type="dt" sz="half" idx="10"/>
          </p:nvPr>
        </p:nvSpPr>
        <p:spPr/>
        <p:txBody>
          <a:bodyPr/>
          <a:lstStyle/>
          <a:p>
            <a:fld id="{1D8BD707-D9CF-40AE-B4C6-C98DA3205C09}" type="datetimeFigureOut">
              <a:rPr lang="en-US" smtClean="0"/>
              <a:pPr/>
              <a:t>10/2/2022</a:t>
            </a:fld>
            <a:endParaRPr lang="en-US"/>
          </a:p>
        </p:txBody>
      </p:sp>
      <p:sp>
        <p:nvSpPr>
          <p:cNvPr id="91" name="Footer Placeholder 90"/>
          <p:cNvSpPr>
            <a:spLocks noGrp="1"/>
          </p:cNvSpPr>
          <p:nvPr>
            <p:ph type="ftr" sz="quarter" idx="11"/>
          </p:nvPr>
        </p:nvSpPr>
        <p:spPr/>
        <p:txBody>
          <a:bodyPr/>
          <a:lstStyle/>
          <a:p>
            <a:endParaRPr lang="en-US"/>
          </a:p>
        </p:txBody>
      </p:sp>
      <p:sp>
        <p:nvSpPr>
          <p:cNvPr id="92" name="Slide Number Placeholder 91"/>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D8BD707-D9CF-40AE-B4C6-C98DA3205C09}" type="datetimeFigureOut">
              <a:rPr lang="en-US" smtClean="0"/>
              <a:pPr/>
              <a:t>10/2/2022</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813809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0" y="204789"/>
            <a:ext cx="548640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10/2/2022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37" name="Rectangle 36"/>
          <p:cNvSpPr/>
          <p:nvPr/>
        </p:nvSpPr>
        <p:spPr>
          <a:xfrm>
            <a:off x="0" y="1172718"/>
            <a:ext cx="2761488" cy="2484882"/>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9" name="Straight Connector 38"/>
          <p:cNvCxnSpPr/>
          <p:nvPr/>
        </p:nvCxnSpPr>
        <p:spPr>
          <a:xfrm rot="5400000">
            <a:off x="1505347" y="2415905"/>
            <a:ext cx="226314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0" y="1284733"/>
            <a:ext cx="265176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0" y="3550159"/>
            <a:ext cx="265176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400" y="1426464"/>
            <a:ext cx="2377440" cy="1028700"/>
          </a:xfrm>
        </p:spPr>
        <p:txBody>
          <a:bodyPr anchor="b">
            <a:normAutofit/>
          </a:bodyPr>
          <a:lstStyle>
            <a:lvl1pPr algn="l" defTabSz="914400" rtl="0" eaLnBrk="1" latinLnBrk="0" hangingPunct="1">
              <a:spcBef>
                <a:spcPct val="0"/>
              </a:spcBef>
              <a:buNone/>
              <a:tabLst>
                <a:tab pos="3830638" algn="l"/>
              </a:tabLst>
              <a:defRPr lang="en-US" sz="2600" b="1" kern="1200" cap="none" spc="20" baseline="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lt"/>
                <a:ea typeface="+mj-ea"/>
                <a:cs typeface="+mj-cs"/>
              </a:defRPr>
            </a:lvl1pPr>
          </a:lstStyle>
          <a:p>
            <a:r>
              <a:rPr lang="en-US"/>
              <a:t>Click to edit Master title style</a:t>
            </a:r>
            <a:endParaRPr lang="en-US" dirty="0"/>
          </a:p>
        </p:txBody>
      </p:sp>
      <p:sp>
        <p:nvSpPr>
          <p:cNvPr id="4" name="Text Placeholder 3"/>
          <p:cNvSpPr>
            <a:spLocks noGrp="1"/>
          </p:cNvSpPr>
          <p:nvPr>
            <p:ph type="body" sz="half" idx="2"/>
          </p:nvPr>
        </p:nvSpPr>
        <p:spPr>
          <a:xfrm>
            <a:off x="152400" y="2455164"/>
            <a:ext cx="2377440" cy="10287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200400" y="285750"/>
            <a:ext cx="5562600" cy="4229100"/>
          </a:xfrm>
          <a:solidFill>
            <a:schemeClr val="bg2"/>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Date Placeholder 4"/>
          <p:cNvSpPr>
            <a:spLocks noGrp="1"/>
          </p:cNvSpPr>
          <p:nvPr>
            <p:ph type="dt" sz="half" idx="10"/>
          </p:nvPr>
        </p:nvSpPr>
        <p:spPr/>
        <p:txBody>
          <a:bodyPr/>
          <a:lstStyle/>
          <a:p>
            <a:fld id="{1D8BD707-D9CF-40AE-B4C6-C98DA3205C09}" type="datetimeFigureOut">
              <a:rPr lang="en-US" smtClean="0"/>
              <a:pPr/>
              <a:t>10/2/2022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33" name="Rectangle 32"/>
          <p:cNvSpPr/>
          <p:nvPr/>
        </p:nvSpPr>
        <p:spPr>
          <a:xfrm>
            <a:off x="0" y="1172718"/>
            <a:ext cx="2761488" cy="2484882"/>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4" name="Straight Connector 33"/>
          <p:cNvCxnSpPr/>
          <p:nvPr/>
        </p:nvCxnSpPr>
        <p:spPr>
          <a:xfrm rot="5400000">
            <a:off x="1505347" y="2415905"/>
            <a:ext cx="226314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0" y="1284733"/>
            <a:ext cx="265176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0" y="3550159"/>
            <a:ext cx="265176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5448" y="1428750"/>
            <a:ext cx="2377440" cy="1028700"/>
          </a:xfrm>
        </p:spPr>
        <p:txBody>
          <a:bodyPr anchor="b">
            <a:normAutofit/>
          </a:bodyPr>
          <a:lstStyle>
            <a:lvl1pPr algn="l">
              <a:defRPr sz="2600" b="1" cap="none" spc="20" baseline="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en-US"/>
              <a:t>Click to edit Master title style</a:t>
            </a:r>
            <a:endParaRPr lang="en-US" dirty="0"/>
          </a:p>
        </p:txBody>
      </p:sp>
      <p:sp>
        <p:nvSpPr>
          <p:cNvPr id="4" name="Text Placeholder 3"/>
          <p:cNvSpPr>
            <a:spLocks noGrp="1"/>
          </p:cNvSpPr>
          <p:nvPr>
            <p:ph type="body" sz="half" idx="2"/>
          </p:nvPr>
        </p:nvSpPr>
        <p:spPr>
          <a:xfrm>
            <a:off x="152400" y="2457450"/>
            <a:ext cx="2377440" cy="10287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95" name="Group 94"/>
          <p:cNvGrpSpPr/>
          <p:nvPr/>
        </p:nvGrpSpPr>
        <p:grpSpPr>
          <a:xfrm>
            <a:off x="0" y="-22858"/>
            <a:ext cx="9067800" cy="5166955"/>
            <a:chOff x="0" y="-30477"/>
            <a:chExt cx="9067800" cy="6889273"/>
          </a:xfrm>
        </p:grpSpPr>
        <p:cxnSp>
          <p:nvCxnSpPr>
            <p:cNvPr id="110" name="Straight Connector 109"/>
            <p:cNvCxnSpPr/>
            <p:nvPr/>
          </p:nvCxnSpPr>
          <p:spPr>
            <a:xfrm rot="16200000" flipH="1">
              <a:off x="-1447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rot="16200000" flipH="1">
              <a:off x="-1638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rot="5400000">
              <a:off x="-1485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rot="5400000">
              <a:off x="-32385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rot="16200000" flipH="1">
              <a:off x="-33147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rot="16200000" flipH="1">
              <a:off x="-1371600" y="2971800"/>
              <a:ext cx="6858000"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rot="16200000" flipH="1">
              <a:off x="-2819400" y="3200400"/>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rot="5400000">
              <a:off x="-2705099" y="3238500"/>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rot="16200000" flipH="1">
              <a:off x="-21336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rot="16200000" flipH="1">
              <a:off x="-31242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rot="16200000" flipH="1">
              <a:off x="-1828799" y="3352799"/>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rot="16200000" flipH="1">
              <a:off x="-28194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rot="16200000" flipH="1">
              <a:off x="-2438400" y="3124200"/>
              <a:ext cx="6858000" cy="609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rot="5400000">
              <a:off x="-173164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rot="5400000">
              <a:off x="-1142048"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rot="5400000">
              <a:off x="-9144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rot="5400000">
              <a:off x="-185547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rot="16200000" flipH="1">
              <a:off x="-26431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rot="16200000" flipH="1">
              <a:off x="-1954530" y="3326130"/>
              <a:ext cx="6858000" cy="20574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rot="16200000" flipH="1">
              <a:off x="-2362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rot="16200000" flipH="1">
              <a:off x="-21336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rot="16200000" flipH="1">
              <a:off x="1066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rot="16200000" flipH="1">
              <a:off x="876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rot="5400000">
              <a:off x="1028700" y="3238500"/>
              <a:ext cx="6858000"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rot="5400000">
              <a:off x="-7239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rot="16200000" flipH="1">
              <a:off x="-8001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rot="5400000">
              <a:off x="-152400" y="3429000"/>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rot="16200000" flipH="1">
              <a:off x="-304800" y="3200400"/>
              <a:ext cx="6858000"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rot="5400000">
              <a:off x="-190499" y="3238500"/>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rot="16200000" flipH="1">
              <a:off x="3810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rot="16200000" flipH="1">
              <a:off x="-6096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rot="16200000" flipH="1">
              <a:off x="685801" y="3352799"/>
              <a:ext cx="6858000" cy="152401"/>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rot="16200000" flipH="1">
              <a:off x="-304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rot="5400000">
              <a:off x="-10287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rot="5400000">
              <a:off x="78295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rot="5400000">
              <a:off x="1372552"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rot="5400000">
              <a:off x="1600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rot="5400000">
              <a:off x="65913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rot="16200000" flipH="1">
              <a:off x="-1285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rot="16200000" flipH="1">
              <a:off x="560070" y="3326130"/>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rot="16200000" flipH="1">
              <a:off x="1524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rot="16200000" flipH="1">
              <a:off x="3810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rot="16200000" flipH="1">
              <a:off x="2743200" y="3352801"/>
              <a:ext cx="6858000" cy="1524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16200000" flipH="1">
              <a:off x="2095501"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rot="5400000">
              <a:off x="2705100"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rot="5400000">
              <a:off x="1828801" y="3276600"/>
              <a:ext cx="6857999"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rot="16200000" flipH="1">
              <a:off x="1066800" y="3200402"/>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16200000" flipH="1">
              <a:off x="2362201" y="3352800"/>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rot="5400000">
              <a:off x="2646045" y="2722246"/>
              <a:ext cx="6858000"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rot="5400000">
              <a:off x="3048952" y="3277553"/>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rot="5400000">
              <a:off x="2895600" y="3276601"/>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rot="5400000">
              <a:off x="2388870" y="3227071"/>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rot="16200000" flipH="1">
              <a:off x="22364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rot="16200000" flipH="1">
              <a:off x="17526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16200000" flipH="1">
              <a:off x="19812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rot="5400000">
              <a:off x="3467100" y="3314701"/>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rot="16200000" flipH="1">
              <a:off x="3467099" y="3314701"/>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rot="5400000">
              <a:off x="4038600" y="3429001"/>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16200000" flipH="1">
              <a:off x="3886200" y="3200401"/>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rot="5400000">
              <a:off x="4000501" y="3238501"/>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rot="16200000" flipH="1">
              <a:off x="4572000" y="3200401"/>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rot="16200000" flipH="1">
              <a:off x="3733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rot="5400000">
              <a:off x="36195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rot="16200000" flipH="1">
              <a:off x="4214813" y="3252788"/>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rot="16200000" flipH="1">
              <a:off x="47510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rot="16200000" flipH="1">
              <a:off x="43434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rot="16200000" flipH="1">
              <a:off x="4572000" y="3352801"/>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16200000" flipH="1">
              <a:off x="5257800" y="3352802"/>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rot="16200000" flipH="1">
              <a:off x="5067300" y="3238502"/>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rot="5400000">
              <a:off x="5219700" y="3238502"/>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rot="16200000" flipH="1">
              <a:off x="4876801" y="3352801"/>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rot="5400000">
              <a:off x="5527994" y="3318196"/>
              <a:ext cx="6888479"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rot="5400000">
              <a:off x="4850130" y="3227072"/>
              <a:ext cx="6858000"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rot="16200000" flipH="1">
              <a:off x="4751070" y="3326132"/>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rot="5400000">
              <a:off x="5562599" y="3429001"/>
              <a:ext cx="685800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rot="5400000">
              <a:off x="2552700" y="3390900"/>
              <a:ext cx="6858000"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rot="16200000" flipH="1">
              <a:off x="3048000" y="3352800"/>
              <a:ext cx="6858000"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rot="16200000" flipH="1">
              <a:off x="3238500" y="3238500"/>
              <a:ext cx="6858000"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rot="5400000">
              <a:off x="2133600" y="3276600"/>
              <a:ext cx="6858000"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rot="16200000" flipH="1">
              <a:off x="3148013" y="3252789"/>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rot="5400000">
              <a:off x="3771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rot="5400000">
              <a:off x="4229100" y="2933700"/>
              <a:ext cx="6858000"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rot="16200000" flipH="1">
              <a:off x="1371600" y="3200403"/>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p:txBody>
          <a:bodyPr/>
          <a:lstStyle/>
          <a:p>
            <a:fld id="{1D8BD707-D9CF-40AE-B4C6-C98DA3205C09}" type="datetimeFigureOut">
              <a:rPr lang="en-US" smtClean="0"/>
              <a:pPr/>
              <a:t>10/2/2022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13" name="Rectangle 112"/>
          <p:cNvSpPr/>
          <p:nvPr/>
        </p:nvSpPr>
        <p:spPr>
          <a:xfrm>
            <a:off x="0" y="1428750"/>
            <a:ext cx="4953000" cy="2343150"/>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grpSp>
        <p:nvGrpSpPr>
          <p:cNvPr id="94" name="Group 93"/>
          <p:cNvGrpSpPr/>
          <p:nvPr/>
        </p:nvGrpSpPr>
        <p:grpSpPr>
          <a:xfrm>
            <a:off x="0" y="1543050"/>
            <a:ext cx="4801394" cy="2115741"/>
            <a:chOff x="0" y="2057400"/>
            <a:chExt cx="4801394" cy="2820988"/>
          </a:xfrm>
        </p:grpSpPr>
        <p:cxnSp>
          <p:nvCxnSpPr>
            <p:cNvPr id="117" name="Straight Connector 116"/>
            <p:cNvCxnSpPr/>
            <p:nvPr/>
          </p:nvCxnSpPr>
          <p:spPr>
            <a:xfrm>
              <a:off x="0" y="20574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0" y="48768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rot="5400000">
              <a:off x="3391694" y="3467100"/>
              <a:ext cx="2818606"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228600" y="1597819"/>
            <a:ext cx="4419600" cy="1200245"/>
          </a:xfrm>
        </p:spPr>
        <p:txBody>
          <a:bodyPr anchor="b">
            <a:normAutofit/>
          </a:bodyPr>
          <a:lstStyle>
            <a:lvl1pPr algn="l">
              <a:defRPr sz="3600" b="1" cap="none" spc="40" baseline="0">
                <a:ln w="13335" cmpd="sng">
                  <a:solidFill>
                    <a:schemeClr val="accent1">
                      <a:lumMod val="50000"/>
                    </a:schemeClr>
                  </a:solidFill>
                  <a:prstDash val="solid"/>
                </a:ln>
                <a:solidFill>
                  <a:schemeClr val="accent6">
                    <a:tint val="1000"/>
                  </a:schemeClr>
                </a:solidFill>
                <a:effectLst/>
              </a:defRPr>
            </a:lvl1pPr>
          </a:lstStyle>
          <a:p>
            <a:r>
              <a:rPr lang="en-US"/>
              <a:t>Click to edit Master title style</a:t>
            </a:r>
            <a:endParaRPr lang="en-US" dirty="0"/>
          </a:p>
        </p:txBody>
      </p:sp>
      <p:sp>
        <p:nvSpPr>
          <p:cNvPr id="3" name="Subtitle 2"/>
          <p:cNvSpPr>
            <a:spLocks noGrp="1"/>
          </p:cNvSpPr>
          <p:nvPr>
            <p:ph type="subTitle" idx="1"/>
          </p:nvPr>
        </p:nvSpPr>
        <p:spPr>
          <a:xfrm>
            <a:off x="228600" y="2800350"/>
            <a:ext cx="4419600" cy="800100"/>
          </a:xfrm>
        </p:spPr>
        <p:txBody>
          <a:bodyPr>
            <a:normAutofit/>
          </a:bodyPr>
          <a:lstStyle>
            <a:lvl1pPr marL="0" indent="0" algn="l">
              <a:buNone/>
              <a:defRPr sz="22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90"/>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1D8BD707-D9CF-40AE-B4C6-C98DA3205C09}" type="datetimeFigureOut">
              <a:rPr lang="en-US" smtClean="0"/>
              <a:pPr/>
              <a:t>10/2/2022</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02615245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grpSp>
        <p:nvGrpSpPr>
          <p:cNvPr id="7" name="Group 92"/>
          <p:cNvGrpSpPr/>
          <p:nvPr/>
        </p:nvGrpSpPr>
        <p:grpSpPr>
          <a:xfrm>
            <a:off x="2" y="-22859"/>
            <a:ext cx="9067799" cy="3634740"/>
            <a:chOff x="1" y="-30477"/>
            <a:chExt cx="9067799" cy="4526277"/>
          </a:xfrm>
        </p:grpSpPr>
        <p:cxnSp>
          <p:nvCxnSpPr>
            <p:cNvPr id="8" name="Straight Connector 7"/>
            <p:cNvCxnSpPr/>
            <p:nvPr/>
          </p:nvCxnSpPr>
          <p:spPr>
            <a:xfrm rot="16200000" flipH="1">
              <a:off x="-2716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flipH="1">
              <a:off x="-4621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3097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206236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6200000" flipH="1">
              <a:off x="-213856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195465" y="1785212"/>
              <a:ext cx="4505731"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flipH="1">
              <a:off x="-164326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1528964"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95746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194806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652664" y="2166211"/>
              <a:ext cx="4505731" cy="152401"/>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16432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1790700" y="2019300"/>
              <a:ext cx="4495800" cy="4572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55551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26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67933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flipH="1">
              <a:off x="-1467052"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16200000" flipH="1">
              <a:off x="-77839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flipH="1">
              <a:off x="-11860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6200000" flipH="1">
              <a:off x="-9574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6200000" flipH="1">
              <a:off x="22429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H="1">
              <a:off x="20524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2204835" y="2051912"/>
              <a:ext cx="4505731"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452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6200000" flipH="1">
              <a:off x="37603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1023735" y="2242139"/>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1335" y="2013812"/>
              <a:ext cx="4505731"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a:off x="985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flipH="1">
              <a:off x="155713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200000" flipH="1">
              <a:off x="5665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6200000" flipH="1">
              <a:off x="1861936" y="2166211"/>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flipH="1">
              <a:off x="8713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1474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195909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25486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5400000">
              <a:off x="27763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183526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flipH="1">
              <a:off x="1047548"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flipH="1">
              <a:off x="1736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H="1">
              <a:off x="1328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H="1">
              <a:off x="1557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H="1">
              <a:off x="39193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H="1">
              <a:off x="3271636"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5400000">
              <a:off x="38812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5400000">
              <a:off x="3004936" y="2090012"/>
              <a:ext cx="4505730"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H="1">
              <a:off x="22429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H="1">
              <a:off x="35383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a:off x="3822180" y="1535657"/>
              <a:ext cx="4505731"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a:off x="4225087" y="2090965"/>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a:off x="407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a:off x="356500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flipH="1">
              <a:off x="34126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16200000" flipH="1">
              <a:off x="29287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16200000" flipH="1">
              <a:off x="3081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4643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H="1">
              <a:off x="4643234"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5214735" y="2242140"/>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H="1">
              <a:off x="506233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5176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H="1">
              <a:off x="57481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H="1">
              <a:off x="49099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47956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H="1">
              <a:off x="53909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H="1">
              <a:off x="5927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H="1">
              <a:off x="5519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H="1">
              <a:off x="5748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H="1">
              <a:off x="6433935" y="2166213"/>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H="1">
              <a:off x="62434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63958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16200000" flipH="1">
              <a:off x="60529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6709356" y="2136834"/>
              <a:ext cx="4525755"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6026265" y="2040483"/>
              <a:ext cx="4505731"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16200000" flipH="1">
              <a:off x="5927205" y="2139543"/>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6738734" y="2242140"/>
              <a:ext cx="450573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728835" y="2204312"/>
              <a:ext cx="4505731"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16200000" flipH="1">
              <a:off x="4224135" y="2166212"/>
              <a:ext cx="4505731"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16200000" flipH="1">
              <a:off x="4414635" y="2051912"/>
              <a:ext cx="4505731"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309735" y="2090012"/>
              <a:ext cx="4505731"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H="1">
              <a:off x="43241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49480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5405235" y="1747112"/>
              <a:ext cx="4505731"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16200000" flipH="1">
              <a:off x="2547735" y="2013814"/>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94" name="Rectangle 93"/>
          <p:cNvSpPr/>
          <p:nvPr/>
        </p:nvSpPr>
        <p:spPr>
          <a:xfrm>
            <a:off x="0" y="3233376"/>
            <a:ext cx="9144000" cy="142875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96" name="Straight Connector 95"/>
          <p:cNvCxnSpPr/>
          <p:nvPr/>
        </p:nvCxnSpPr>
        <p:spPr>
          <a:xfrm>
            <a:off x="0" y="3290526"/>
            <a:ext cx="914400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0" y="4603785"/>
            <a:ext cx="914400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457200" y="4216023"/>
            <a:ext cx="8305800" cy="310987"/>
          </a:xfrm>
        </p:spPr>
        <p:txBody>
          <a:bodyPr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5" name="Title 94"/>
          <p:cNvSpPr>
            <a:spLocks noGrp="1"/>
          </p:cNvSpPr>
          <p:nvPr>
            <p:ph type="title"/>
          </p:nvPr>
        </p:nvSpPr>
        <p:spPr>
          <a:xfrm>
            <a:off x="457200" y="3347676"/>
            <a:ext cx="8305800" cy="857250"/>
          </a:xfrm>
        </p:spPr>
        <p:txBody>
          <a:bodyPr/>
          <a:lstStyle/>
          <a:p>
            <a:r>
              <a:rPr lang="en-US"/>
              <a:t>Click to edit Master title style</a:t>
            </a:r>
          </a:p>
        </p:txBody>
      </p:sp>
      <p:sp>
        <p:nvSpPr>
          <p:cNvPr id="2" name="Date Placeholder 1"/>
          <p:cNvSpPr>
            <a:spLocks noGrp="1"/>
          </p:cNvSpPr>
          <p:nvPr>
            <p:ph type="dt" sz="half" idx="10"/>
          </p:nvPr>
        </p:nvSpPr>
        <p:spPr/>
        <p:txBody>
          <a:bodyPr/>
          <a:lstStyle/>
          <a:p>
            <a:fld id="{1D8BD707-D9CF-40AE-B4C6-C98DA3205C09}" type="datetimeFigureOut">
              <a:rPr lang="en-US" smtClean="0"/>
              <a:pPr/>
              <a:t>10/2/2022</a:t>
            </a:fld>
            <a:endParaRPr lang="en-US"/>
          </a:p>
        </p:txBody>
      </p:sp>
      <p:sp>
        <p:nvSpPr>
          <p:cNvPr id="91" name="Footer Placeholder 90"/>
          <p:cNvSpPr>
            <a:spLocks noGrp="1"/>
          </p:cNvSpPr>
          <p:nvPr>
            <p:ph type="ftr" sz="quarter" idx="11"/>
          </p:nvPr>
        </p:nvSpPr>
        <p:spPr/>
        <p:txBody>
          <a:bodyPr/>
          <a:lstStyle/>
          <a:p>
            <a:endParaRPr lang="en-US"/>
          </a:p>
        </p:txBody>
      </p:sp>
      <p:sp>
        <p:nvSpPr>
          <p:cNvPr id="92" name="Slide Number Placeholder 91"/>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0" y="204788"/>
            <a:ext cx="548640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10/2/2022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37" name="Rectangle 36"/>
          <p:cNvSpPr/>
          <p:nvPr/>
        </p:nvSpPr>
        <p:spPr>
          <a:xfrm>
            <a:off x="0" y="1172718"/>
            <a:ext cx="2761488" cy="2484882"/>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9" name="Straight Connector 38"/>
          <p:cNvCxnSpPr/>
          <p:nvPr/>
        </p:nvCxnSpPr>
        <p:spPr>
          <a:xfrm rot="5400000">
            <a:off x="1505347" y="2415905"/>
            <a:ext cx="226314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0" y="1284732"/>
            <a:ext cx="265176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0" y="3550158"/>
            <a:ext cx="265176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400" y="1426464"/>
            <a:ext cx="2377440" cy="1028700"/>
          </a:xfrm>
        </p:spPr>
        <p:txBody>
          <a:bodyPr anchor="b">
            <a:normAutofit/>
          </a:bodyPr>
          <a:lstStyle>
            <a:lvl1pPr algn="l" defTabSz="914400" rtl="0" eaLnBrk="1" latinLnBrk="0" hangingPunct="1">
              <a:spcBef>
                <a:spcPct val="0"/>
              </a:spcBef>
              <a:buNone/>
              <a:tabLst>
                <a:tab pos="3830638" algn="l"/>
              </a:tabLst>
              <a:defRPr lang="en-US" sz="2600" b="1" kern="1200" cap="none" spc="20" baseline="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lt"/>
                <a:ea typeface="+mj-ea"/>
                <a:cs typeface="+mj-cs"/>
              </a:defRPr>
            </a:lvl1pPr>
          </a:lstStyle>
          <a:p>
            <a:r>
              <a:rPr lang="en-US"/>
              <a:t>Click to edit Master title style</a:t>
            </a:r>
            <a:endParaRPr lang="en-US" dirty="0"/>
          </a:p>
        </p:txBody>
      </p:sp>
      <p:sp>
        <p:nvSpPr>
          <p:cNvPr id="4" name="Text Placeholder 3"/>
          <p:cNvSpPr>
            <a:spLocks noGrp="1"/>
          </p:cNvSpPr>
          <p:nvPr>
            <p:ph type="body" sz="half" idx="2"/>
          </p:nvPr>
        </p:nvSpPr>
        <p:spPr>
          <a:xfrm>
            <a:off x="152400" y="2455164"/>
            <a:ext cx="2377440" cy="10287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200400" y="285750"/>
            <a:ext cx="5562600" cy="4229100"/>
          </a:xfrm>
          <a:solidFill>
            <a:schemeClr val="bg2"/>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Date Placeholder 4"/>
          <p:cNvSpPr>
            <a:spLocks noGrp="1"/>
          </p:cNvSpPr>
          <p:nvPr>
            <p:ph type="dt" sz="half" idx="10"/>
          </p:nvPr>
        </p:nvSpPr>
        <p:spPr/>
        <p:txBody>
          <a:bodyPr/>
          <a:lstStyle/>
          <a:p>
            <a:fld id="{1D8BD707-D9CF-40AE-B4C6-C98DA3205C09}" type="datetimeFigureOut">
              <a:rPr lang="en-US" smtClean="0"/>
              <a:pPr/>
              <a:t>10/2/2022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33" name="Rectangle 32"/>
          <p:cNvSpPr/>
          <p:nvPr/>
        </p:nvSpPr>
        <p:spPr>
          <a:xfrm>
            <a:off x="0" y="1172718"/>
            <a:ext cx="2761488" cy="2484882"/>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4" name="Straight Connector 33"/>
          <p:cNvCxnSpPr/>
          <p:nvPr/>
        </p:nvCxnSpPr>
        <p:spPr>
          <a:xfrm rot="5400000">
            <a:off x="1505347" y="2415905"/>
            <a:ext cx="226314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0" y="1284732"/>
            <a:ext cx="265176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0" y="3550158"/>
            <a:ext cx="265176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5448" y="1428750"/>
            <a:ext cx="2377440" cy="1028700"/>
          </a:xfrm>
        </p:spPr>
        <p:txBody>
          <a:bodyPr anchor="b">
            <a:normAutofit/>
          </a:bodyPr>
          <a:lstStyle>
            <a:lvl1pPr algn="l">
              <a:defRPr sz="2600" b="1" cap="none" spc="20" baseline="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en-US"/>
              <a:t>Click to edit Master title style</a:t>
            </a:r>
            <a:endParaRPr lang="en-US" dirty="0"/>
          </a:p>
        </p:txBody>
      </p:sp>
      <p:sp>
        <p:nvSpPr>
          <p:cNvPr id="4" name="Text Placeholder 3"/>
          <p:cNvSpPr>
            <a:spLocks noGrp="1"/>
          </p:cNvSpPr>
          <p:nvPr>
            <p:ph type="body" sz="half" idx="2"/>
          </p:nvPr>
        </p:nvSpPr>
        <p:spPr>
          <a:xfrm>
            <a:off x="152400" y="2457450"/>
            <a:ext cx="2377440" cy="10287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1D8BD707-D9CF-40AE-B4C6-C98DA3205C09}" type="datetimeFigureOut">
              <a:rPr lang="en-US" smtClean="0"/>
              <a:pPr/>
              <a:t>10/2/2022</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584455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5.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5979"/>
            <a:ext cx="82296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200151"/>
            <a:ext cx="8229600" cy="3394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fld id="{1D8BD707-D9CF-40AE-B4C6-C98DA3205C09}" type="datetimeFigureOut">
              <a:rPr lang="en-US" smtClean="0"/>
              <a:pPr/>
              <a:t>10/2/2022</a:t>
            </a:fld>
            <a:endParaRPr lang="en-US"/>
          </a:p>
        </p:txBody>
      </p:sp>
      <p:sp>
        <p:nvSpPr>
          <p:cNvPr id="1029" name="Rectangle 5"/>
          <p:cNvSpPr>
            <a:spLocks noGrp="1" noChangeArrowheads="1"/>
          </p:cNvSpPr>
          <p:nvPr>
            <p:ph type="ftr" sz="quarter" idx="3"/>
          </p:nvPr>
        </p:nvSpPr>
        <p:spPr bwMode="auto">
          <a:xfrm>
            <a:off x="3124200" y="4683919"/>
            <a:ext cx="2895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a:p>
        </p:txBody>
      </p:sp>
      <p:sp>
        <p:nvSpPr>
          <p:cNvPr id="1030" name="Rectangle 6"/>
          <p:cNvSpPr>
            <a:spLocks noGrp="1" noChangeArrowheads="1"/>
          </p:cNvSpPr>
          <p:nvPr>
            <p:ph type="sldNum" sz="quarter" idx="4"/>
          </p:nvPr>
        </p:nvSpPr>
        <p:spPr bwMode="auto">
          <a:xfrm>
            <a:off x="6553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10/2/2022</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13623144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51435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52316"/>
            <a:ext cx="9013372" cy="5020056"/>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05979"/>
            <a:ext cx="7772400" cy="85725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914400" y="1085850"/>
            <a:ext cx="7772400" cy="3429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172200" y="4643437"/>
            <a:ext cx="2476500" cy="357188"/>
          </a:xfrm>
          <a:prstGeom prst="rect">
            <a:avLst/>
          </a:prstGeom>
        </p:spPr>
        <p:txBody>
          <a:bodyPr anchor="ctr" anchorCtr="0"/>
          <a:lstStyle>
            <a:lvl1pPr algn="r" eaLnBrk="1" latinLnBrk="0" hangingPunct="1">
              <a:defRPr kumimoji="0" sz="1400">
                <a:solidFill>
                  <a:schemeClr val="tx2"/>
                </a:solidFill>
              </a:defRPr>
            </a:lvl1pPr>
          </a:lstStyle>
          <a:p>
            <a:fld id="{1D8BD707-D9CF-40AE-B4C6-C98DA3205C09}" type="datetimeFigureOut">
              <a:rPr lang="en-US" smtClean="0"/>
              <a:pPr/>
              <a:t>10/2/2022</a:t>
            </a:fld>
            <a:endParaRPr lang="en-US"/>
          </a:p>
        </p:txBody>
      </p:sp>
      <p:sp>
        <p:nvSpPr>
          <p:cNvPr id="3" name="Footer Placeholder 2"/>
          <p:cNvSpPr>
            <a:spLocks noGrp="1"/>
          </p:cNvSpPr>
          <p:nvPr>
            <p:ph type="ftr" sz="quarter" idx="3"/>
          </p:nvPr>
        </p:nvSpPr>
        <p:spPr>
          <a:xfrm>
            <a:off x="914400" y="4629150"/>
            <a:ext cx="3962400" cy="3429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4657725"/>
            <a:ext cx="457200" cy="3429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14539"/>
            <a:ext cx="5791200" cy="10287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314451"/>
            <a:ext cx="7620000" cy="32801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629151"/>
            <a:ext cx="3429000" cy="228600"/>
          </a:xfrm>
          <a:prstGeom prst="rect">
            <a:avLst/>
          </a:prstGeom>
        </p:spPr>
        <p:txBody>
          <a:bodyPr vert="horz" lIns="91440" tIns="45720" rIns="91440" bIns="0" rtlCol="0" anchor="b"/>
          <a:lstStyle>
            <a:lvl1pPr algn="l">
              <a:defRPr sz="1000">
                <a:solidFill>
                  <a:schemeClr val="tx1"/>
                </a:solidFill>
              </a:defRPr>
            </a:lvl1pPr>
          </a:lstStyle>
          <a:p>
            <a:fld id="{1D8BD707-D9CF-40AE-B4C6-C98DA3205C09}" type="datetimeFigureOut">
              <a:rPr lang="en-US" smtClean="0"/>
              <a:pPr/>
              <a:t>10/2/2022</a:t>
            </a:fld>
            <a:endParaRPr lang="en-US"/>
          </a:p>
        </p:txBody>
      </p:sp>
      <p:sp>
        <p:nvSpPr>
          <p:cNvPr id="5" name="Footer Placeholder 4"/>
          <p:cNvSpPr>
            <a:spLocks noGrp="1"/>
          </p:cNvSpPr>
          <p:nvPr>
            <p:ph type="ftr" sz="quarter" idx="3"/>
          </p:nvPr>
        </p:nvSpPr>
        <p:spPr>
          <a:xfrm>
            <a:off x="457200" y="4869657"/>
            <a:ext cx="3429000" cy="212884"/>
          </a:xfrm>
          <a:prstGeom prst="rect">
            <a:avLst/>
          </a:prstGeom>
        </p:spPr>
        <p:txBody>
          <a:bodyPr vert="horz" lIns="91440" tIns="45720" rIns="91440" bIns="45720" rtlCol="0" anchor="t"/>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rot="16200000">
            <a:off x="8391845" y="4368484"/>
            <a:ext cx="986791" cy="365125"/>
          </a:xfrm>
          <a:prstGeom prst="rect">
            <a:avLst/>
          </a:prstGeom>
        </p:spPr>
        <p:txBody>
          <a:bodyPr vert="horz" lIns="91440" tIns="45720" rIns="91440" bIns="45720" rtlCol="0" anchor="ctr"/>
          <a:lstStyle>
            <a:lvl1pPr algn="l">
              <a:defRPr sz="2400" b="1">
                <a:solidFill>
                  <a:schemeClr val="tx2"/>
                </a:solidFill>
              </a:defRPr>
            </a:lvl1pPr>
          </a:lstStyle>
          <a:p>
            <a:fld id="{B6F15528-21DE-4FAA-801E-634DDDAF4B2B}" type="slidenum">
              <a:rPr lang="en-US" smtClean="0"/>
              <a:pPr/>
              <a:t>‹#›</a:t>
            </a:fld>
            <a:endParaRPr lang="en-US"/>
          </a:p>
        </p:txBody>
      </p:sp>
      <p:sp>
        <p:nvSpPr>
          <p:cNvPr id="7" name="Rectangle 6"/>
          <p:cNvSpPr/>
          <p:nvPr/>
        </p:nvSpPr>
        <p:spPr>
          <a:xfrm>
            <a:off x="9001124" y="0"/>
            <a:ext cx="142876" cy="1028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028700"/>
            <a:ext cx="142876" cy="411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8" name="Rectangle 7"/>
          <p:cNvSpPr/>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ounded Rectangle 6"/>
          <p:cNvSpPr/>
          <p:nvPr/>
        </p:nvSpPr>
        <p:spPr>
          <a:xfrm>
            <a:off x="91440" y="76200"/>
            <a:ext cx="8961120" cy="499872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457200" y="1314451"/>
            <a:ext cx="8229600" cy="32801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2"/>
                </a:solidFill>
              </a:defRPr>
            </a:lvl1pPr>
          </a:lstStyle>
          <a:p>
            <a:fld id="{1D8BD707-D9CF-40AE-B4C6-C98DA3205C09}" type="datetimeFigureOut">
              <a:rPr lang="en-US" smtClean="0"/>
              <a:pPr/>
              <a:t>10/2/2022</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2"/>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2"/>
                </a:solidFill>
              </a:defRPr>
            </a:lvl1pPr>
          </a:lstStyle>
          <a:p>
            <a:fld id="{B6F15528-21DE-4FAA-801E-634DDDAF4B2B}" type="slidenum">
              <a:rPr lang="en-US" smtClean="0"/>
              <a:pPr/>
              <a:t>‹#›</a:t>
            </a:fld>
            <a:endParaRPr lang="en-US"/>
          </a:p>
        </p:txBody>
      </p:sp>
      <p:sp>
        <p:nvSpPr>
          <p:cNvPr id="9" name="Rectangle 8"/>
          <p:cNvSpPr/>
          <p:nvPr/>
        </p:nvSpPr>
        <p:spPr>
          <a:xfrm>
            <a:off x="274320" y="208625"/>
            <a:ext cx="8595360" cy="99441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10" name="Rectangle 9"/>
          <p:cNvSpPr/>
          <p:nvPr/>
        </p:nvSpPr>
        <p:spPr>
          <a:xfrm>
            <a:off x="372863" y="279647"/>
            <a:ext cx="8380520" cy="838940"/>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26128" y="306280"/>
            <a:ext cx="8260672" cy="779570"/>
          </a:xfrm>
          <a:prstGeom prst="rect">
            <a:avLst/>
          </a:prstGeom>
        </p:spPr>
        <p:txBody>
          <a:bodyPr vert="horz" lIns="91440" tIns="45720" rIns="91440" bIns="45720" rtlCol="0" anchor="ctr">
            <a:normAutofit/>
          </a:bodyPr>
          <a:lstStyle/>
          <a:p>
            <a:r>
              <a:rPr lang="en-US"/>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descr="sphere2.png"/>
          <p:cNvPicPr>
            <a:picLocks noChangeAspect="1"/>
          </p:cNvPicPr>
          <p:nvPr/>
        </p:nvPicPr>
        <p:blipFill>
          <a:blip r:embed="rId13" cstate="print"/>
          <a:stretch>
            <a:fillRect/>
          </a:stretch>
        </p:blipFill>
        <p:spPr>
          <a:xfrm>
            <a:off x="8823696" y="0"/>
            <a:ext cx="320307" cy="5143500"/>
          </a:xfrm>
          <a:prstGeom prst="rect">
            <a:avLst/>
          </a:prstGeom>
        </p:spPr>
      </p:pic>
      <p:sp>
        <p:nvSpPr>
          <p:cNvPr id="2" name="Title Placeholder 1"/>
          <p:cNvSpPr>
            <a:spLocks noGrp="1"/>
          </p:cNvSpPr>
          <p:nvPr>
            <p:ph type="title"/>
          </p:nvPr>
        </p:nvSpPr>
        <p:spPr>
          <a:xfrm>
            <a:off x="4876800" y="342900"/>
            <a:ext cx="2819400" cy="4286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342902"/>
            <a:ext cx="3657600" cy="428624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p:cNvSpPr>
            <a:spLocks noGrp="1"/>
          </p:cNvSpPr>
          <p:nvPr>
            <p:ph type="sldNum" sz="quarter" idx="4"/>
          </p:nvPr>
        </p:nvSpPr>
        <p:spPr>
          <a:xfrm>
            <a:off x="7772400" y="4800600"/>
            <a:ext cx="533400" cy="114300"/>
          </a:xfrm>
          <a:prstGeom prst="rect">
            <a:avLst/>
          </a:prstGeom>
        </p:spPr>
        <p:txBody>
          <a:bodyPr vert="horz" lIns="91440" tIns="45720" rIns="91440" bIns="45720" rtlCol="0" anchor="ctr"/>
          <a:lstStyle>
            <a:lvl1pPr algn="ctr">
              <a:defRPr sz="1050">
                <a:solidFill>
                  <a:schemeClr val="tx1">
                    <a:lumMod val="50000"/>
                    <a:lumOff val="50000"/>
                  </a:schemeClr>
                </a:solidFill>
              </a:defRPr>
            </a:lvl1pPr>
          </a:lstStyle>
          <a:p>
            <a:fld id="{B6F15528-21DE-4FAA-801E-634DDDAF4B2B}" type="slidenum">
              <a:rPr lang="en-US" smtClean="0"/>
              <a:pPr/>
              <a:t>‹#›</a:t>
            </a:fld>
            <a:endParaRPr lang="en-US"/>
          </a:p>
        </p:txBody>
      </p:sp>
      <p:sp>
        <p:nvSpPr>
          <p:cNvPr id="9" name="Date Placeholder 8"/>
          <p:cNvSpPr>
            <a:spLocks noGrp="1"/>
          </p:cNvSpPr>
          <p:nvPr>
            <p:ph type="dt" sz="half" idx="2"/>
          </p:nvPr>
        </p:nvSpPr>
        <p:spPr>
          <a:xfrm>
            <a:off x="4876804" y="4819652"/>
            <a:ext cx="2819399" cy="95249"/>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1D8BD707-D9CF-40AE-B4C6-C98DA3205C09}" type="datetimeFigureOut">
              <a:rPr lang="en-US" smtClean="0"/>
              <a:pPr/>
              <a:t>10/2/2022</a:t>
            </a:fld>
            <a:endParaRPr lang="en-US"/>
          </a:p>
        </p:txBody>
      </p:sp>
      <p:sp>
        <p:nvSpPr>
          <p:cNvPr id="10" name="Footer Placeholder 9"/>
          <p:cNvSpPr>
            <a:spLocks noGrp="1"/>
          </p:cNvSpPr>
          <p:nvPr>
            <p:ph type="ftr" sz="quarter" idx="3"/>
          </p:nvPr>
        </p:nvSpPr>
        <p:spPr>
          <a:xfrm>
            <a:off x="4875216" y="4722186"/>
            <a:ext cx="2820987" cy="114300"/>
          </a:xfrm>
          <a:prstGeom prst="rect">
            <a:avLst/>
          </a:prstGeom>
        </p:spPr>
        <p:txBody>
          <a:bodyPr vert="horz" lIns="91440" tIns="45720" rIns="91440" bIns="45720" rtlCol="0" anchor="b"/>
          <a:lstStyle>
            <a:lvl1pPr algn="r">
              <a:defRPr sz="1050">
                <a:solidFill>
                  <a:schemeClr val="tx1"/>
                </a:solidFill>
              </a:defRPr>
            </a:lvl1pPr>
          </a:lstStyle>
          <a:p>
            <a:endParaRPr lang="en-US"/>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p:titleStyle>
    <p:bodyStyle>
      <a:lvl1pPr marL="182880" indent="-182880" algn="l" defTabSz="914400" rtl="0" eaLnBrk="1" latinLnBrk="0" hangingPunct="1">
        <a:spcBef>
          <a:spcPct val="20000"/>
        </a:spcBef>
        <a:buClr>
          <a:schemeClr val="tx1">
            <a:lumMod val="50000"/>
            <a:lumOff val="50000"/>
          </a:schemeClr>
        </a:buClr>
        <a:buFont typeface="Wingdings" pitchFamily="2" charset="2"/>
        <a:buChar char="§"/>
        <a:defRPr sz="1800" kern="1200">
          <a:solidFill>
            <a:schemeClr val="tx1">
              <a:lumMod val="85000"/>
            </a:schemeClr>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90" name="Rectangle 189"/>
          <p:cNvSpPr/>
          <p:nvPr/>
        </p:nvSpPr>
        <p:spPr>
          <a:xfrm>
            <a:off x="149352" y="102870"/>
            <a:ext cx="8869680" cy="4937760"/>
          </a:xfrm>
          <a:prstGeom prst="rect">
            <a:avLst/>
          </a:prstGeom>
          <a:no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34306"/>
            <a:ext cx="2133600" cy="273844"/>
          </a:xfrm>
          <a:prstGeom prst="rect">
            <a:avLst/>
          </a:prstGeom>
        </p:spPr>
        <p:txBody>
          <a:bodyPr vert="horz" lIns="91440" tIns="45720" rIns="91440" bIns="45720" rtlCol="0" anchor="ctr"/>
          <a:lstStyle>
            <a:lvl1pPr algn="l">
              <a:defRPr sz="1200">
                <a:solidFill>
                  <a:schemeClr val="tx2"/>
                </a:solidFill>
              </a:defRPr>
            </a:lvl1pPr>
          </a:lstStyle>
          <a:p>
            <a:fld id="{1D8BD707-D9CF-40AE-B4C6-C98DA3205C09}" type="datetimeFigureOut">
              <a:rPr lang="en-US" smtClean="0"/>
              <a:pPr/>
              <a:t>10/2/2022</a:t>
            </a:fld>
            <a:endParaRPr lang="en-US"/>
          </a:p>
        </p:txBody>
      </p:sp>
      <p:sp>
        <p:nvSpPr>
          <p:cNvPr id="5" name="Footer Placeholder 4"/>
          <p:cNvSpPr>
            <a:spLocks noGrp="1"/>
          </p:cNvSpPr>
          <p:nvPr>
            <p:ph type="ftr" sz="quarter" idx="3"/>
          </p:nvPr>
        </p:nvSpPr>
        <p:spPr>
          <a:xfrm>
            <a:off x="2831123" y="4734306"/>
            <a:ext cx="3481754" cy="273844"/>
          </a:xfrm>
          <a:prstGeom prst="rect">
            <a:avLst/>
          </a:prstGeom>
        </p:spPr>
        <p:txBody>
          <a:bodyPr vert="horz" lIns="91440" tIns="45720" rIns="91440" bIns="45720" rtlCol="0" anchor="ctr"/>
          <a:lstStyle>
            <a:lvl1pPr algn="ctr">
              <a:defRPr sz="1200">
                <a:solidFill>
                  <a:schemeClr val="tx2"/>
                </a:solidFill>
              </a:defRPr>
            </a:lvl1pPr>
          </a:lstStyle>
          <a:p>
            <a:endParaRPr lang="en-US"/>
          </a:p>
        </p:txBody>
      </p:sp>
      <p:sp>
        <p:nvSpPr>
          <p:cNvPr id="6" name="Slide Number Placeholder 5"/>
          <p:cNvSpPr>
            <a:spLocks noGrp="1"/>
          </p:cNvSpPr>
          <p:nvPr>
            <p:ph type="sldNum" sz="quarter" idx="4"/>
          </p:nvPr>
        </p:nvSpPr>
        <p:spPr>
          <a:xfrm>
            <a:off x="6553200" y="4734306"/>
            <a:ext cx="2133600" cy="273844"/>
          </a:xfrm>
          <a:prstGeom prst="rect">
            <a:avLst/>
          </a:prstGeom>
        </p:spPr>
        <p:txBody>
          <a:bodyPr vert="horz" lIns="91440" tIns="45720" rIns="91440" bIns="45720" rtlCol="0" anchor="ctr"/>
          <a:lstStyle>
            <a:lvl1pPr algn="r">
              <a:defRPr sz="1200">
                <a:solidFill>
                  <a:schemeClr val="tx2"/>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spcBef>
          <a:spcPct val="0"/>
        </a:spcBef>
        <a:buNone/>
        <a:tabLst>
          <a:tab pos="3830638" algn="l"/>
        </a:tabLst>
        <a:defRPr sz="3600" b="1" kern="1200" cap="none" spc="50">
          <a:ln w="13335" cmpd="sng">
            <a:solidFill>
              <a:schemeClr val="accent1">
                <a:lumMod val="50000"/>
              </a:schemeClr>
            </a:solidFill>
            <a:prstDash val="solid"/>
          </a:ln>
          <a:solidFill>
            <a:schemeClr val="accent6">
              <a:tint val="1000"/>
            </a:schemeClr>
          </a:solidFill>
          <a:effectLst/>
          <a:latin typeface="+mj-lt"/>
          <a:ea typeface="+mj-ea"/>
          <a:cs typeface="+mj-cs"/>
        </a:defRPr>
      </a:lvl1pPr>
    </p:titleStyle>
    <p:bodyStyle>
      <a:lvl1pPr marL="274320" indent="-274320" algn="l" defTabSz="914400" rtl="0" eaLnBrk="1" latinLnBrk="0" hangingPunct="1">
        <a:spcBef>
          <a:spcPct val="20000"/>
        </a:spcBef>
        <a:buClr>
          <a:schemeClr val="accent1">
            <a:lumMod val="60000"/>
            <a:lumOff val="40000"/>
          </a:schemeClr>
        </a:buClr>
        <a:buFont typeface="Arial" pitchFamily="34" charset="0"/>
        <a:buChar char="•"/>
        <a:defRPr sz="2400" kern="1200">
          <a:solidFill>
            <a:schemeClr val="tx2"/>
          </a:solidFill>
          <a:latin typeface="+mn-lt"/>
          <a:ea typeface="+mn-ea"/>
          <a:cs typeface="+mn-cs"/>
        </a:defRPr>
      </a:lvl1pPr>
      <a:lvl2pPr marL="548640" indent="-182880" algn="l" defTabSz="914400" rtl="0" eaLnBrk="1" latinLnBrk="0" hangingPunct="1">
        <a:spcBef>
          <a:spcPct val="20000"/>
        </a:spcBef>
        <a:buClr>
          <a:schemeClr val="accent1">
            <a:lumMod val="60000"/>
            <a:lumOff val="40000"/>
          </a:schemeClr>
        </a:buClr>
        <a:buFont typeface="Arial" pitchFamily="34" charset="0"/>
        <a:buChar char="•"/>
        <a:defRPr sz="20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3pPr>
      <a:lvl4pPr marL="118872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4pPr>
      <a:lvl5pPr marL="1463040" indent="-228600" algn="l" defTabSz="914400" rtl="0" eaLnBrk="1" latinLnBrk="0" hangingPunct="1">
        <a:spcBef>
          <a:spcPct val="20000"/>
        </a:spcBef>
        <a:buClr>
          <a:schemeClr val="accent4"/>
        </a:buClr>
        <a:buFont typeface="Arial" pitchFamily="34" charset="0"/>
        <a:buChar char="•"/>
        <a:defRPr sz="1600" kern="1200" baseline="0">
          <a:solidFill>
            <a:schemeClr val="tx2"/>
          </a:solidFill>
          <a:latin typeface="+mn-lt"/>
          <a:ea typeface="+mn-ea"/>
          <a:cs typeface="+mn-cs"/>
        </a:defRPr>
      </a:lvl5pPr>
      <a:lvl6pPr marL="1691640" indent="-182880" algn="l" defTabSz="914400" rtl="0" eaLnBrk="1" latinLnBrk="0" hangingPunct="1">
        <a:spcBef>
          <a:spcPct val="20000"/>
        </a:spcBef>
        <a:buClr>
          <a:schemeClr val="accent5"/>
        </a:buClr>
        <a:buFont typeface="Arial" pitchFamily="34" charset="0"/>
        <a:buChar char="•"/>
        <a:defRPr sz="1600" kern="1200">
          <a:solidFill>
            <a:schemeClr val="tx1"/>
          </a:solidFill>
          <a:latin typeface="+mn-lt"/>
          <a:ea typeface="+mn-ea"/>
          <a:cs typeface="+mn-cs"/>
        </a:defRPr>
      </a:lvl6pPr>
      <a:lvl7pPr marL="19202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7pPr>
      <a:lvl8pPr marL="2148840" indent="-182880" algn="l" defTabSz="914400" rtl="0" eaLnBrk="1" latinLnBrk="0" hangingPunct="1">
        <a:spcBef>
          <a:spcPct val="20000"/>
        </a:spcBef>
        <a:buClr>
          <a:schemeClr val="accent3"/>
        </a:buClr>
        <a:buFont typeface="Arial" pitchFamily="34" charset="0"/>
        <a:buChar char="•"/>
        <a:defRPr sz="1600" kern="1200">
          <a:solidFill>
            <a:schemeClr val="tx1"/>
          </a:solidFill>
          <a:latin typeface="+mn-lt"/>
          <a:ea typeface="+mn-ea"/>
          <a:cs typeface="+mn-cs"/>
        </a:defRPr>
      </a:lvl8pPr>
      <a:lvl9pPr marL="23774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90" name="Rectangle 189"/>
          <p:cNvSpPr/>
          <p:nvPr/>
        </p:nvSpPr>
        <p:spPr>
          <a:xfrm>
            <a:off x="149352" y="102870"/>
            <a:ext cx="8869680" cy="4937760"/>
          </a:xfrm>
          <a:prstGeom prst="rect">
            <a:avLst/>
          </a:prstGeom>
          <a:no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34306"/>
            <a:ext cx="2133600" cy="273844"/>
          </a:xfrm>
          <a:prstGeom prst="rect">
            <a:avLst/>
          </a:prstGeom>
        </p:spPr>
        <p:txBody>
          <a:bodyPr vert="horz" lIns="91440" tIns="45720" rIns="91440" bIns="45720" rtlCol="0" anchor="ctr"/>
          <a:lstStyle>
            <a:lvl1pPr algn="l">
              <a:defRPr sz="1200">
                <a:solidFill>
                  <a:schemeClr val="tx2"/>
                </a:solidFill>
              </a:defRPr>
            </a:lvl1pPr>
          </a:lstStyle>
          <a:p>
            <a:fld id="{1D8BD707-D9CF-40AE-B4C6-C98DA3205C09}" type="datetimeFigureOut">
              <a:rPr lang="en-US" smtClean="0"/>
              <a:pPr/>
              <a:t>10/2/2022</a:t>
            </a:fld>
            <a:endParaRPr lang="en-US"/>
          </a:p>
        </p:txBody>
      </p:sp>
      <p:sp>
        <p:nvSpPr>
          <p:cNvPr id="5" name="Footer Placeholder 4"/>
          <p:cNvSpPr>
            <a:spLocks noGrp="1"/>
          </p:cNvSpPr>
          <p:nvPr>
            <p:ph type="ftr" sz="quarter" idx="3"/>
          </p:nvPr>
        </p:nvSpPr>
        <p:spPr>
          <a:xfrm>
            <a:off x="2831123" y="4734306"/>
            <a:ext cx="3481754" cy="273844"/>
          </a:xfrm>
          <a:prstGeom prst="rect">
            <a:avLst/>
          </a:prstGeom>
        </p:spPr>
        <p:txBody>
          <a:bodyPr vert="horz" lIns="91440" tIns="45720" rIns="91440" bIns="45720" rtlCol="0" anchor="ctr"/>
          <a:lstStyle>
            <a:lvl1pPr algn="ctr">
              <a:defRPr sz="1200">
                <a:solidFill>
                  <a:schemeClr val="tx2"/>
                </a:solidFill>
              </a:defRPr>
            </a:lvl1pPr>
          </a:lstStyle>
          <a:p>
            <a:endParaRPr lang="en-US"/>
          </a:p>
        </p:txBody>
      </p:sp>
      <p:sp>
        <p:nvSpPr>
          <p:cNvPr id="6" name="Slide Number Placeholder 5"/>
          <p:cNvSpPr>
            <a:spLocks noGrp="1"/>
          </p:cNvSpPr>
          <p:nvPr>
            <p:ph type="sldNum" sz="quarter" idx="4"/>
          </p:nvPr>
        </p:nvSpPr>
        <p:spPr>
          <a:xfrm>
            <a:off x="6553200" y="4734306"/>
            <a:ext cx="2133600" cy="273844"/>
          </a:xfrm>
          <a:prstGeom prst="rect">
            <a:avLst/>
          </a:prstGeom>
        </p:spPr>
        <p:txBody>
          <a:bodyPr vert="horz" lIns="91440" tIns="45720" rIns="91440" bIns="45720" rtlCol="0" anchor="ctr"/>
          <a:lstStyle>
            <a:lvl1pPr algn="r">
              <a:defRPr sz="1200">
                <a:solidFill>
                  <a:schemeClr val="tx2"/>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spcBef>
          <a:spcPct val="0"/>
        </a:spcBef>
        <a:buNone/>
        <a:tabLst>
          <a:tab pos="3830638" algn="l"/>
        </a:tabLst>
        <a:defRPr sz="3600" b="1" kern="1200" cap="none" spc="50">
          <a:ln w="13335" cmpd="sng">
            <a:solidFill>
              <a:schemeClr val="accent1">
                <a:lumMod val="50000"/>
              </a:schemeClr>
            </a:solidFill>
            <a:prstDash val="solid"/>
          </a:ln>
          <a:solidFill>
            <a:schemeClr val="accent6">
              <a:tint val="1000"/>
            </a:schemeClr>
          </a:solidFill>
          <a:effectLst/>
          <a:latin typeface="+mj-lt"/>
          <a:ea typeface="+mj-ea"/>
          <a:cs typeface="+mj-cs"/>
        </a:defRPr>
      </a:lvl1pPr>
    </p:titleStyle>
    <p:bodyStyle>
      <a:lvl1pPr marL="274320" indent="-274320" algn="l" defTabSz="914400" rtl="0" eaLnBrk="1" latinLnBrk="0" hangingPunct="1">
        <a:spcBef>
          <a:spcPct val="20000"/>
        </a:spcBef>
        <a:buClr>
          <a:schemeClr val="accent1">
            <a:lumMod val="60000"/>
            <a:lumOff val="40000"/>
          </a:schemeClr>
        </a:buClr>
        <a:buFont typeface="Arial" pitchFamily="34" charset="0"/>
        <a:buChar char="•"/>
        <a:defRPr sz="2400" kern="1200">
          <a:solidFill>
            <a:schemeClr val="tx2"/>
          </a:solidFill>
          <a:latin typeface="+mn-lt"/>
          <a:ea typeface="+mn-ea"/>
          <a:cs typeface="+mn-cs"/>
        </a:defRPr>
      </a:lvl1pPr>
      <a:lvl2pPr marL="548640" indent="-182880" algn="l" defTabSz="914400" rtl="0" eaLnBrk="1" latinLnBrk="0" hangingPunct="1">
        <a:spcBef>
          <a:spcPct val="20000"/>
        </a:spcBef>
        <a:buClr>
          <a:schemeClr val="accent1">
            <a:lumMod val="60000"/>
            <a:lumOff val="40000"/>
          </a:schemeClr>
        </a:buClr>
        <a:buFont typeface="Arial" pitchFamily="34" charset="0"/>
        <a:buChar char="•"/>
        <a:defRPr sz="20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3pPr>
      <a:lvl4pPr marL="118872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4pPr>
      <a:lvl5pPr marL="1463040" indent="-228600" algn="l" defTabSz="914400" rtl="0" eaLnBrk="1" latinLnBrk="0" hangingPunct="1">
        <a:spcBef>
          <a:spcPct val="20000"/>
        </a:spcBef>
        <a:buClr>
          <a:schemeClr val="accent4"/>
        </a:buClr>
        <a:buFont typeface="Arial" pitchFamily="34" charset="0"/>
        <a:buChar char="•"/>
        <a:defRPr sz="1600" kern="1200" baseline="0">
          <a:solidFill>
            <a:schemeClr val="tx2"/>
          </a:solidFill>
          <a:latin typeface="+mn-lt"/>
          <a:ea typeface="+mn-ea"/>
          <a:cs typeface="+mn-cs"/>
        </a:defRPr>
      </a:lvl5pPr>
      <a:lvl6pPr marL="1691640" indent="-182880" algn="l" defTabSz="914400" rtl="0" eaLnBrk="1" latinLnBrk="0" hangingPunct="1">
        <a:spcBef>
          <a:spcPct val="20000"/>
        </a:spcBef>
        <a:buClr>
          <a:schemeClr val="accent5"/>
        </a:buClr>
        <a:buFont typeface="Arial" pitchFamily="34" charset="0"/>
        <a:buChar char="•"/>
        <a:defRPr sz="1600" kern="1200">
          <a:solidFill>
            <a:schemeClr val="tx1"/>
          </a:solidFill>
          <a:latin typeface="+mn-lt"/>
          <a:ea typeface="+mn-ea"/>
          <a:cs typeface="+mn-cs"/>
        </a:defRPr>
      </a:lvl6pPr>
      <a:lvl7pPr marL="19202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7pPr>
      <a:lvl8pPr marL="2148840" indent="-182880" algn="l" defTabSz="914400" rtl="0" eaLnBrk="1" latinLnBrk="0" hangingPunct="1">
        <a:spcBef>
          <a:spcPct val="20000"/>
        </a:spcBef>
        <a:buClr>
          <a:schemeClr val="accent3"/>
        </a:buClr>
        <a:buFont typeface="Arial" pitchFamily="34" charset="0"/>
        <a:buChar char="•"/>
        <a:defRPr sz="1600" kern="1200">
          <a:solidFill>
            <a:schemeClr val="tx1"/>
          </a:solidFill>
          <a:latin typeface="+mn-lt"/>
          <a:ea typeface="+mn-ea"/>
          <a:cs typeface="+mn-cs"/>
        </a:defRPr>
      </a:lvl8pPr>
      <a:lvl9pPr marL="23774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07.jpg"/><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10.gif"/><Relationship Id="rId1" Type="http://schemas.openxmlformats.org/officeDocument/2006/relationships/slideLayout" Target="../slideLayouts/slideLayout5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62.xml"/><Relationship Id="rId5" Type="http://schemas.openxmlformats.org/officeDocument/2006/relationships/image" Target="../media/image116.jpeg"/><Relationship Id="rId4" Type="http://schemas.openxmlformats.org/officeDocument/2006/relationships/image" Target="../media/image115.jpeg"/></Relationships>
</file>

<file path=ppt/slides/_rels/slide11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fif"/><Relationship Id="rId1" Type="http://schemas.openxmlformats.org/officeDocument/2006/relationships/slideLayout" Target="../slideLayouts/slideLayout62.xml"/><Relationship Id="rId4" Type="http://schemas.microsoft.com/office/2007/relationships/hdphoto" Target="../media/hdphoto16.wdp"/></Relationships>
</file>

<file path=ppt/slides/_rels/slide11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62.xml"/><Relationship Id="rId5" Type="http://schemas.openxmlformats.org/officeDocument/2006/relationships/image" Target="../media/image121.jpg"/><Relationship Id="rId4" Type="http://schemas.microsoft.com/office/2007/relationships/hdphoto" Target="../media/hdphoto17.wdp"/></Relationships>
</file>

<file path=ppt/slides/_rels/slide116.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Layout" Target="../slideLayouts/slideLayout62.xml"/></Relationships>
</file>

<file path=ppt/slides/_rels/slide117.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6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4.jpg"/><Relationship Id="rId1" Type="http://schemas.openxmlformats.org/officeDocument/2006/relationships/slideLayout" Target="../slideLayouts/slideLayout62.xml"/></Relationships>
</file>

<file path=ppt/slides/_rels/slide119.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image" Target="../media/image125.jpg"/><Relationship Id="rId1" Type="http://schemas.openxmlformats.org/officeDocument/2006/relationships/slideLayout" Target="../slideLayouts/slideLayout62.xml"/><Relationship Id="rId5" Type="http://schemas.microsoft.com/office/2007/relationships/hdphoto" Target="../media/hdphoto18.wdp"/><Relationship Id="rId4" Type="http://schemas.openxmlformats.org/officeDocument/2006/relationships/image" Target="../media/image127.pn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28.jpg"/><Relationship Id="rId1" Type="http://schemas.openxmlformats.org/officeDocument/2006/relationships/slideLayout" Target="../slideLayouts/slideLayout62.xml"/></Relationships>
</file>

<file path=ppt/slides/_rels/slide121.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image" Target="../media/image125.jpg"/><Relationship Id="rId1" Type="http://schemas.openxmlformats.org/officeDocument/2006/relationships/slideLayout" Target="../slideLayouts/slideLayout62.xml"/><Relationship Id="rId5" Type="http://schemas.microsoft.com/office/2007/relationships/hdphoto" Target="../media/hdphoto18.wdp"/><Relationship Id="rId4" Type="http://schemas.openxmlformats.org/officeDocument/2006/relationships/image" Target="../media/image127.png"/></Relationships>
</file>

<file path=ppt/slides/_rels/slide122.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6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33.gif"/><Relationship Id="rId2" Type="http://schemas.openxmlformats.org/officeDocument/2006/relationships/image" Target="../media/image132.png"/><Relationship Id="rId1" Type="http://schemas.openxmlformats.org/officeDocument/2006/relationships/slideLayout" Target="../slideLayouts/slideLayout68.xml"/></Relationships>
</file>

<file path=ppt/slides/_rels/slide126.xml.rels><?xml version="1.0" encoding="UTF-8" standalone="yes"?>
<Relationships xmlns="http://schemas.openxmlformats.org/package/2006/relationships"><Relationship Id="rId3" Type="http://schemas.openxmlformats.org/officeDocument/2006/relationships/image" Target="../media/image135.gif"/><Relationship Id="rId2" Type="http://schemas.openxmlformats.org/officeDocument/2006/relationships/image" Target="../media/image134.png"/><Relationship Id="rId1" Type="http://schemas.openxmlformats.org/officeDocument/2006/relationships/slideLayout" Target="../slideLayouts/slideLayout79.xml"/></Relationships>
</file>

<file path=ppt/slides/_rels/slide12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57.xml"/></Relationships>
</file>

<file path=ppt/slides/_rels/slide129.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image" Target="../media/image138.jpg"/><Relationship Id="rId1" Type="http://schemas.openxmlformats.org/officeDocument/2006/relationships/slideLayout" Target="../slideLayouts/slideLayout57.xml"/><Relationship Id="rId6" Type="http://schemas.openxmlformats.org/officeDocument/2006/relationships/image" Target="../media/image142.png"/><Relationship Id="rId5" Type="http://schemas.openxmlformats.org/officeDocument/2006/relationships/image" Target="../media/image141.png"/><Relationship Id="rId10" Type="http://schemas.openxmlformats.org/officeDocument/2006/relationships/image" Target="../media/image146.png"/><Relationship Id="rId4" Type="http://schemas.openxmlformats.org/officeDocument/2006/relationships/image" Target="../media/image140.png"/><Relationship Id="rId9" Type="http://schemas.openxmlformats.org/officeDocument/2006/relationships/image" Target="../media/image145.png"/></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48.jpg"/><Relationship Id="rId2" Type="http://schemas.openxmlformats.org/officeDocument/2006/relationships/image" Target="../media/image147.jpg"/><Relationship Id="rId1" Type="http://schemas.openxmlformats.org/officeDocument/2006/relationships/slideLayout" Target="../slideLayouts/slideLayout62.xml"/></Relationships>
</file>

<file path=ppt/slides/_rels/slide131.xml.rels><?xml version="1.0" encoding="UTF-8" standalone="yes"?>
<Relationships xmlns="http://schemas.openxmlformats.org/package/2006/relationships"><Relationship Id="rId3" Type="http://schemas.openxmlformats.org/officeDocument/2006/relationships/image" Target="../media/image150.jpg"/><Relationship Id="rId2" Type="http://schemas.openxmlformats.org/officeDocument/2006/relationships/image" Target="../media/image149.jpg"/><Relationship Id="rId1" Type="http://schemas.openxmlformats.org/officeDocument/2006/relationships/slideLayout" Target="../slideLayouts/slideLayout6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35.xml.rels><?xml version="1.0" encoding="UTF-8" standalone="yes"?>
<Relationships xmlns="http://schemas.openxmlformats.org/package/2006/relationships"><Relationship Id="rId2" Type="http://schemas.openxmlformats.org/officeDocument/2006/relationships/image" Target="../media/image151.jpg"/><Relationship Id="rId1" Type="http://schemas.openxmlformats.org/officeDocument/2006/relationships/slideLayout" Target="../slideLayouts/slideLayout5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5.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35.xml"/><Relationship Id="rId4" Type="http://schemas.microsoft.com/office/2007/relationships/hdphoto" Target="../media/hdphoto2.wdp"/></Relationships>
</file>

<file path=ppt/slides/_rels/slide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5.pn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5.xml"/><Relationship Id="rId4" Type="http://schemas.microsoft.com/office/2007/relationships/hdphoto" Target="../media/hdphoto3.wdp"/></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35.xml"/><Relationship Id="rId4" Type="http://schemas.openxmlformats.org/officeDocument/2006/relationships/image" Target="../media/image50.jpg"/></Relationships>
</file>

<file path=ppt/slides/_rels/slide5.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53.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35.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4.xml"/></Relationships>
</file>

<file path=ppt/slides/_rels/slide56.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35.xml"/></Relationships>
</file>

<file path=ppt/slides/_rels/slide57.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35.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4.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61.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68.gi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microsoft.com/office/2007/relationships/hdphoto" Target="../media/hdphoto5.wdp"/></Relationships>
</file>

<file path=ppt/slides/_rels/slide6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77.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78.png"/></Relationships>
</file>

<file path=ppt/slides/_rels/slide7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81.png"/><Relationship Id="rId1" Type="http://schemas.openxmlformats.org/officeDocument/2006/relationships/slideLayout" Target="../slideLayouts/slideLayout2.xml"/><Relationship Id="rId5" Type="http://schemas.microsoft.com/office/2007/relationships/hdphoto" Target="../media/hdphoto10.wdp"/><Relationship Id="rId4" Type="http://schemas.openxmlformats.org/officeDocument/2006/relationships/image" Target="../media/image82.png"/></Relationships>
</file>

<file path=ppt/slides/_rels/slide75.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12.wdp"/><Relationship Id="rId5" Type="http://schemas.openxmlformats.org/officeDocument/2006/relationships/image" Target="../media/image85.png"/><Relationship Id="rId4" Type="http://schemas.microsoft.com/office/2007/relationships/hdphoto" Target="../media/hdphoto11.wdp"/></Relationships>
</file>

<file path=ppt/slides/_rels/slide7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microsoft.com/office/2007/relationships/hdphoto" Target="../media/hdphoto13.wdp"/><Relationship Id="rId4" Type="http://schemas.openxmlformats.org/officeDocument/2006/relationships/image" Target="../media/image88.png"/></Relationships>
</file>

<file path=ppt/slides/_rels/slide7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microsoft.com/office/2007/relationships/hdphoto" Target="../media/hdphoto15.wdp"/><Relationship Id="rId3" Type="http://schemas.openxmlformats.org/officeDocument/2006/relationships/hyperlink" Target="https://techterms.com/definition/analog" TargetMode="External"/><Relationship Id="rId7" Type="http://schemas.openxmlformats.org/officeDocument/2006/relationships/image" Target="../media/image9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14.wdp"/><Relationship Id="rId5" Type="http://schemas.openxmlformats.org/officeDocument/2006/relationships/image" Target="../media/image90.png"/><Relationship Id="rId4" Type="http://schemas.openxmlformats.org/officeDocument/2006/relationships/hyperlink" Target="https://techterms.com/definition/digital" TargetMode="External"/></Relationships>
</file>

<file path=ppt/slides/_rels/slide81.xml.rels><?xml version="1.0" encoding="UTF-8" standalone="yes"?>
<Relationships xmlns="http://schemas.openxmlformats.org/package/2006/relationships"><Relationship Id="rId2" Type="http://schemas.openxmlformats.org/officeDocument/2006/relationships/image" Target="../media/image92.gi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image" Target="../media/image94.jp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image" Target="../media/image96.jp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99.jpg"/></Relationships>
</file>

<file path=ppt/slides/_rels/slide91.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image" Target="../media/image101.jp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5E3909-C516-5CBC-1381-964F54505DD0}"/>
              </a:ext>
            </a:extLst>
          </p:cNvPr>
          <p:cNvSpPr>
            <a:spLocks noGrp="1"/>
          </p:cNvSpPr>
          <p:nvPr>
            <p:ph type="ctrTitle"/>
          </p:nvPr>
        </p:nvSpPr>
        <p:spPr/>
        <p:txBody>
          <a:bodyPr/>
          <a:lstStyle/>
          <a:p>
            <a:r>
              <a:rPr lang="en-US" sz="4400" b="1" dirty="0">
                <a:solidFill>
                  <a:schemeClr val="bg1"/>
                </a:solidFill>
              </a:rPr>
              <a:t>COMPUTER NETWORK</a:t>
            </a:r>
            <a:br>
              <a:rPr lang="en-US" sz="4400" b="1" dirty="0">
                <a:solidFill>
                  <a:schemeClr val="bg1"/>
                </a:solidFill>
              </a:rPr>
            </a:br>
            <a:endParaRPr lang="en-IN" dirty="0"/>
          </a:p>
        </p:txBody>
      </p:sp>
      <p:sp>
        <p:nvSpPr>
          <p:cNvPr id="8" name="Subtitle 7">
            <a:extLst>
              <a:ext uri="{FF2B5EF4-FFF2-40B4-BE49-F238E27FC236}">
                <a16:creationId xmlns:a16="http://schemas.microsoft.com/office/drawing/2014/main" id="{32AE1246-D35E-1F11-1075-173B0EA4CD7E}"/>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397616178"/>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3688" y="353810"/>
            <a:ext cx="6656546" cy="502061"/>
          </a:xfrm>
          <a:prstGeom prst="rect">
            <a:avLst/>
          </a:prstGeom>
        </p:spPr>
        <p:txBody>
          <a:bodyPr vert="horz" wrap="square" lIns="0" tIns="9525" rIns="0" bIns="0" rtlCol="0">
            <a:spAutoFit/>
          </a:bodyPr>
          <a:lstStyle/>
          <a:p>
            <a:pPr marL="9525">
              <a:spcBef>
                <a:spcPts val="75"/>
              </a:spcBef>
            </a:pPr>
            <a:r>
              <a:rPr sz="3200" spc="-4" dirty="0">
                <a:solidFill>
                  <a:schemeClr val="bg1"/>
                </a:solidFill>
                <a:latin typeface="Hobo Std" pitchFamily="34" charset="0"/>
              </a:rPr>
              <a:t>Metropolitan </a:t>
            </a:r>
            <a:r>
              <a:rPr sz="3200" spc="-8" dirty="0">
                <a:solidFill>
                  <a:schemeClr val="bg1"/>
                </a:solidFill>
                <a:latin typeface="Hobo Std" pitchFamily="34" charset="0"/>
              </a:rPr>
              <a:t>Area </a:t>
            </a:r>
            <a:r>
              <a:rPr sz="3200" spc="-4" dirty="0">
                <a:solidFill>
                  <a:schemeClr val="bg1"/>
                </a:solidFill>
                <a:latin typeface="Hobo Std" pitchFamily="34" charset="0"/>
              </a:rPr>
              <a:t>Network</a:t>
            </a:r>
            <a:r>
              <a:rPr sz="3200" spc="11" dirty="0">
                <a:solidFill>
                  <a:schemeClr val="bg1"/>
                </a:solidFill>
                <a:latin typeface="Hobo Std" pitchFamily="34" charset="0"/>
              </a:rPr>
              <a:t> </a:t>
            </a:r>
            <a:r>
              <a:rPr sz="3200" spc="-4" dirty="0">
                <a:solidFill>
                  <a:srgbClr val="FFC000"/>
                </a:solidFill>
                <a:latin typeface="Hobo Std" pitchFamily="34" charset="0"/>
              </a:rPr>
              <a:t>(MAN)</a:t>
            </a:r>
          </a:p>
        </p:txBody>
      </p:sp>
      <p:sp>
        <p:nvSpPr>
          <p:cNvPr id="3" name="object 3"/>
          <p:cNvSpPr txBox="1"/>
          <p:nvPr/>
        </p:nvSpPr>
        <p:spPr>
          <a:xfrm>
            <a:off x="226852" y="1276829"/>
            <a:ext cx="6341269" cy="3543599"/>
          </a:xfrm>
          <a:prstGeom prst="rect">
            <a:avLst/>
          </a:prstGeom>
        </p:spPr>
        <p:txBody>
          <a:bodyPr vert="horz" wrap="square" lIns="0" tIns="37148" rIns="0" bIns="0" rtlCol="0">
            <a:spAutoFit/>
          </a:bodyPr>
          <a:lstStyle/>
          <a:p>
            <a:pPr marL="266700" marR="230981" indent="-257175">
              <a:lnSpc>
                <a:spcPts val="1785"/>
              </a:lnSpc>
              <a:spcBef>
                <a:spcPts val="293"/>
              </a:spcBef>
              <a:tabLst>
                <a:tab pos="266224" algn="l"/>
              </a:tabLst>
            </a:pPr>
            <a:r>
              <a:rPr sz="1300" spc="236" dirty="0">
                <a:solidFill>
                  <a:srgbClr val="89D0D5"/>
                </a:solidFill>
                <a:latin typeface="Arial"/>
                <a:cs typeface="Arial"/>
              </a:rPr>
              <a:t>	</a:t>
            </a:r>
            <a:r>
              <a:rPr sz="1700" spc="-4" dirty="0">
                <a:solidFill>
                  <a:srgbClr val="FFFFFF"/>
                </a:solidFill>
                <a:latin typeface="Times New Roman"/>
                <a:cs typeface="Times New Roman"/>
              </a:rPr>
              <a:t>A metropolitan area network (MAN) is a </a:t>
            </a:r>
            <a:r>
              <a:rPr sz="1700" spc="-8" dirty="0">
                <a:solidFill>
                  <a:srgbClr val="FFFFFF"/>
                </a:solidFill>
                <a:latin typeface="Times New Roman"/>
                <a:cs typeface="Times New Roman"/>
              </a:rPr>
              <a:t>large </a:t>
            </a:r>
            <a:r>
              <a:rPr sz="1700" spc="-4" dirty="0">
                <a:solidFill>
                  <a:srgbClr val="FFFFFF"/>
                </a:solidFill>
                <a:latin typeface="Times New Roman"/>
                <a:cs typeface="Times New Roman"/>
              </a:rPr>
              <a:t>computer network that  usually spans a city or a </a:t>
            </a:r>
            <a:r>
              <a:rPr sz="1700" spc="-8" dirty="0">
                <a:solidFill>
                  <a:srgbClr val="FFFFFF"/>
                </a:solidFill>
                <a:latin typeface="Times New Roman"/>
                <a:cs typeface="Times New Roman"/>
              </a:rPr>
              <a:t>large </a:t>
            </a:r>
            <a:r>
              <a:rPr sz="1700" spc="-4" dirty="0">
                <a:solidFill>
                  <a:srgbClr val="FFFFFF"/>
                </a:solidFill>
                <a:latin typeface="Times New Roman"/>
                <a:cs typeface="Times New Roman"/>
              </a:rPr>
              <a:t>campus.</a:t>
            </a:r>
            <a:endParaRPr sz="1700" dirty="0">
              <a:latin typeface="Times New Roman"/>
              <a:cs typeface="Times New Roman"/>
            </a:endParaRPr>
          </a:p>
          <a:p>
            <a:pPr marL="9525">
              <a:lnSpc>
                <a:spcPts val="1883"/>
              </a:lnSpc>
              <a:spcBef>
                <a:spcPts val="518"/>
              </a:spcBef>
              <a:tabLst>
                <a:tab pos="266224" algn="l"/>
              </a:tabLst>
            </a:pPr>
            <a:r>
              <a:rPr sz="1300" spc="236" dirty="0">
                <a:solidFill>
                  <a:srgbClr val="89D0D5"/>
                </a:solidFill>
                <a:latin typeface="Arial"/>
                <a:cs typeface="Arial"/>
              </a:rPr>
              <a:t>	</a:t>
            </a:r>
            <a:r>
              <a:rPr sz="1700" spc="-4" dirty="0">
                <a:solidFill>
                  <a:srgbClr val="FFFFFF"/>
                </a:solidFill>
                <a:latin typeface="Times New Roman"/>
                <a:cs typeface="Times New Roman"/>
              </a:rPr>
              <a:t>A MAN is optimized for a </a:t>
            </a:r>
            <a:r>
              <a:rPr sz="1700" spc="-8" dirty="0">
                <a:solidFill>
                  <a:srgbClr val="FFFFFF"/>
                </a:solidFill>
                <a:latin typeface="Times New Roman"/>
                <a:cs typeface="Times New Roman"/>
              </a:rPr>
              <a:t>larger </a:t>
            </a:r>
            <a:r>
              <a:rPr sz="1700" spc="-4" dirty="0">
                <a:solidFill>
                  <a:srgbClr val="FFFFFF"/>
                </a:solidFill>
                <a:latin typeface="Times New Roman"/>
                <a:cs typeface="Times New Roman"/>
              </a:rPr>
              <a:t>geographical area than a LAN,</a:t>
            </a:r>
            <a:r>
              <a:rPr sz="1700" spc="4" dirty="0">
                <a:solidFill>
                  <a:srgbClr val="FFFFFF"/>
                </a:solidFill>
                <a:latin typeface="Times New Roman"/>
                <a:cs typeface="Times New Roman"/>
              </a:rPr>
              <a:t> </a:t>
            </a:r>
            <a:r>
              <a:rPr sz="1700" dirty="0">
                <a:solidFill>
                  <a:srgbClr val="FFFFFF"/>
                </a:solidFill>
                <a:latin typeface="Times New Roman"/>
                <a:cs typeface="Times New Roman"/>
              </a:rPr>
              <a:t>ranging</a:t>
            </a:r>
            <a:endParaRPr sz="1700" dirty="0">
              <a:latin typeface="Times New Roman"/>
              <a:cs typeface="Times New Roman"/>
            </a:endParaRPr>
          </a:p>
          <a:p>
            <a:pPr marL="266700">
              <a:lnSpc>
                <a:spcPts val="1883"/>
              </a:lnSpc>
            </a:pPr>
            <a:r>
              <a:rPr sz="1700" spc="-4" dirty="0">
                <a:solidFill>
                  <a:srgbClr val="FFFFFF"/>
                </a:solidFill>
                <a:latin typeface="Times New Roman"/>
                <a:cs typeface="Times New Roman"/>
              </a:rPr>
              <a:t>from several blocks of buildings to entire</a:t>
            </a:r>
            <a:r>
              <a:rPr sz="1700" spc="4" dirty="0">
                <a:solidFill>
                  <a:srgbClr val="FFFFFF"/>
                </a:solidFill>
                <a:latin typeface="Times New Roman"/>
                <a:cs typeface="Times New Roman"/>
              </a:rPr>
              <a:t> </a:t>
            </a:r>
            <a:r>
              <a:rPr sz="1700" spc="-4" dirty="0">
                <a:solidFill>
                  <a:srgbClr val="FFFFFF"/>
                </a:solidFill>
                <a:latin typeface="Times New Roman"/>
                <a:cs typeface="Times New Roman"/>
              </a:rPr>
              <a:t>cities.</a:t>
            </a:r>
            <a:endParaRPr sz="1700" dirty="0">
              <a:latin typeface="Times New Roman"/>
              <a:cs typeface="Times New Roman"/>
            </a:endParaRPr>
          </a:p>
          <a:p>
            <a:pPr marL="266700" marR="263366" indent="-257175">
              <a:lnSpc>
                <a:spcPts val="1785"/>
              </a:lnSpc>
              <a:spcBef>
                <a:spcPts val="780"/>
              </a:spcBef>
              <a:tabLst>
                <a:tab pos="266224" algn="l"/>
              </a:tabLst>
            </a:pPr>
            <a:r>
              <a:rPr sz="1300" spc="236" dirty="0">
                <a:solidFill>
                  <a:srgbClr val="89D0D5"/>
                </a:solidFill>
                <a:latin typeface="Arial"/>
                <a:cs typeface="Arial"/>
              </a:rPr>
              <a:t>	</a:t>
            </a:r>
            <a:r>
              <a:rPr sz="1700" spc="-4" dirty="0">
                <a:solidFill>
                  <a:srgbClr val="FFFFFF"/>
                </a:solidFill>
                <a:latin typeface="Times New Roman"/>
                <a:cs typeface="Times New Roman"/>
              </a:rPr>
              <a:t>A MAN might be owned and operated by a single organization, but it  usually will </a:t>
            </a:r>
            <a:r>
              <a:rPr sz="1700" dirty="0">
                <a:solidFill>
                  <a:srgbClr val="FFFFFF"/>
                </a:solidFill>
                <a:latin typeface="Times New Roman"/>
                <a:cs typeface="Times New Roman"/>
              </a:rPr>
              <a:t>be </a:t>
            </a:r>
            <a:r>
              <a:rPr sz="1700" spc="-4" dirty="0">
                <a:solidFill>
                  <a:srgbClr val="FFFFFF"/>
                </a:solidFill>
                <a:latin typeface="Times New Roman"/>
                <a:cs typeface="Times New Roman"/>
              </a:rPr>
              <a:t>used by </a:t>
            </a:r>
            <a:r>
              <a:rPr sz="1700" spc="-8" dirty="0">
                <a:solidFill>
                  <a:srgbClr val="FFFFFF"/>
                </a:solidFill>
                <a:latin typeface="Times New Roman"/>
                <a:cs typeface="Times New Roman"/>
              </a:rPr>
              <a:t>many </a:t>
            </a:r>
            <a:r>
              <a:rPr sz="1700" spc="-4" dirty="0">
                <a:solidFill>
                  <a:srgbClr val="FFFFFF"/>
                </a:solidFill>
                <a:latin typeface="Times New Roman"/>
                <a:cs typeface="Times New Roman"/>
              </a:rPr>
              <a:t>individuals and</a:t>
            </a:r>
            <a:r>
              <a:rPr sz="1700" spc="23" dirty="0">
                <a:solidFill>
                  <a:srgbClr val="FFFFFF"/>
                </a:solidFill>
                <a:latin typeface="Times New Roman"/>
                <a:cs typeface="Times New Roman"/>
              </a:rPr>
              <a:t> </a:t>
            </a:r>
            <a:r>
              <a:rPr sz="1700" spc="-4" dirty="0">
                <a:solidFill>
                  <a:srgbClr val="FFFFFF"/>
                </a:solidFill>
                <a:latin typeface="Times New Roman"/>
                <a:cs typeface="Times New Roman"/>
              </a:rPr>
              <a:t>organizations.</a:t>
            </a:r>
            <a:endParaRPr sz="1700" dirty="0">
              <a:latin typeface="Times New Roman"/>
              <a:cs typeface="Times New Roman"/>
            </a:endParaRPr>
          </a:p>
          <a:p>
            <a:pPr marL="9525">
              <a:lnSpc>
                <a:spcPts val="1883"/>
              </a:lnSpc>
              <a:spcBef>
                <a:spcPts val="521"/>
              </a:spcBef>
              <a:tabLst>
                <a:tab pos="266224" algn="l"/>
              </a:tabLst>
            </a:pPr>
            <a:r>
              <a:rPr sz="1300" spc="236" dirty="0">
                <a:solidFill>
                  <a:srgbClr val="89D0D5"/>
                </a:solidFill>
                <a:latin typeface="Arial"/>
                <a:cs typeface="Arial"/>
              </a:rPr>
              <a:t>	</a:t>
            </a:r>
            <a:r>
              <a:rPr sz="1700" spc="-4" dirty="0">
                <a:solidFill>
                  <a:srgbClr val="FFFFFF"/>
                </a:solidFill>
                <a:latin typeface="Times New Roman"/>
                <a:cs typeface="Times New Roman"/>
              </a:rPr>
              <a:t>A MAN often acts as a </a:t>
            </a:r>
            <a:r>
              <a:rPr sz="1700" dirty="0">
                <a:solidFill>
                  <a:srgbClr val="FFFFFF"/>
                </a:solidFill>
                <a:latin typeface="Times New Roman"/>
                <a:cs typeface="Times New Roman"/>
              </a:rPr>
              <a:t>high </a:t>
            </a:r>
            <a:r>
              <a:rPr sz="1700" spc="-4" dirty="0">
                <a:solidFill>
                  <a:srgbClr val="FFFFFF"/>
                </a:solidFill>
                <a:latin typeface="Times New Roman"/>
                <a:cs typeface="Times New Roman"/>
              </a:rPr>
              <a:t>speed network to allow sharing of</a:t>
            </a:r>
            <a:r>
              <a:rPr sz="1700" spc="-38" dirty="0">
                <a:solidFill>
                  <a:srgbClr val="FFFFFF"/>
                </a:solidFill>
                <a:latin typeface="Times New Roman"/>
                <a:cs typeface="Times New Roman"/>
              </a:rPr>
              <a:t> </a:t>
            </a:r>
            <a:r>
              <a:rPr sz="1700" dirty="0">
                <a:solidFill>
                  <a:srgbClr val="FFFFFF"/>
                </a:solidFill>
                <a:latin typeface="Times New Roman"/>
                <a:cs typeface="Times New Roman"/>
              </a:rPr>
              <a:t>regional</a:t>
            </a:r>
            <a:endParaRPr sz="1700" dirty="0">
              <a:latin typeface="Times New Roman"/>
              <a:cs typeface="Times New Roman"/>
            </a:endParaRPr>
          </a:p>
          <a:p>
            <a:pPr marL="266700">
              <a:lnSpc>
                <a:spcPts val="1883"/>
              </a:lnSpc>
            </a:pPr>
            <a:r>
              <a:rPr sz="1700" spc="-4" dirty="0">
                <a:solidFill>
                  <a:srgbClr val="FFFFFF"/>
                </a:solidFill>
                <a:latin typeface="Times New Roman"/>
                <a:cs typeface="Times New Roman"/>
              </a:rPr>
              <a:t>resources.</a:t>
            </a:r>
            <a:endParaRPr sz="1700" dirty="0">
              <a:latin typeface="Times New Roman"/>
              <a:cs typeface="Times New Roman"/>
            </a:endParaRPr>
          </a:p>
          <a:p>
            <a:pPr marL="9525">
              <a:spcBef>
                <a:spcPts val="548"/>
              </a:spcBef>
              <a:tabLst>
                <a:tab pos="266224" algn="l"/>
              </a:tabLst>
            </a:pPr>
            <a:r>
              <a:rPr sz="1300" spc="236" dirty="0">
                <a:solidFill>
                  <a:srgbClr val="89D0D5"/>
                </a:solidFill>
                <a:latin typeface="Arial"/>
                <a:cs typeface="Arial"/>
              </a:rPr>
              <a:t>	</a:t>
            </a:r>
            <a:r>
              <a:rPr sz="1700" spc="-4" dirty="0">
                <a:solidFill>
                  <a:srgbClr val="FFFFFF"/>
                </a:solidFill>
                <a:latin typeface="Times New Roman"/>
                <a:cs typeface="Times New Roman"/>
              </a:rPr>
              <a:t>A MAN </a:t>
            </a:r>
            <a:r>
              <a:rPr sz="1700" dirty="0">
                <a:solidFill>
                  <a:srgbClr val="FFFFFF"/>
                </a:solidFill>
                <a:latin typeface="Times New Roman"/>
                <a:cs typeface="Times New Roman"/>
              </a:rPr>
              <a:t>typically </a:t>
            </a:r>
            <a:r>
              <a:rPr sz="1700" spc="-4" dirty="0">
                <a:solidFill>
                  <a:srgbClr val="FFFFFF"/>
                </a:solidFill>
                <a:latin typeface="Times New Roman"/>
                <a:cs typeface="Times New Roman"/>
              </a:rPr>
              <a:t>covers an area of between 5 and 50 km</a:t>
            </a:r>
            <a:r>
              <a:rPr sz="1700" spc="-68" dirty="0">
                <a:solidFill>
                  <a:srgbClr val="FFFFFF"/>
                </a:solidFill>
                <a:latin typeface="Times New Roman"/>
                <a:cs typeface="Times New Roman"/>
              </a:rPr>
              <a:t> </a:t>
            </a:r>
            <a:r>
              <a:rPr sz="1700" spc="-15" dirty="0">
                <a:solidFill>
                  <a:srgbClr val="FFFFFF"/>
                </a:solidFill>
                <a:latin typeface="Times New Roman"/>
                <a:cs typeface="Times New Roman"/>
              </a:rPr>
              <a:t>diameter.</a:t>
            </a:r>
            <a:endParaRPr sz="1700" dirty="0">
              <a:latin typeface="Times New Roman"/>
              <a:cs typeface="Times New Roman"/>
            </a:endParaRPr>
          </a:p>
          <a:p>
            <a:pPr marL="9525">
              <a:lnSpc>
                <a:spcPts val="1883"/>
              </a:lnSpc>
              <a:spcBef>
                <a:spcPts val="559"/>
              </a:spcBef>
              <a:tabLst>
                <a:tab pos="266224" algn="l"/>
              </a:tabLst>
            </a:pPr>
            <a:r>
              <a:rPr sz="1300" spc="236" dirty="0">
                <a:solidFill>
                  <a:srgbClr val="89D0D5"/>
                </a:solidFill>
                <a:latin typeface="Arial"/>
                <a:cs typeface="Arial"/>
              </a:rPr>
              <a:t>	</a:t>
            </a:r>
            <a:r>
              <a:rPr sz="1700" spc="-4" dirty="0">
                <a:solidFill>
                  <a:srgbClr val="FFFFFF"/>
                </a:solidFill>
                <a:latin typeface="Times New Roman"/>
                <a:cs typeface="Times New Roman"/>
              </a:rPr>
              <a:t>Examples of MAN: </a:t>
            </a:r>
            <a:r>
              <a:rPr sz="1700" spc="-15" dirty="0">
                <a:solidFill>
                  <a:srgbClr val="FFFFFF"/>
                </a:solidFill>
                <a:latin typeface="Times New Roman"/>
                <a:cs typeface="Times New Roman"/>
              </a:rPr>
              <a:t>Telephone </a:t>
            </a:r>
            <a:r>
              <a:rPr sz="1700" spc="-4" dirty="0">
                <a:solidFill>
                  <a:srgbClr val="FFFFFF"/>
                </a:solidFill>
                <a:latin typeface="Times New Roman"/>
                <a:cs typeface="Times New Roman"/>
              </a:rPr>
              <a:t>company network that provides a</a:t>
            </a:r>
            <a:r>
              <a:rPr sz="1700" spc="23" dirty="0">
                <a:solidFill>
                  <a:srgbClr val="FFFFFF"/>
                </a:solidFill>
                <a:latin typeface="Times New Roman"/>
                <a:cs typeface="Times New Roman"/>
              </a:rPr>
              <a:t> </a:t>
            </a:r>
            <a:r>
              <a:rPr sz="1700" spc="-4" dirty="0">
                <a:solidFill>
                  <a:srgbClr val="FFFFFF"/>
                </a:solidFill>
                <a:latin typeface="Times New Roman"/>
                <a:cs typeface="Times New Roman"/>
              </a:rPr>
              <a:t>high</a:t>
            </a:r>
            <a:endParaRPr sz="1700" dirty="0">
              <a:latin typeface="Times New Roman"/>
              <a:cs typeface="Times New Roman"/>
            </a:endParaRPr>
          </a:p>
          <a:p>
            <a:pPr marL="266700">
              <a:lnSpc>
                <a:spcPts val="1883"/>
              </a:lnSpc>
              <a:tabLst>
                <a:tab pos="3250406" algn="l"/>
              </a:tabLst>
            </a:pPr>
            <a:r>
              <a:rPr sz="1700" spc="-4" dirty="0">
                <a:solidFill>
                  <a:srgbClr val="FFFFFF"/>
                </a:solidFill>
                <a:latin typeface="Times New Roman"/>
                <a:cs typeface="Times New Roman"/>
              </a:rPr>
              <a:t>speed DSL to customers</a:t>
            </a:r>
            <a:r>
              <a:rPr sz="1700" spc="-8" dirty="0">
                <a:solidFill>
                  <a:srgbClr val="FFFFFF"/>
                </a:solidFill>
                <a:latin typeface="Times New Roman"/>
                <a:cs typeface="Times New Roman"/>
              </a:rPr>
              <a:t> </a:t>
            </a:r>
            <a:r>
              <a:rPr sz="1700" spc="-4" dirty="0">
                <a:solidFill>
                  <a:srgbClr val="FFFFFF"/>
                </a:solidFill>
                <a:latin typeface="Times New Roman"/>
                <a:cs typeface="Times New Roman"/>
              </a:rPr>
              <a:t>and</a:t>
            </a:r>
            <a:r>
              <a:rPr sz="1700" spc="4" dirty="0">
                <a:solidFill>
                  <a:srgbClr val="FFFFFF"/>
                </a:solidFill>
                <a:latin typeface="Times New Roman"/>
                <a:cs typeface="Times New Roman"/>
              </a:rPr>
              <a:t> </a:t>
            </a:r>
            <a:r>
              <a:rPr sz="1700" spc="-4" dirty="0">
                <a:solidFill>
                  <a:srgbClr val="FFFFFF"/>
                </a:solidFill>
                <a:latin typeface="Times New Roman"/>
                <a:cs typeface="Times New Roman"/>
              </a:rPr>
              <a:t>cable	TV</a:t>
            </a:r>
            <a:r>
              <a:rPr sz="1700" spc="-30" dirty="0">
                <a:solidFill>
                  <a:srgbClr val="FFFFFF"/>
                </a:solidFill>
                <a:latin typeface="Times New Roman"/>
                <a:cs typeface="Times New Roman"/>
              </a:rPr>
              <a:t> </a:t>
            </a:r>
            <a:r>
              <a:rPr sz="1700" spc="-4" dirty="0">
                <a:solidFill>
                  <a:srgbClr val="FFFFFF"/>
                </a:solidFill>
                <a:latin typeface="Times New Roman"/>
                <a:cs typeface="Times New Roman"/>
              </a:rPr>
              <a:t>network.</a:t>
            </a:r>
            <a:endParaRPr sz="1700" dirty="0">
              <a:latin typeface="Times New Roman"/>
              <a:cs typeface="Times New Roman"/>
            </a:endParaRPr>
          </a:p>
        </p:txBody>
      </p:sp>
      <p:sp>
        <p:nvSpPr>
          <p:cNvPr id="4" name="object 4"/>
          <p:cNvSpPr/>
          <p:nvPr/>
        </p:nvSpPr>
        <p:spPr>
          <a:xfrm>
            <a:off x="6400800" y="1657352"/>
            <a:ext cx="2550794" cy="236219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477412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4179" y="133350"/>
            <a:ext cx="4836319" cy="563616"/>
          </a:xfrm>
          <a:prstGeom prst="rect">
            <a:avLst/>
          </a:prstGeom>
        </p:spPr>
        <p:txBody>
          <a:bodyPr vert="horz" wrap="square" lIns="0" tIns="9525" rIns="0" bIns="0" rtlCol="0">
            <a:spAutoFit/>
          </a:bodyPr>
          <a:lstStyle/>
          <a:p>
            <a:pPr marL="9525">
              <a:spcBef>
                <a:spcPts val="75"/>
              </a:spcBef>
            </a:pPr>
            <a:r>
              <a:rPr sz="3600" b="1" spc="-34" dirty="0">
                <a:solidFill>
                  <a:srgbClr val="FFC000"/>
                </a:solidFill>
                <a:effectLst>
                  <a:outerShdw blurRad="38100" dist="38100" dir="2700000" algn="tl">
                    <a:srgbClr val="000000">
                      <a:alpha val="43137"/>
                    </a:srgbClr>
                  </a:outerShdw>
                </a:effectLst>
                <a:latin typeface="Bahnschrift SemiBold" panose="020B0502040204020203" pitchFamily="34" charset="0"/>
              </a:rPr>
              <a:t>Classes </a:t>
            </a:r>
            <a:r>
              <a:rPr sz="3600" b="1" spc="-23" dirty="0">
                <a:solidFill>
                  <a:srgbClr val="FFC000"/>
                </a:solidFill>
                <a:effectLst>
                  <a:outerShdw blurRad="38100" dist="38100" dir="2700000" algn="tl">
                    <a:srgbClr val="000000">
                      <a:alpha val="43137"/>
                    </a:srgbClr>
                  </a:outerShdw>
                </a:effectLst>
                <a:latin typeface="Bahnschrift SemiBold" panose="020B0502040204020203" pitchFamily="34" charset="0"/>
              </a:rPr>
              <a:t>of IP</a:t>
            </a:r>
            <a:r>
              <a:rPr sz="3600" b="1" spc="-274" dirty="0">
                <a:solidFill>
                  <a:srgbClr val="FFC000"/>
                </a:solidFill>
                <a:effectLst>
                  <a:outerShdw blurRad="38100" dist="38100" dir="2700000" algn="tl">
                    <a:srgbClr val="000000">
                      <a:alpha val="43137"/>
                    </a:srgbClr>
                  </a:outerShdw>
                </a:effectLst>
                <a:latin typeface="Bahnschrift SemiBold" panose="020B0502040204020203" pitchFamily="34" charset="0"/>
              </a:rPr>
              <a:t> </a:t>
            </a:r>
            <a:r>
              <a:rPr sz="3600" b="1" spc="-38" dirty="0">
                <a:solidFill>
                  <a:srgbClr val="FFC000"/>
                </a:solidFill>
                <a:effectLst>
                  <a:outerShdw blurRad="38100" dist="38100" dir="2700000" algn="tl">
                    <a:srgbClr val="000000">
                      <a:alpha val="43137"/>
                    </a:srgbClr>
                  </a:outerShdw>
                </a:effectLst>
                <a:latin typeface="Bahnschrift SemiBold" panose="020B0502040204020203" pitchFamily="34" charset="0"/>
              </a:rPr>
              <a:t>addresses</a:t>
            </a:r>
            <a:endParaRPr sz="3600" b="1" dirty="0">
              <a:solidFill>
                <a:srgbClr val="FFC000"/>
              </a:solidFill>
              <a:effectLst>
                <a:outerShdw blurRad="38100" dist="38100" dir="2700000" algn="tl">
                  <a:srgbClr val="000000">
                    <a:alpha val="43137"/>
                  </a:srgbClr>
                </a:outerShdw>
              </a:effectLst>
              <a:latin typeface="Bahnschrift SemiBold" panose="020B0502040204020203" pitchFamily="34" charset="0"/>
            </a:endParaRPr>
          </a:p>
        </p:txBody>
      </p:sp>
      <p:sp>
        <p:nvSpPr>
          <p:cNvPr id="3" name="object 3"/>
          <p:cNvSpPr txBox="1"/>
          <p:nvPr/>
        </p:nvSpPr>
        <p:spPr>
          <a:xfrm>
            <a:off x="304800" y="881953"/>
            <a:ext cx="8382000" cy="3131146"/>
          </a:xfrm>
          <a:prstGeom prst="rect">
            <a:avLst/>
          </a:prstGeom>
        </p:spPr>
        <p:txBody>
          <a:bodyPr vert="horz" wrap="square" lIns="0" tIns="121444" rIns="0" bIns="0" rtlCol="0">
            <a:spAutoFit/>
          </a:bodyPr>
          <a:lstStyle/>
          <a:p>
            <a:pPr marL="97154">
              <a:spcBef>
                <a:spcPts val="956"/>
              </a:spcBef>
            </a:pPr>
            <a:r>
              <a:rPr b="1" u="sng" dirty="0">
                <a:solidFill>
                  <a:schemeClr val="bg1"/>
                </a:solidFill>
                <a:uFill>
                  <a:solidFill>
                    <a:srgbClr val="404040"/>
                  </a:solidFill>
                </a:uFill>
                <a:latin typeface="Century"/>
                <a:cs typeface="Century"/>
              </a:rPr>
              <a:t>Class-A</a:t>
            </a:r>
            <a:endParaRPr dirty="0">
              <a:solidFill>
                <a:schemeClr val="bg1"/>
              </a:solidFill>
              <a:latin typeface="Century"/>
              <a:cs typeface="Century"/>
            </a:endParaRPr>
          </a:p>
          <a:p>
            <a:pPr marL="28575" marR="60960">
              <a:lnSpc>
                <a:spcPts val="1454"/>
              </a:lnSpc>
              <a:spcBef>
                <a:spcPts val="1069"/>
              </a:spcBef>
            </a:pPr>
            <a:r>
              <a:rPr dirty="0">
                <a:solidFill>
                  <a:schemeClr val="bg1"/>
                </a:solidFill>
                <a:latin typeface="Century"/>
                <a:cs typeface="Century"/>
              </a:rPr>
              <a:t>This </a:t>
            </a:r>
            <a:r>
              <a:rPr spc="-4" dirty="0">
                <a:solidFill>
                  <a:schemeClr val="bg1"/>
                </a:solidFill>
                <a:latin typeface="Century"/>
                <a:cs typeface="Century"/>
              </a:rPr>
              <a:t>IP ranges </a:t>
            </a:r>
            <a:r>
              <a:rPr dirty="0">
                <a:solidFill>
                  <a:schemeClr val="bg1"/>
                </a:solidFill>
                <a:latin typeface="Century"/>
                <a:cs typeface="Century"/>
              </a:rPr>
              <a:t>from 0 </a:t>
            </a:r>
            <a:r>
              <a:rPr spc="-4" dirty="0">
                <a:solidFill>
                  <a:schemeClr val="bg1"/>
                </a:solidFill>
                <a:latin typeface="Century"/>
                <a:cs typeface="Century"/>
              </a:rPr>
              <a:t>to 126 </a:t>
            </a:r>
            <a:r>
              <a:rPr dirty="0">
                <a:solidFill>
                  <a:schemeClr val="bg1"/>
                </a:solidFill>
                <a:latin typeface="Century"/>
                <a:cs typeface="Century"/>
              </a:rPr>
              <a:t>Decimal </a:t>
            </a:r>
            <a:r>
              <a:rPr spc="-4" dirty="0">
                <a:solidFill>
                  <a:schemeClr val="bg1"/>
                </a:solidFill>
                <a:latin typeface="Century"/>
                <a:cs typeface="Century"/>
              </a:rPr>
              <a:t>value </a:t>
            </a:r>
            <a:r>
              <a:rPr dirty="0">
                <a:solidFill>
                  <a:schemeClr val="bg1"/>
                </a:solidFill>
                <a:latin typeface="Century"/>
                <a:cs typeface="Century"/>
              </a:rPr>
              <a:t>in first octet. </a:t>
            </a:r>
            <a:r>
              <a:rPr spc="-4" dirty="0">
                <a:solidFill>
                  <a:schemeClr val="bg1"/>
                </a:solidFill>
                <a:latin typeface="Century"/>
                <a:cs typeface="Century"/>
              </a:rPr>
              <a:t>And </a:t>
            </a:r>
            <a:r>
              <a:rPr dirty="0">
                <a:solidFill>
                  <a:schemeClr val="bg1"/>
                </a:solidFill>
                <a:latin typeface="Century"/>
                <a:cs typeface="Century"/>
              </a:rPr>
              <a:t>1</a:t>
            </a:r>
            <a:r>
              <a:rPr baseline="25462" dirty="0">
                <a:solidFill>
                  <a:schemeClr val="bg1"/>
                </a:solidFill>
                <a:latin typeface="Century"/>
                <a:cs typeface="Century"/>
              </a:rPr>
              <a:t>st </a:t>
            </a:r>
            <a:r>
              <a:rPr dirty="0">
                <a:solidFill>
                  <a:schemeClr val="bg1"/>
                </a:solidFill>
                <a:latin typeface="Century"/>
                <a:cs typeface="Century"/>
              </a:rPr>
              <a:t>octet </a:t>
            </a:r>
            <a:r>
              <a:rPr spc="-4" dirty="0">
                <a:solidFill>
                  <a:schemeClr val="bg1"/>
                </a:solidFill>
                <a:latin typeface="Century"/>
                <a:cs typeface="Century"/>
              </a:rPr>
              <a:t>defines </a:t>
            </a:r>
            <a:r>
              <a:rPr dirty="0">
                <a:solidFill>
                  <a:schemeClr val="bg1"/>
                </a:solidFill>
                <a:latin typeface="Century"/>
                <a:cs typeface="Century"/>
              </a:rPr>
              <a:t>network </a:t>
            </a:r>
            <a:r>
              <a:rPr spc="-4" dirty="0">
                <a:solidFill>
                  <a:schemeClr val="bg1"/>
                </a:solidFill>
                <a:latin typeface="Century"/>
                <a:cs typeface="Century"/>
              </a:rPr>
              <a:t>part  and remaining three </a:t>
            </a:r>
            <a:r>
              <a:rPr dirty="0">
                <a:solidFill>
                  <a:schemeClr val="bg1"/>
                </a:solidFill>
                <a:latin typeface="Century"/>
                <a:cs typeface="Century"/>
              </a:rPr>
              <a:t>octet </a:t>
            </a:r>
            <a:r>
              <a:rPr spc="-4" dirty="0">
                <a:solidFill>
                  <a:schemeClr val="bg1"/>
                </a:solidFill>
                <a:latin typeface="Century"/>
                <a:cs typeface="Century"/>
              </a:rPr>
              <a:t>defines the Host part. It patterns like this </a:t>
            </a:r>
            <a:r>
              <a:rPr dirty="0">
                <a:solidFill>
                  <a:schemeClr val="bg1"/>
                </a:solidFill>
                <a:latin typeface="Century"/>
                <a:cs typeface="Century"/>
              </a:rPr>
              <a:t>NHHH (N-Network; </a:t>
            </a:r>
            <a:r>
              <a:rPr spc="-4" dirty="0">
                <a:solidFill>
                  <a:schemeClr val="bg1"/>
                </a:solidFill>
                <a:latin typeface="Century"/>
                <a:cs typeface="Century"/>
              </a:rPr>
              <a:t>H-  Host).</a:t>
            </a:r>
            <a:endParaRPr lang="en-US" spc="-4" dirty="0">
              <a:solidFill>
                <a:schemeClr val="bg1"/>
              </a:solidFill>
              <a:latin typeface="Century"/>
              <a:cs typeface="Century"/>
            </a:endParaRPr>
          </a:p>
          <a:p>
            <a:pPr marL="28575" marR="60960">
              <a:lnSpc>
                <a:spcPts val="1454"/>
              </a:lnSpc>
              <a:spcBef>
                <a:spcPts val="1069"/>
              </a:spcBef>
            </a:pPr>
            <a:endParaRPr dirty="0">
              <a:solidFill>
                <a:schemeClr val="bg1"/>
              </a:solidFill>
              <a:latin typeface="Century"/>
              <a:cs typeface="Century"/>
            </a:endParaRPr>
          </a:p>
          <a:p>
            <a:pPr marL="28575" marR="1953101">
              <a:lnSpc>
                <a:spcPts val="2505"/>
              </a:lnSpc>
              <a:spcBef>
                <a:spcPts val="221"/>
              </a:spcBef>
            </a:pPr>
            <a:r>
              <a:rPr dirty="0">
                <a:solidFill>
                  <a:schemeClr val="bg1"/>
                </a:solidFill>
                <a:latin typeface="Century"/>
                <a:cs typeface="Century"/>
              </a:rPr>
              <a:t>First </a:t>
            </a:r>
            <a:r>
              <a:rPr spc="-4" dirty="0">
                <a:solidFill>
                  <a:schemeClr val="bg1"/>
                </a:solidFill>
                <a:latin typeface="Century"/>
                <a:cs typeface="Century"/>
              </a:rPr>
              <a:t>8bits defines </a:t>
            </a:r>
            <a:r>
              <a:rPr dirty="0">
                <a:solidFill>
                  <a:schemeClr val="bg1"/>
                </a:solidFill>
                <a:latin typeface="Century"/>
                <a:cs typeface="Century"/>
              </a:rPr>
              <a:t>network </a:t>
            </a:r>
            <a:r>
              <a:rPr spc="-4" dirty="0">
                <a:solidFill>
                  <a:schemeClr val="bg1"/>
                </a:solidFill>
                <a:latin typeface="Century"/>
                <a:cs typeface="Century"/>
              </a:rPr>
              <a:t>and remaining 24 bits defines</a:t>
            </a:r>
            <a:r>
              <a:rPr lang="en-US" spc="-4" dirty="0">
                <a:solidFill>
                  <a:schemeClr val="bg1"/>
                </a:solidFill>
                <a:latin typeface="Century"/>
                <a:cs typeface="Century"/>
              </a:rPr>
              <a:t> </a:t>
            </a:r>
            <a:r>
              <a:rPr dirty="0">
                <a:solidFill>
                  <a:schemeClr val="bg1"/>
                </a:solidFill>
                <a:latin typeface="Century"/>
                <a:cs typeface="Century"/>
              </a:rPr>
              <a:t>host </a:t>
            </a:r>
            <a:r>
              <a:rPr spc="-4" dirty="0">
                <a:solidFill>
                  <a:schemeClr val="bg1"/>
                </a:solidFill>
                <a:latin typeface="Century"/>
                <a:cs typeface="Century"/>
              </a:rPr>
              <a:t>parts.  It </a:t>
            </a:r>
            <a:r>
              <a:rPr dirty="0">
                <a:solidFill>
                  <a:schemeClr val="bg1"/>
                </a:solidFill>
                <a:latin typeface="Century"/>
                <a:cs typeface="Century"/>
              </a:rPr>
              <a:t>has a highest nos. of </a:t>
            </a:r>
            <a:r>
              <a:rPr spc="-4" dirty="0">
                <a:solidFill>
                  <a:schemeClr val="bg1"/>
                </a:solidFill>
                <a:latin typeface="Century"/>
                <a:cs typeface="Century"/>
              </a:rPr>
              <a:t>address </a:t>
            </a:r>
            <a:r>
              <a:rPr spc="11" dirty="0">
                <a:solidFill>
                  <a:schemeClr val="bg1"/>
                </a:solidFill>
                <a:latin typeface="Cambria Math"/>
                <a:cs typeface="Cambria Math"/>
              </a:rPr>
              <a:t>2</a:t>
            </a:r>
            <a:r>
              <a:rPr spc="17" baseline="27777" dirty="0">
                <a:solidFill>
                  <a:schemeClr val="bg1"/>
                </a:solidFill>
                <a:latin typeface="Cambria Math"/>
                <a:cs typeface="Cambria Math"/>
              </a:rPr>
              <a:t>31</a:t>
            </a:r>
            <a:r>
              <a:rPr spc="11" dirty="0">
                <a:solidFill>
                  <a:schemeClr val="bg1"/>
                </a:solidFill>
                <a:latin typeface="Century"/>
                <a:cs typeface="Century"/>
              </a:rPr>
              <a:t>.which </a:t>
            </a:r>
            <a:r>
              <a:rPr dirty="0">
                <a:solidFill>
                  <a:schemeClr val="bg1"/>
                </a:solidFill>
                <a:latin typeface="Century"/>
                <a:cs typeface="Century"/>
              </a:rPr>
              <a:t>is </a:t>
            </a:r>
            <a:r>
              <a:rPr spc="-4" dirty="0">
                <a:solidFill>
                  <a:schemeClr val="bg1"/>
                </a:solidFill>
                <a:latin typeface="Century"/>
                <a:cs typeface="Century"/>
              </a:rPr>
              <a:t>about</a:t>
            </a:r>
            <a:r>
              <a:rPr spc="-26" dirty="0">
                <a:solidFill>
                  <a:schemeClr val="bg1"/>
                </a:solidFill>
                <a:latin typeface="Century"/>
                <a:cs typeface="Century"/>
              </a:rPr>
              <a:t> </a:t>
            </a:r>
            <a:r>
              <a:rPr spc="-8" dirty="0">
                <a:solidFill>
                  <a:schemeClr val="bg1"/>
                </a:solidFill>
                <a:latin typeface="Century"/>
                <a:cs typeface="Century"/>
              </a:rPr>
              <a:t>16,277,216.</a:t>
            </a:r>
            <a:endParaRPr lang="en-US" spc="-8" dirty="0">
              <a:solidFill>
                <a:schemeClr val="bg1"/>
              </a:solidFill>
              <a:latin typeface="Century"/>
              <a:cs typeface="Century"/>
            </a:endParaRPr>
          </a:p>
          <a:p>
            <a:pPr marL="28575" marR="1953101">
              <a:lnSpc>
                <a:spcPts val="2505"/>
              </a:lnSpc>
              <a:spcBef>
                <a:spcPts val="221"/>
              </a:spcBef>
            </a:pPr>
            <a:endParaRPr lang="en-US" spc="-8" dirty="0">
              <a:solidFill>
                <a:schemeClr val="bg1"/>
              </a:solidFill>
              <a:latin typeface="Century"/>
              <a:cs typeface="Century"/>
            </a:endParaRPr>
          </a:p>
          <a:p>
            <a:pPr marL="28575" marR="1953101">
              <a:lnSpc>
                <a:spcPts val="2505"/>
              </a:lnSpc>
              <a:spcBef>
                <a:spcPts val="221"/>
              </a:spcBef>
            </a:pPr>
            <a:r>
              <a:rPr lang="en-US" spc="-8" dirty="0">
                <a:solidFill>
                  <a:schemeClr val="bg1"/>
                </a:solidFill>
                <a:latin typeface="Century"/>
                <a:cs typeface="Century"/>
              </a:rPr>
              <a:t>Lie between 10.1.1.1 to 126.255.255.255</a:t>
            </a:r>
            <a:endParaRPr dirty="0">
              <a:solidFill>
                <a:schemeClr val="bg1"/>
              </a:solidFill>
              <a:latin typeface="Century"/>
              <a:cs typeface="Century"/>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7661" y="3028950"/>
            <a:ext cx="3841051" cy="2014537"/>
          </a:xfrm>
          <a:prstGeom prst="rect">
            <a:avLst/>
          </a:prstGeom>
        </p:spPr>
      </p:pic>
    </p:spTree>
    <p:extLst>
      <p:ext uri="{BB962C8B-B14F-4D97-AF65-F5344CB8AC3E}">
        <p14:creationId xmlns:p14="http://schemas.microsoft.com/office/powerpoint/2010/main" val="122595827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9599" y="666750"/>
            <a:ext cx="8229601" cy="2779768"/>
          </a:xfrm>
          <a:prstGeom prst="rect">
            <a:avLst/>
          </a:prstGeom>
        </p:spPr>
        <p:txBody>
          <a:bodyPr vert="horz" wrap="square" lIns="0" tIns="121444" rIns="0" bIns="0" rtlCol="0">
            <a:spAutoFit/>
          </a:bodyPr>
          <a:lstStyle/>
          <a:p>
            <a:pPr marL="97154">
              <a:spcBef>
                <a:spcPts val="956"/>
              </a:spcBef>
            </a:pPr>
            <a:r>
              <a:rPr sz="1600" b="1" u="sng" dirty="0">
                <a:solidFill>
                  <a:schemeClr val="bg1"/>
                </a:solidFill>
                <a:uFill>
                  <a:solidFill>
                    <a:srgbClr val="404040"/>
                  </a:solidFill>
                </a:uFill>
                <a:latin typeface="Century"/>
                <a:cs typeface="Century"/>
              </a:rPr>
              <a:t>Class</a:t>
            </a:r>
            <a:r>
              <a:rPr sz="1600" b="1" u="sng" spc="-86" dirty="0">
                <a:solidFill>
                  <a:schemeClr val="bg1"/>
                </a:solidFill>
                <a:uFill>
                  <a:solidFill>
                    <a:srgbClr val="404040"/>
                  </a:solidFill>
                </a:uFill>
                <a:latin typeface="Century"/>
                <a:cs typeface="Century"/>
              </a:rPr>
              <a:t> </a:t>
            </a:r>
            <a:r>
              <a:rPr sz="1600" b="1" u="sng" spc="-4" dirty="0">
                <a:solidFill>
                  <a:schemeClr val="bg1"/>
                </a:solidFill>
                <a:uFill>
                  <a:solidFill>
                    <a:srgbClr val="404040"/>
                  </a:solidFill>
                </a:uFill>
                <a:latin typeface="Century"/>
                <a:cs typeface="Century"/>
              </a:rPr>
              <a:t>B</a:t>
            </a:r>
            <a:endParaRPr sz="1600" dirty="0">
              <a:solidFill>
                <a:schemeClr val="bg1"/>
              </a:solidFill>
              <a:latin typeface="Century"/>
              <a:cs typeface="Century"/>
            </a:endParaRPr>
          </a:p>
          <a:p>
            <a:pPr marL="28575" marR="22860">
              <a:lnSpc>
                <a:spcPts val="1454"/>
              </a:lnSpc>
              <a:spcBef>
                <a:spcPts val="1069"/>
              </a:spcBef>
            </a:pPr>
            <a:r>
              <a:rPr sz="1600" dirty="0">
                <a:solidFill>
                  <a:schemeClr val="bg1"/>
                </a:solidFill>
                <a:latin typeface="Century"/>
                <a:cs typeface="Century"/>
              </a:rPr>
              <a:t>This </a:t>
            </a:r>
            <a:r>
              <a:rPr sz="1600" spc="-4" dirty="0">
                <a:solidFill>
                  <a:schemeClr val="bg1"/>
                </a:solidFill>
                <a:latin typeface="Century"/>
                <a:cs typeface="Century"/>
              </a:rPr>
              <a:t>IP ranges </a:t>
            </a:r>
            <a:r>
              <a:rPr sz="1600" dirty="0">
                <a:solidFill>
                  <a:schemeClr val="bg1"/>
                </a:solidFill>
                <a:latin typeface="Century"/>
                <a:cs typeface="Century"/>
              </a:rPr>
              <a:t>from </a:t>
            </a:r>
            <a:r>
              <a:rPr sz="1600" spc="-4" dirty="0">
                <a:solidFill>
                  <a:schemeClr val="bg1"/>
                </a:solidFill>
                <a:latin typeface="Century"/>
                <a:cs typeface="Century"/>
              </a:rPr>
              <a:t>128 to 191 </a:t>
            </a:r>
            <a:r>
              <a:rPr sz="1600" dirty="0">
                <a:solidFill>
                  <a:schemeClr val="bg1"/>
                </a:solidFill>
                <a:latin typeface="Century"/>
                <a:cs typeface="Century"/>
              </a:rPr>
              <a:t>Decimal </a:t>
            </a:r>
            <a:r>
              <a:rPr sz="1600" spc="-4" dirty="0">
                <a:solidFill>
                  <a:schemeClr val="bg1"/>
                </a:solidFill>
                <a:latin typeface="Century"/>
                <a:cs typeface="Century"/>
              </a:rPr>
              <a:t>value in first </a:t>
            </a:r>
            <a:r>
              <a:rPr sz="1600" dirty="0">
                <a:solidFill>
                  <a:schemeClr val="bg1"/>
                </a:solidFill>
                <a:latin typeface="Century"/>
                <a:cs typeface="Century"/>
              </a:rPr>
              <a:t>octet. </a:t>
            </a:r>
            <a:r>
              <a:rPr sz="1600" spc="-4" dirty="0">
                <a:solidFill>
                  <a:schemeClr val="bg1"/>
                </a:solidFill>
                <a:latin typeface="Century"/>
                <a:cs typeface="Century"/>
              </a:rPr>
              <a:t>And </a:t>
            </a:r>
            <a:r>
              <a:rPr sz="1600" dirty="0">
                <a:solidFill>
                  <a:schemeClr val="bg1"/>
                </a:solidFill>
                <a:latin typeface="Century"/>
                <a:cs typeface="Century"/>
              </a:rPr>
              <a:t>1</a:t>
            </a:r>
            <a:r>
              <a:rPr sz="1600" baseline="25462" dirty="0">
                <a:solidFill>
                  <a:schemeClr val="bg1"/>
                </a:solidFill>
                <a:latin typeface="Century"/>
                <a:cs typeface="Century"/>
              </a:rPr>
              <a:t>st </a:t>
            </a:r>
            <a:r>
              <a:rPr sz="1600" spc="-4" dirty="0">
                <a:solidFill>
                  <a:schemeClr val="bg1"/>
                </a:solidFill>
                <a:latin typeface="Century"/>
                <a:cs typeface="Century"/>
              </a:rPr>
              <a:t>two bit defines </a:t>
            </a:r>
            <a:r>
              <a:rPr sz="1600" dirty="0">
                <a:solidFill>
                  <a:schemeClr val="bg1"/>
                </a:solidFill>
                <a:latin typeface="Century"/>
                <a:cs typeface="Century"/>
              </a:rPr>
              <a:t>network  </a:t>
            </a:r>
            <a:r>
              <a:rPr sz="1600" spc="-4" dirty="0">
                <a:solidFill>
                  <a:schemeClr val="bg1"/>
                </a:solidFill>
                <a:latin typeface="Century"/>
                <a:cs typeface="Century"/>
              </a:rPr>
              <a:t>part and </a:t>
            </a:r>
            <a:r>
              <a:rPr sz="1600" dirty="0">
                <a:solidFill>
                  <a:schemeClr val="bg1"/>
                </a:solidFill>
                <a:latin typeface="Century"/>
                <a:cs typeface="Century"/>
              </a:rPr>
              <a:t>remaining </a:t>
            </a:r>
            <a:r>
              <a:rPr sz="1600" spc="-4" dirty="0">
                <a:solidFill>
                  <a:schemeClr val="bg1"/>
                </a:solidFill>
                <a:latin typeface="Century"/>
                <a:cs typeface="Century"/>
              </a:rPr>
              <a:t>two octet defines the </a:t>
            </a:r>
            <a:r>
              <a:rPr sz="1600" dirty="0">
                <a:solidFill>
                  <a:schemeClr val="bg1"/>
                </a:solidFill>
                <a:latin typeface="Century"/>
                <a:cs typeface="Century"/>
              </a:rPr>
              <a:t>Host </a:t>
            </a:r>
            <a:r>
              <a:rPr sz="1600" spc="-4" dirty="0">
                <a:solidFill>
                  <a:schemeClr val="bg1"/>
                </a:solidFill>
                <a:latin typeface="Century"/>
                <a:cs typeface="Century"/>
              </a:rPr>
              <a:t>part. It patterns like this </a:t>
            </a:r>
            <a:r>
              <a:rPr sz="1600" dirty="0">
                <a:solidFill>
                  <a:schemeClr val="bg1"/>
                </a:solidFill>
                <a:latin typeface="Century"/>
                <a:cs typeface="Century"/>
              </a:rPr>
              <a:t>NNHH (N-Network;  </a:t>
            </a:r>
            <a:r>
              <a:rPr sz="1600" spc="-4" dirty="0">
                <a:solidFill>
                  <a:schemeClr val="bg1"/>
                </a:solidFill>
                <a:latin typeface="Century"/>
                <a:cs typeface="Century"/>
              </a:rPr>
              <a:t>H-Host).</a:t>
            </a:r>
            <a:endParaRPr lang="en-US" sz="1600" spc="-4" dirty="0">
              <a:solidFill>
                <a:schemeClr val="bg1"/>
              </a:solidFill>
              <a:latin typeface="Century"/>
              <a:cs typeface="Century"/>
            </a:endParaRPr>
          </a:p>
          <a:p>
            <a:pPr marL="28575" marR="22860">
              <a:lnSpc>
                <a:spcPts val="1454"/>
              </a:lnSpc>
              <a:spcBef>
                <a:spcPts val="1069"/>
              </a:spcBef>
            </a:pPr>
            <a:endParaRPr sz="1600" dirty="0">
              <a:solidFill>
                <a:schemeClr val="bg1"/>
              </a:solidFill>
              <a:latin typeface="Century"/>
              <a:cs typeface="Century"/>
            </a:endParaRPr>
          </a:p>
          <a:p>
            <a:pPr marL="28575" marR="1772603">
              <a:lnSpc>
                <a:spcPts val="2505"/>
              </a:lnSpc>
              <a:spcBef>
                <a:spcPts val="221"/>
              </a:spcBef>
            </a:pPr>
            <a:r>
              <a:rPr sz="1600" dirty="0">
                <a:solidFill>
                  <a:schemeClr val="bg1"/>
                </a:solidFill>
                <a:latin typeface="Century"/>
                <a:cs typeface="Century"/>
              </a:rPr>
              <a:t>First </a:t>
            </a:r>
            <a:r>
              <a:rPr sz="1600" spc="-4" dirty="0">
                <a:solidFill>
                  <a:schemeClr val="bg1"/>
                </a:solidFill>
                <a:latin typeface="Century"/>
                <a:cs typeface="Century"/>
              </a:rPr>
              <a:t>16 bits defines </a:t>
            </a:r>
            <a:r>
              <a:rPr sz="1600" dirty="0">
                <a:solidFill>
                  <a:schemeClr val="bg1"/>
                </a:solidFill>
                <a:latin typeface="Century"/>
                <a:cs typeface="Century"/>
              </a:rPr>
              <a:t>network </a:t>
            </a:r>
            <a:r>
              <a:rPr sz="1600" spc="-4" dirty="0">
                <a:solidFill>
                  <a:schemeClr val="bg1"/>
                </a:solidFill>
                <a:latin typeface="Century"/>
                <a:cs typeface="Century"/>
              </a:rPr>
              <a:t>and remaining 16 bits defines </a:t>
            </a:r>
            <a:r>
              <a:rPr sz="1600" dirty="0">
                <a:solidFill>
                  <a:schemeClr val="bg1"/>
                </a:solidFill>
                <a:latin typeface="Century"/>
                <a:cs typeface="Century"/>
              </a:rPr>
              <a:t>host</a:t>
            </a:r>
            <a:r>
              <a:rPr lang="en-US" sz="1600" dirty="0">
                <a:solidFill>
                  <a:schemeClr val="bg1"/>
                </a:solidFill>
                <a:latin typeface="Century"/>
                <a:cs typeface="Century"/>
              </a:rPr>
              <a:t> </a:t>
            </a:r>
            <a:r>
              <a:rPr sz="1600" spc="-4" dirty="0">
                <a:solidFill>
                  <a:schemeClr val="bg1"/>
                </a:solidFill>
                <a:latin typeface="Century"/>
                <a:cs typeface="Century"/>
              </a:rPr>
              <a:t>parts.  It </a:t>
            </a:r>
            <a:r>
              <a:rPr sz="1600" dirty="0">
                <a:solidFill>
                  <a:schemeClr val="bg1"/>
                </a:solidFill>
                <a:latin typeface="Century"/>
                <a:cs typeface="Century"/>
              </a:rPr>
              <a:t>has a highest nos. of </a:t>
            </a:r>
            <a:r>
              <a:rPr sz="1600" spc="-4" dirty="0">
                <a:solidFill>
                  <a:schemeClr val="bg1"/>
                </a:solidFill>
                <a:latin typeface="Century"/>
                <a:cs typeface="Century"/>
              </a:rPr>
              <a:t>address </a:t>
            </a:r>
            <a:r>
              <a:rPr sz="1600" spc="11" dirty="0">
                <a:solidFill>
                  <a:schemeClr val="bg1"/>
                </a:solidFill>
                <a:latin typeface="Cambria Math"/>
                <a:cs typeface="Cambria Math"/>
              </a:rPr>
              <a:t>2</a:t>
            </a:r>
            <a:r>
              <a:rPr sz="1600" spc="17" baseline="27777" dirty="0">
                <a:solidFill>
                  <a:schemeClr val="bg1"/>
                </a:solidFill>
                <a:latin typeface="Cambria Math"/>
                <a:cs typeface="Cambria Math"/>
              </a:rPr>
              <a:t>30</a:t>
            </a:r>
            <a:r>
              <a:rPr sz="1600" spc="11" dirty="0">
                <a:solidFill>
                  <a:schemeClr val="bg1"/>
                </a:solidFill>
                <a:latin typeface="Century"/>
                <a:cs typeface="Century"/>
              </a:rPr>
              <a:t>.which </a:t>
            </a:r>
            <a:r>
              <a:rPr sz="1600" dirty="0">
                <a:solidFill>
                  <a:schemeClr val="bg1"/>
                </a:solidFill>
                <a:latin typeface="Century"/>
                <a:cs typeface="Century"/>
              </a:rPr>
              <a:t>is</a:t>
            </a:r>
            <a:r>
              <a:rPr lang="en-US" sz="1600" dirty="0">
                <a:solidFill>
                  <a:schemeClr val="bg1"/>
                </a:solidFill>
                <a:latin typeface="Century"/>
                <a:cs typeface="Century"/>
              </a:rPr>
              <a:t> </a:t>
            </a:r>
            <a:r>
              <a:rPr lang="en-IN" sz="1600" spc="-4" dirty="0">
                <a:solidFill>
                  <a:schemeClr val="bg1"/>
                </a:solidFill>
                <a:latin typeface="Century"/>
                <a:cs typeface="Century"/>
              </a:rPr>
              <a:t>about</a:t>
            </a:r>
            <a:r>
              <a:rPr lang="en-IN" sz="1600" spc="-38" dirty="0">
                <a:solidFill>
                  <a:schemeClr val="bg1"/>
                </a:solidFill>
                <a:latin typeface="Century"/>
                <a:cs typeface="Century"/>
              </a:rPr>
              <a:t> </a:t>
            </a:r>
            <a:r>
              <a:rPr lang="en-IN" sz="1600" spc="-4" dirty="0">
                <a:solidFill>
                  <a:schemeClr val="bg1"/>
                </a:solidFill>
                <a:latin typeface="Century"/>
                <a:cs typeface="Century"/>
              </a:rPr>
              <a:t>65,536.</a:t>
            </a:r>
          </a:p>
          <a:p>
            <a:pPr marL="28575" marR="1772603">
              <a:lnSpc>
                <a:spcPts val="2505"/>
              </a:lnSpc>
              <a:spcBef>
                <a:spcPts val="221"/>
              </a:spcBef>
            </a:pPr>
            <a:endParaRPr lang="en-IN" sz="1600" dirty="0">
              <a:solidFill>
                <a:schemeClr val="bg1"/>
              </a:solidFill>
              <a:latin typeface="Century"/>
              <a:cs typeface="Century"/>
            </a:endParaRPr>
          </a:p>
          <a:p>
            <a:pPr marL="28575" marR="1772603">
              <a:lnSpc>
                <a:spcPts val="2505"/>
              </a:lnSpc>
              <a:spcBef>
                <a:spcPts val="221"/>
              </a:spcBef>
            </a:pPr>
            <a:r>
              <a:rPr sz="1600" spc="-4" dirty="0">
                <a:solidFill>
                  <a:schemeClr val="bg1"/>
                </a:solidFill>
                <a:latin typeface="Century"/>
                <a:cs typeface="Century"/>
              </a:rPr>
              <a:t>IP ranges </a:t>
            </a:r>
            <a:r>
              <a:rPr sz="1600" dirty="0">
                <a:solidFill>
                  <a:schemeClr val="bg1"/>
                </a:solidFill>
                <a:latin typeface="Century"/>
                <a:cs typeface="Century"/>
              </a:rPr>
              <a:t>from </a:t>
            </a:r>
            <a:r>
              <a:rPr sz="1600" spc="-8" dirty="0">
                <a:solidFill>
                  <a:schemeClr val="bg1"/>
                </a:solidFill>
                <a:latin typeface="Century"/>
                <a:cs typeface="Century"/>
              </a:rPr>
              <a:t>1</a:t>
            </a:r>
            <a:r>
              <a:rPr lang="en-US" sz="1600" spc="-8" dirty="0">
                <a:solidFill>
                  <a:schemeClr val="bg1"/>
                </a:solidFill>
                <a:latin typeface="Century"/>
                <a:cs typeface="Century"/>
              </a:rPr>
              <a:t>28</a:t>
            </a:r>
            <a:r>
              <a:rPr sz="1600" spc="-8" dirty="0">
                <a:solidFill>
                  <a:schemeClr val="bg1"/>
                </a:solidFill>
                <a:latin typeface="Century"/>
                <a:cs typeface="Century"/>
              </a:rPr>
              <a:t>.16.0.0 </a:t>
            </a:r>
            <a:r>
              <a:rPr sz="1600" spc="-4" dirty="0">
                <a:solidFill>
                  <a:schemeClr val="bg1"/>
                </a:solidFill>
                <a:latin typeface="Century"/>
                <a:cs typeface="Century"/>
              </a:rPr>
              <a:t>to </a:t>
            </a:r>
            <a:r>
              <a:rPr sz="1600" spc="-8" dirty="0">
                <a:solidFill>
                  <a:schemeClr val="bg1"/>
                </a:solidFill>
                <a:latin typeface="Century"/>
                <a:cs typeface="Century"/>
              </a:rPr>
              <a:t>172.31.255.255. </a:t>
            </a:r>
            <a:endParaRPr sz="1600" dirty="0">
              <a:solidFill>
                <a:schemeClr val="bg1"/>
              </a:solidFill>
              <a:latin typeface="Century"/>
              <a:cs typeface="Century"/>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7661" y="3028950"/>
            <a:ext cx="3841051" cy="2014537"/>
          </a:xfrm>
          <a:prstGeom prst="rect">
            <a:avLst/>
          </a:prstGeom>
        </p:spPr>
      </p:pic>
    </p:spTree>
    <p:extLst>
      <p:ext uri="{BB962C8B-B14F-4D97-AF65-F5344CB8AC3E}">
        <p14:creationId xmlns:p14="http://schemas.microsoft.com/office/powerpoint/2010/main" val="26278162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9600" y="666750"/>
            <a:ext cx="7579995" cy="2741296"/>
          </a:xfrm>
          <a:prstGeom prst="rect">
            <a:avLst/>
          </a:prstGeom>
        </p:spPr>
        <p:txBody>
          <a:bodyPr vert="horz" wrap="square" lIns="0" tIns="121444" rIns="0" bIns="0" rtlCol="0">
            <a:spAutoFit/>
          </a:bodyPr>
          <a:lstStyle/>
          <a:p>
            <a:pPr marL="97154" algn="just">
              <a:spcBef>
                <a:spcPts val="956"/>
              </a:spcBef>
            </a:pPr>
            <a:r>
              <a:rPr sz="1600" b="1" u="sng" dirty="0">
                <a:solidFill>
                  <a:schemeClr val="bg1"/>
                </a:solidFill>
                <a:uFill>
                  <a:solidFill>
                    <a:srgbClr val="404040"/>
                  </a:solidFill>
                </a:uFill>
                <a:latin typeface="Century"/>
                <a:cs typeface="Century"/>
              </a:rPr>
              <a:t>Class</a:t>
            </a:r>
            <a:r>
              <a:rPr sz="1600" b="1" u="sng" spc="-86" dirty="0">
                <a:solidFill>
                  <a:schemeClr val="bg1"/>
                </a:solidFill>
                <a:uFill>
                  <a:solidFill>
                    <a:srgbClr val="404040"/>
                  </a:solidFill>
                </a:uFill>
                <a:latin typeface="Century"/>
                <a:cs typeface="Century"/>
              </a:rPr>
              <a:t> </a:t>
            </a:r>
            <a:r>
              <a:rPr sz="1600" b="1" u="sng" spc="-4" dirty="0">
                <a:solidFill>
                  <a:schemeClr val="bg1"/>
                </a:solidFill>
                <a:uFill>
                  <a:solidFill>
                    <a:srgbClr val="404040"/>
                  </a:solidFill>
                </a:uFill>
                <a:latin typeface="Century"/>
                <a:cs typeface="Century"/>
              </a:rPr>
              <a:t>C</a:t>
            </a:r>
            <a:endParaRPr sz="1600" dirty="0">
              <a:solidFill>
                <a:schemeClr val="bg1"/>
              </a:solidFill>
              <a:latin typeface="Century"/>
              <a:cs typeface="Century"/>
            </a:endParaRPr>
          </a:p>
          <a:p>
            <a:pPr marL="28575" marR="22860" algn="just">
              <a:lnSpc>
                <a:spcPts val="1454"/>
              </a:lnSpc>
              <a:spcBef>
                <a:spcPts val="1069"/>
              </a:spcBef>
            </a:pPr>
            <a:r>
              <a:rPr sz="1600" dirty="0">
                <a:solidFill>
                  <a:schemeClr val="bg1"/>
                </a:solidFill>
                <a:latin typeface="Century"/>
                <a:cs typeface="Century"/>
              </a:rPr>
              <a:t>This </a:t>
            </a:r>
            <a:r>
              <a:rPr sz="1600" spc="-4" dirty="0">
                <a:solidFill>
                  <a:schemeClr val="bg1"/>
                </a:solidFill>
                <a:latin typeface="Century"/>
                <a:cs typeface="Century"/>
              </a:rPr>
              <a:t>IP ranges </a:t>
            </a:r>
            <a:r>
              <a:rPr sz="1600" dirty="0">
                <a:solidFill>
                  <a:schemeClr val="bg1"/>
                </a:solidFill>
                <a:latin typeface="Century"/>
                <a:cs typeface="Century"/>
              </a:rPr>
              <a:t>from </a:t>
            </a:r>
            <a:r>
              <a:rPr sz="1600" spc="-4" dirty="0">
                <a:solidFill>
                  <a:schemeClr val="bg1"/>
                </a:solidFill>
                <a:latin typeface="Century"/>
                <a:cs typeface="Century"/>
              </a:rPr>
              <a:t>192 to 223 </a:t>
            </a:r>
            <a:r>
              <a:rPr sz="1600" dirty="0">
                <a:solidFill>
                  <a:schemeClr val="bg1"/>
                </a:solidFill>
                <a:latin typeface="Century"/>
                <a:cs typeface="Century"/>
              </a:rPr>
              <a:t>Decimal </a:t>
            </a:r>
            <a:r>
              <a:rPr sz="1600" spc="-4" dirty="0">
                <a:solidFill>
                  <a:schemeClr val="bg1"/>
                </a:solidFill>
                <a:latin typeface="Century"/>
                <a:cs typeface="Century"/>
              </a:rPr>
              <a:t>value in first </a:t>
            </a:r>
            <a:r>
              <a:rPr sz="1600" dirty="0">
                <a:solidFill>
                  <a:schemeClr val="bg1"/>
                </a:solidFill>
                <a:latin typeface="Century"/>
                <a:cs typeface="Century"/>
              </a:rPr>
              <a:t>octet. </a:t>
            </a:r>
            <a:r>
              <a:rPr sz="1600" spc="-4" dirty="0">
                <a:solidFill>
                  <a:schemeClr val="bg1"/>
                </a:solidFill>
                <a:latin typeface="Century"/>
                <a:cs typeface="Century"/>
              </a:rPr>
              <a:t>And </a:t>
            </a:r>
            <a:r>
              <a:rPr sz="1600" dirty="0">
                <a:solidFill>
                  <a:schemeClr val="bg1"/>
                </a:solidFill>
                <a:latin typeface="Century"/>
                <a:cs typeface="Century"/>
              </a:rPr>
              <a:t>1</a:t>
            </a:r>
            <a:r>
              <a:rPr sz="1600" baseline="25462" dirty="0">
                <a:solidFill>
                  <a:schemeClr val="bg1"/>
                </a:solidFill>
                <a:latin typeface="Century"/>
                <a:cs typeface="Century"/>
              </a:rPr>
              <a:t>st </a:t>
            </a:r>
            <a:r>
              <a:rPr sz="1600" spc="-4" dirty="0">
                <a:solidFill>
                  <a:schemeClr val="bg1"/>
                </a:solidFill>
                <a:latin typeface="Century"/>
                <a:cs typeface="Century"/>
              </a:rPr>
              <a:t>three bit defines </a:t>
            </a:r>
            <a:r>
              <a:rPr sz="1600" dirty="0">
                <a:solidFill>
                  <a:schemeClr val="bg1"/>
                </a:solidFill>
                <a:latin typeface="Century"/>
                <a:cs typeface="Century"/>
              </a:rPr>
              <a:t>network  </a:t>
            </a:r>
            <a:r>
              <a:rPr sz="1600" spc="-4" dirty="0">
                <a:solidFill>
                  <a:schemeClr val="bg1"/>
                </a:solidFill>
                <a:latin typeface="Century"/>
                <a:cs typeface="Century"/>
              </a:rPr>
              <a:t>part and </a:t>
            </a:r>
            <a:r>
              <a:rPr sz="1600" dirty="0">
                <a:solidFill>
                  <a:schemeClr val="bg1"/>
                </a:solidFill>
                <a:latin typeface="Century"/>
                <a:cs typeface="Century"/>
              </a:rPr>
              <a:t>remaining one octet </a:t>
            </a:r>
            <a:r>
              <a:rPr sz="1600" spc="-4" dirty="0">
                <a:solidFill>
                  <a:schemeClr val="bg1"/>
                </a:solidFill>
                <a:latin typeface="Century"/>
                <a:cs typeface="Century"/>
              </a:rPr>
              <a:t>defines the </a:t>
            </a:r>
            <a:r>
              <a:rPr sz="1600" dirty="0">
                <a:solidFill>
                  <a:schemeClr val="bg1"/>
                </a:solidFill>
                <a:latin typeface="Century"/>
                <a:cs typeface="Century"/>
              </a:rPr>
              <a:t>Host </a:t>
            </a:r>
            <a:r>
              <a:rPr sz="1600" spc="-4" dirty="0">
                <a:solidFill>
                  <a:schemeClr val="bg1"/>
                </a:solidFill>
                <a:latin typeface="Century"/>
                <a:cs typeface="Century"/>
              </a:rPr>
              <a:t>part. It patterns like this </a:t>
            </a:r>
            <a:r>
              <a:rPr sz="1600" dirty="0">
                <a:solidFill>
                  <a:schemeClr val="bg1"/>
                </a:solidFill>
                <a:latin typeface="Century"/>
                <a:cs typeface="Century"/>
              </a:rPr>
              <a:t>NNNH (N-Network;  </a:t>
            </a:r>
            <a:r>
              <a:rPr sz="1600" spc="-4" dirty="0">
                <a:solidFill>
                  <a:schemeClr val="bg1"/>
                </a:solidFill>
                <a:latin typeface="Century"/>
                <a:cs typeface="Century"/>
              </a:rPr>
              <a:t>H-Host).</a:t>
            </a:r>
            <a:endParaRPr lang="en-US" sz="1600" spc="-4" dirty="0">
              <a:solidFill>
                <a:schemeClr val="bg1"/>
              </a:solidFill>
              <a:latin typeface="Century"/>
              <a:cs typeface="Century"/>
            </a:endParaRPr>
          </a:p>
          <a:p>
            <a:pPr marL="28575" marR="22860" algn="just">
              <a:lnSpc>
                <a:spcPts val="1454"/>
              </a:lnSpc>
              <a:spcBef>
                <a:spcPts val="1069"/>
              </a:spcBef>
            </a:pPr>
            <a:endParaRPr sz="1600" dirty="0">
              <a:solidFill>
                <a:schemeClr val="bg1"/>
              </a:solidFill>
              <a:latin typeface="Century"/>
              <a:cs typeface="Century"/>
            </a:endParaRPr>
          </a:p>
          <a:p>
            <a:pPr marL="28575" marR="1868805" algn="just">
              <a:lnSpc>
                <a:spcPts val="2505"/>
              </a:lnSpc>
              <a:spcBef>
                <a:spcPts val="221"/>
              </a:spcBef>
            </a:pPr>
            <a:r>
              <a:rPr sz="1600" dirty="0">
                <a:solidFill>
                  <a:schemeClr val="bg1"/>
                </a:solidFill>
                <a:latin typeface="Century"/>
                <a:cs typeface="Century"/>
              </a:rPr>
              <a:t>First </a:t>
            </a:r>
            <a:r>
              <a:rPr sz="1600" spc="-4" dirty="0">
                <a:solidFill>
                  <a:schemeClr val="bg1"/>
                </a:solidFill>
                <a:latin typeface="Century"/>
                <a:cs typeface="Century"/>
              </a:rPr>
              <a:t>24 bits defines </a:t>
            </a:r>
            <a:r>
              <a:rPr sz="1600" dirty="0">
                <a:solidFill>
                  <a:schemeClr val="bg1"/>
                </a:solidFill>
                <a:latin typeface="Century"/>
                <a:cs typeface="Century"/>
              </a:rPr>
              <a:t>network </a:t>
            </a:r>
            <a:r>
              <a:rPr sz="1600" spc="-4" dirty="0">
                <a:solidFill>
                  <a:schemeClr val="bg1"/>
                </a:solidFill>
                <a:latin typeface="Century"/>
                <a:cs typeface="Century"/>
              </a:rPr>
              <a:t>and remaining </a:t>
            </a:r>
            <a:r>
              <a:rPr sz="1600" dirty="0">
                <a:solidFill>
                  <a:schemeClr val="bg1"/>
                </a:solidFill>
                <a:latin typeface="Century"/>
                <a:cs typeface="Century"/>
              </a:rPr>
              <a:t>8 </a:t>
            </a:r>
            <a:r>
              <a:rPr sz="1600" spc="-4" dirty="0">
                <a:solidFill>
                  <a:schemeClr val="bg1"/>
                </a:solidFill>
                <a:latin typeface="Century"/>
                <a:cs typeface="Century"/>
              </a:rPr>
              <a:t>bits defines </a:t>
            </a:r>
            <a:r>
              <a:rPr sz="1600" dirty="0">
                <a:solidFill>
                  <a:schemeClr val="bg1"/>
                </a:solidFill>
                <a:latin typeface="Century"/>
                <a:cs typeface="Century"/>
              </a:rPr>
              <a:t>host </a:t>
            </a:r>
            <a:r>
              <a:rPr sz="1600" spc="-4" dirty="0">
                <a:solidFill>
                  <a:schemeClr val="bg1"/>
                </a:solidFill>
                <a:latin typeface="Century"/>
                <a:cs typeface="Century"/>
              </a:rPr>
              <a:t>parts.  It </a:t>
            </a:r>
            <a:r>
              <a:rPr sz="1600" dirty="0">
                <a:solidFill>
                  <a:schemeClr val="bg1"/>
                </a:solidFill>
                <a:latin typeface="Century"/>
                <a:cs typeface="Century"/>
              </a:rPr>
              <a:t>has a highest nos. of </a:t>
            </a:r>
            <a:r>
              <a:rPr sz="1600" spc="-4" dirty="0">
                <a:solidFill>
                  <a:schemeClr val="bg1"/>
                </a:solidFill>
                <a:latin typeface="Century"/>
                <a:cs typeface="Century"/>
              </a:rPr>
              <a:t>address </a:t>
            </a:r>
            <a:r>
              <a:rPr sz="1600" spc="8" dirty="0">
                <a:solidFill>
                  <a:schemeClr val="bg1"/>
                </a:solidFill>
                <a:latin typeface="Cambria Math"/>
                <a:cs typeface="Cambria Math"/>
              </a:rPr>
              <a:t>2</a:t>
            </a:r>
            <a:r>
              <a:rPr sz="1600" spc="11" baseline="27777" dirty="0">
                <a:solidFill>
                  <a:schemeClr val="bg1"/>
                </a:solidFill>
                <a:latin typeface="Cambria Math"/>
                <a:cs typeface="Cambria Math"/>
              </a:rPr>
              <a:t>29</a:t>
            </a:r>
            <a:r>
              <a:rPr sz="1600" spc="8" dirty="0">
                <a:solidFill>
                  <a:schemeClr val="bg1"/>
                </a:solidFill>
                <a:latin typeface="Century"/>
                <a:cs typeface="Century"/>
              </a:rPr>
              <a:t>.which </a:t>
            </a:r>
            <a:r>
              <a:rPr sz="1600" dirty="0">
                <a:solidFill>
                  <a:schemeClr val="bg1"/>
                </a:solidFill>
                <a:latin typeface="Century"/>
                <a:cs typeface="Century"/>
              </a:rPr>
              <a:t>is </a:t>
            </a:r>
            <a:r>
              <a:rPr sz="1600" spc="-4" dirty="0">
                <a:solidFill>
                  <a:schemeClr val="bg1"/>
                </a:solidFill>
                <a:latin typeface="Century"/>
                <a:cs typeface="Century"/>
              </a:rPr>
              <a:t>about</a:t>
            </a:r>
            <a:r>
              <a:rPr sz="1600" spc="-26" dirty="0">
                <a:solidFill>
                  <a:schemeClr val="bg1"/>
                </a:solidFill>
                <a:latin typeface="Century"/>
                <a:cs typeface="Century"/>
              </a:rPr>
              <a:t> </a:t>
            </a:r>
            <a:r>
              <a:rPr lang="en-IN" sz="1600" dirty="0">
                <a:solidFill>
                  <a:schemeClr val="bg1"/>
                </a:solidFill>
              </a:rPr>
              <a:t>53,68,70,912</a:t>
            </a:r>
            <a:endParaRPr sz="1600" dirty="0">
              <a:solidFill>
                <a:schemeClr val="bg1"/>
              </a:solidFill>
              <a:latin typeface="Century"/>
              <a:cs typeface="Century"/>
            </a:endParaRPr>
          </a:p>
          <a:p>
            <a:pPr marL="28575" marR="416719">
              <a:lnSpc>
                <a:spcPts val="1454"/>
              </a:lnSpc>
              <a:spcBef>
                <a:spcPts val="1080"/>
              </a:spcBef>
            </a:pPr>
            <a:r>
              <a:rPr sz="1600" spc="-4" dirty="0">
                <a:solidFill>
                  <a:schemeClr val="bg1"/>
                </a:solidFill>
                <a:latin typeface="Century"/>
                <a:cs typeface="Century"/>
              </a:rPr>
              <a:t>IP ranges </a:t>
            </a:r>
            <a:r>
              <a:rPr sz="1600" dirty="0">
                <a:solidFill>
                  <a:schemeClr val="bg1"/>
                </a:solidFill>
                <a:latin typeface="Century"/>
                <a:cs typeface="Century"/>
              </a:rPr>
              <a:t>from </a:t>
            </a:r>
            <a:r>
              <a:rPr sz="1600" spc="-4" dirty="0">
                <a:solidFill>
                  <a:schemeClr val="bg1"/>
                </a:solidFill>
                <a:latin typeface="Century"/>
                <a:cs typeface="Century"/>
              </a:rPr>
              <a:t>192.168.0.0 to </a:t>
            </a:r>
            <a:r>
              <a:rPr lang="en-US" sz="1600" spc="-8" dirty="0">
                <a:solidFill>
                  <a:schemeClr val="bg1"/>
                </a:solidFill>
                <a:latin typeface="Century"/>
                <a:cs typeface="Century"/>
              </a:rPr>
              <a:t>223</a:t>
            </a:r>
            <a:r>
              <a:rPr sz="1600" spc="-8" dirty="0">
                <a:solidFill>
                  <a:schemeClr val="bg1"/>
                </a:solidFill>
                <a:latin typeface="Century"/>
                <a:cs typeface="Century"/>
              </a:rPr>
              <a:t>.</a:t>
            </a:r>
            <a:r>
              <a:rPr lang="en-US" sz="1600" spc="-8" dirty="0">
                <a:solidFill>
                  <a:schemeClr val="bg1"/>
                </a:solidFill>
                <a:latin typeface="Century"/>
                <a:cs typeface="Century"/>
              </a:rPr>
              <a:t>255</a:t>
            </a:r>
            <a:r>
              <a:rPr sz="1600" spc="-8" dirty="0">
                <a:solidFill>
                  <a:schemeClr val="bg1"/>
                </a:solidFill>
                <a:latin typeface="Century"/>
                <a:cs typeface="Century"/>
              </a:rPr>
              <a:t>.</a:t>
            </a:r>
            <a:r>
              <a:rPr lang="en-US" sz="1600" spc="-8" dirty="0">
                <a:solidFill>
                  <a:schemeClr val="bg1"/>
                </a:solidFill>
                <a:latin typeface="Century"/>
                <a:cs typeface="Century"/>
              </a:rPr>
              <a:t>255</a:t>
            </a:r>
            <a:r>
              <a:rPr sz="1600" spc="-8" dirty="0">
                <a:solidFill>
                  <a:schemeClr val="bg1"/>
                </a:solidFill>
                <a:latin typeface="Century"/>
                <a:cs typeface="Century"/>
              </a:rPr>
              <a:t>.</a:t>
            </a:r>
            <a:r>
              <a:rPr lang="en-US" sz="1600" spc="-8" dirty="0">
                <a:solidFill>
                  <a:schemeClr val="bg1"/>
                </a:solidFill>
                <a:latin typeface="Century"/>
                <a:cs typeface="Century"/>
              </a:rPr>
              <a:t>0</a:t>
            </a:r>
            <a:r>
              <a:rPr sz="1600" spc="-8" dirty="0">
                <a:solidFill>
                  <a:schemeClr val="bg1"/>
                </a:solidFill>
                <a:latin typeface="Century"/>
                <a:cs typeface="Century"/>
              </a:rPr>
              <a:t>.</a:t>
            </a:r>
            <a:endParaRPr sz="1600" dirty="0">
              <a:solidFill>
                <a:schemeClr val="bg1"/>
              </a:solidFill>
              <a:latin typeface="Century"/>
              <a:cs typeface="Century"/>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7661" y="3028950"/>
            <a:ext cx="3841051" cy="2014537"/>
          </a:xfrm>
          <a:prstGeom prst="rect">
            <a:avLst/>
          </a:prstGeom>
        </p:spPr>
      </p:pic>
    </p:spTree>
    <p:extLst>
      <p:ext uri="{BB962C8B-B14F-4D97-AF65-F5344CB8AC3E}">
        <p14:creationId xmlns:p14="http://schemas.microsoft.com/office/powerpoint/2010/main" val="362163078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13436" y="742950"/>
            <a:ext cx="7263763" cy="1453764"/>
          </a:xfrm>
          <a:prstGeom prst="rect">
            <a:avLst/>
          </a:prstGeom>
        </p:spPr>
        <p:txBody>
          <a:bodyPr vert="horz" wrap="square" lIns="0" tIns="121444" rIns="0" bIns="0" rtlCol="0">
            <a:spAutoFit/>
          </a:bodyPr>
          <a:lstStyle/>
          <a:p>
            <a:pPr marL="78104">
              <a:spcBef>
                <a:spcPts val="956"/>
              </a:spcBef>
            </a:pPr>
            <a:r>
              <a:rPr sz="1600" b="1" u="sng" dirty="0">
                <a:solidFill>
                  <a:schemeClr val="bg1"/>
                </a:solidFill>
                <a:uFill>
                  <a:solidFill>
                    <a:srgbClr val="404040"/>
                  </a:solidFill>
                </a:uFill>
                <a:latin typeface="Century"/>
                <a:cs typeface="Century"/>
              </a:rPr>
              <a:t>Class-D</a:t>
            </a:r>
            <a:endParaRPr sz="1600" dirty="0">
              <a:solidFill>
                <a:schemeClr val="bg1"/>
              </a:solidFill>
              <a:latin typeface="Century"/>
              <a:cs typeface="Century"/>
            </a:endParaRPr>
          </a:p>
          <a:p>
            <a:pPr marL="9525">
              <a:spcBef>
                <a:spcPts val="881"/>
              </a:spcBef>
            </a:pPr>
            <a:r>
              <a:rPr sz="1600" dirty="0">
                <a:solidFill>
                  <a:schemeClr val="bg1"/>
                </a:solidFill>
                <a:latin typeface="Century"/>
                <a:cs typeface="Century"/>
              </a:rPr>
              <a:t>This </a:t>
            </a:r>
            <a:r>
              <a:rPr sz="1600" spc="-4" dirty="0">
                <a:solidFill>
                  <a:schemeClr val="bg1"/>
                </a:solidFill>
                <a:latin typeface="Century"/>
                <a:cs typeface="Century"/>
              </a:rPr>
              <a:t>IP ranges </a:t>
            </a:r>
            <a:r>
              <a:rPr sz="1600" dirty="0">
                <a:solidFill>
                  <a:schemeClr val="bg1"/>
                </a:solidFill>
                <a:latin typeface="Century"/>
                <a:cs typeface="Century"/>
              </a:rPr>
              <a:t>from </a:t>
            </a:r>
            <a:r>
              <a:rPr sz="1600" spc="-4" dirty="0">
                <a:solidFill>
                  <a:schemeClr val="bg1"/>
                </a:solidFill>
                <a:latin typeface="Century"/>
                <a:cs typeface="Century"/>
              </a:rPr>
              <a:t>224 to 239 </a:t>
            </a:r>
            <a:r>
              <a:rPr sz="1600" dirty="0">
                <a:solidFill>
                  <a:schemeClr val="bg1"/>
                </a:solidFill>
                <a:latin typeface="Century"/>
                <a:cs typeface="Century"/>
              </a:rPr>
              <a:t>Decimal </a:t>
            </a:r>
            <a:r>
              <a:rPr sz="1600" spc="-4" dirty="0">
                <a:solidFill>
                  <a:schemeClr val="bg1"/>
                </a:solidFill>
                <a:latin typeface="Century"/>
                <a:cs typeface="Century"/>
              </a:rPr>
              <a:t>value in first</a:t>
            </a:r>
            <a:r>
              <a:rPr sz="1600" spc="-64" dirty="0">
                <a:solidFill>
                  <a:schemeClr val="bg1"/>
                </a:solidFill>
                <a:latin typeface="Century"/>
                <a:cs typeface="Century"/>
              </a:rPr>
              <a:t> </a:t>
            </a:r>
            <a:r>
              <a:rPr sz="1600" dirty="0">
                <a:solidFill>
                  <a:schemeClr val="bg1"/>
                </a:solidFill>
                <a:latin typeface="Century"/>
                <a:cs typeface="Century"/>
              </a:rPr>
              <a:t>octet.</a:t>
            </a:r>
          </a:p>
          <a:p>
            <a:pPr marL="9525">
              <a:spcBef>
                <a:spcPts val="893"/>
              </a:spcBef>
            </a:pPr>
            <a:r>
              <a:rPr sz="1600" spc="-4" dirty="0">
                <a:solidFill>
                  <a:schemeClr val="bg1"/>
                </a:solidFill>
                <a:latin typeface="Century"/>
                <a:cs typeface="Century"/>
              </a:rPr>
              <a:t>It </a:t>
            </a:r>
            <a:r>
              <a:rPr sz="1600" dirty="0">
                <a:solidFill>
                  <a:schemeClr val="bg1"/>
                </a:solidFill>
                <a:latin typeface="Century"/>
                <a:cs typeface="Century"/>
              </a:rPr>
              <a:t>is not </a:t>
            </a:r>
            <a:r>
              <a:rPr sz="1600" spc="-4" dirty="0">
                <a:solidFill>
                  <a:schemeClr val="bg1"/>
                </a:solidFill>
                <a:latin typeface="Century"/>
                <a:cs typeface="Century"/>
              </a:rPr>
              <a:t>usually </a:t>
            </a:r>
            <a:r>
              <a:rPr sz="1600" dirty="0">
                <a:solidFill>
                  <a:schemeClr val="bg1"/>
                </a:solidFill>
                <a:latin typeface="Century"/>
                <a:cs typeface="Century"/>
              </a:rPr>
              <a:t>use </a:t>
            </a:r>
            <a:r>
              <a:rPr sz="1600" spc="-4" dirty="0">
                <a:solidFill>
                  <a:schemeClr val="bg1"/>
                </a:solidFill>
                <a:latin typeface="Century"/>
                <a:cs typeface="Century"/>
              </a:rPr>
              <a:t>in general</a:t>
            </a:r>
            <a:r>
              <a:rPr sz="1600" spc="-34" dirty="0">
                <a:solidFill>
                  <a:schemeClr val="bg1"/>
                </a:solidFill>
                <a:latin typeface="Century"/>
                <a:cs typeface="Century"/>
              </a:rPr>
              <a:t> </a:t>
            </a:r>
            <a:r>
              <a:rPr sz="1600" spc="-4" dirty="0">
                <a:solidFill>
                  <a:schemeClr val="bg1"/>
                </a:solidFill>
                <a:latin typeface="Century"/>
                <a:cs typeface="Century"/>
              </a:rPr>
              <a:t>applications.</a:t>
            </a:r>
            <a:endParaRPr sz="1600" dirty="0">
              <a:solidFill>
                <a:schemeClr val="bg1"/>
              </a:solidFill>
              <a:latin typeface="Century"/>
              <a:cs typeface="Century"/>
            </a:endParaRPr>
          </a:p>
          <a:p>
            <a:pPr marL="9525">
              <a:spcBef>
                <a:spcPts val="893"/>
              </a:spcBef>
            </a:pPr>
            <a:r>
              <a:rPr sz="1600" spc="-4" dirty="0">
                <a:solidFill>
                  <a:schemeClr val="bg1"/>
                </a:solidFill>
                <a:latin typeface="Century"/>
                <a:cs typeface="Century"/>
              </a:rPr>
              <a:t>It </a:t>
            </a:r>
            <a:r>
              <a:rPr sz="1600" dirty="0">
                <a:solidFill>
                  <a:schemeClr val="bg1"/>
                </a:solidFill>
                <a:latin typeface="Century"/>
                <a:cs typeface="Century"/>
              </a:rPr>
              <a:t>is use in </a:t>
            </a:r>
            <a:r>
              <a:rPr sz="1600" spc="-8" dirty="0">
                <a:solidFill>
                  <a:schemeClr val="bg1"/>
                </a:solidFill>
                <a:latin typeface="Century"/>
                <a:cs typeface="Century"/>
              </a:rPr>
              <a:t>Special </a:t>
            </a:r>
            <a:r>
              <a:rPr sz="1600" spc="-4" dirty="0">
                <a:solidFill>
                  <a:schemeClr val="bg1"/>
                </a:solidFill>
                <a:latin typeface="Century"/>
                <a:cs typeface="Century"/>
              </a:rPr>
              <a:t>purpose applications </a:t>
            </a:r>
            <a:r>
              <a:rPr sz="1600" dirty="0">
                <a:solidFill>
                  <a:schemeClr val="bg1"/>
                </a:solidFill>
                <a:latin typeface="Century"/>
                <a:cs typeface="Century"/>
              </a:rPr>
              <a:t>known </a:t>
            </a:r>
            <a:r>
              <a:rPr sz="1600" spc="-4" dirty="0">
                <a:solidFill>
                  <a:schemeClr val="bg1"/>
                </a:solidFill>
                <a:latin typeface="Century"/>
                <a:cs typeface="Century"/>
              </a:rPr>
              <a:t>as</a:t>
            </a:r>
            <a:r>
              <a:rPr sz="1600" spc="34" dirty="0">
                <a:solidFill>
                  <a:schemeClr val="bg1"/>
                </a:solidFill>
                <a:latin typeface="Century"/>
                <a:cs typeface="Century"/>
              </a:rPr>
              <a:t> </a:t>
            </a:r>
            <a:r>
              <a:rPr sz="1600" spc="-4" dirty="0">
                <a:solidFill>
                  <a:schemeClr val="bg1"/>
                </a:solidFill>
                <a:latin typeface="Century"/>
                <a:cs typeface="Century"/>
              </a:rPr>
              <a:t>Multicast.</a:t>
            </a:r>
            <a:endParaRPr sz="1600" dirty="0">
              <a:solidFill>
                <a:schemeClr val="bg1"/>
              </a:solidFill>
              <a:latin typeface="Century"/>
              <a:cs typeface="Century"/>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7661" y="3028950"/>
            <a:ext cx="3841051" cy="2014537"/>
          </a:xfrm>
          <a:prstGeom prst="rect">
            <a:avLst/>
          </a:prstGeom>
        </p:spPr>
      </p:pic>
    </p:spTree>
    <p:extLst>
      <p:ext uri="{BB962C8B-B14F-4D97-AF65-F5344CB8AC3E}">
        <p14:creationId xmlns:p14="http://schemas.microsoft.com/office/powerpoint/2010/main" val="27523656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9600" y="666751"/>
            <a:ext cx="7543799" cy="1852430"/>
          </a:xfrm>
          <a:prstGeom prst="rect">
            <a:avLst/>
          </a:prstGeom>
        </p:spPr>
        <p:txBody>
          <a:bodyPr vert="horz" wrap="square" lIns="0" tIns="129540" rIns="0" bIns="0" rtlCol="0">
            <a:spAutoFit/>
          </a:bodyPr>
          <a:lstStyle/>
          <a:p>
            <a:pPr marL="78104">
              <a:spcBef>
                <a:spcPts val="1020"/>
              </a:spcBef>
            </a:pPr>
            <a:r>
              <a:rPr sz="1600" b="1" u="heavy" spc="-4" dirty="0">
                <a:solidFill>
                  <a:schemeClr val="bg1"/>
                </a:solidFill>
                <a:uFill>
                  <a:solidFill>
                    <a:srgbClr val="404040"/>
                  </a:solidFill>
                </a:uFill>
                <a:latin typeface="Calibri"/>
                <a:cs typeface="Calibri"/>
              </a:rPr>
              <a:t>Class-E</a:t>
            </a:r>
            <a:endParaRPr sz="1600" dirty="0">
              <a:solidFill>
                <a:schemeClr val="bg1"/>
              </a:solidFill>
              <a:latin typeface="Calibri"/>
              <a:cs typeface="Calibri"/>
            </a:endParaRPr>
          </a:p>
          <a:p>
            <a:pPr marL="9525" marR="1597343">
              <a:lnSpc>
                <a:spcPct val="148100"/>
              </a:lnSpc>
              <a:spcBef>
                <a:spcPts val="79"/>
              </a:spcBef>
            </a:pPr>
            <a:r>
              <a:rPr sz="1600" dirty="0">
                <a:solidFill>
                  <a:schemeClr val="bg1"/>
                </a:solidFill>
                <a:latin typeface="Century"/>
                <a:cs typeface="Century"/>
              </a:rPr>
              <a:t>This </a:t>
            </a:r>
            <a:r>
              <a:rPr sz="1600" spc="-4" dirty="0">
                <a:solidFill>
                  <a:schemeClr val="bg1"/>
                </a:solidFill>
                <a:latin typeface="Century"/>
                <a:cs typeface="Century"/>
              </a:rPr>
              <a:t>IP ranges </a:t>
            </a:r>
            <a:r>
              <a:rPr sz="1600" dirty="0">
                <a:solidFill>
                  <a:schemeClr val="bg1"/>
                </a:solidFill>
                <a:latin typeface="Century"/>
                <a:cs typeface="Century"/>
              </a:rPr>
              <a:t>from </a:t>
            </a:r>
            <a:r>
              <a:rPr sz="1600" spc="-4" dirty="0">
                <a:solidFill>
                  <a:schemeClr val="bg1"/>
                </a:solidFill>
                <a:latin typeface="Century"/>
                <a:cs typeface="Century"/>
              </a:rPr>
              <a:t>240 to 255 </a:t>
            </a:r>
            <a:r>
              <a:rPr sz="1600" dirty="0">
                <a:solidFill>
                  <a:schemeClr val="bg1"/>
                </a:solidFill>
                <a:latin typeface="Century"/>
                <a:cs typeface="Century"/>
              </a:rPr>
              <a:t>Decimal value in first</a:t>
            </a:r>
            <a:r>
              <a:rPr sz="1600" spc="-158" dirty="0">
                <a:solidFill>
                  <a:schemeClr val="bg1"/>
                </a:solidFill>
                <a:latin typeface="Century"/>
                <a:cs typeface="Century"/>
              </a:rPr>
              <a:t> </a:t>
            </a:r>
            <a:r>
              <a:rPr sz="1600" dirty="0">
                <a:solidFill>
                  <a:schemeClr val="bg1"/>
                </a:solidFill>
                <a:latin typeface="Century"/>
                <a:cs typeface="Century"/>
              </a:rPr>
              <a:t>octet.  </a:t>
            </a:r>
            <a:r>
              <a:rPr sz="1600" spc="-4" dirty="0">
                <a:solidFill>
                  <a:schemeClr val="bg1"/>
                </a:solidFill>
                <a:latin typeface="Century"/>
                <a:cs typeface="Century"/>
              </a:rPr>
              <a:t>It </a:t>
            </a:r>
            <a:r>
              <a:rPr sz="1600" dirty="0">
                <a:solidFill>
                  <a:schemeClr val="bg1"/>
                </a:solidFill>
                <a:latin typeface="Century"/>
                <a:cs typeface="Century"/>
              </a:rPr>
              <a:t>is not usually use in general</a:t>
            </a:r>
            <a:r>
              <a:rPr sz="1600" spc="-109" dirty="0">
                <a:solidFill>
                  <a:schemeClr val="bg1"/>
                </a:solidFill>
                <a:latin typeface="Century"/>
                <a:cs typeface="Century"/>
              </a:rPr>
              <a:t> </a:t>
            </a:r>
            <a:r>
              <a:rPr sz="1600" dirty="0">
                <a:solidFill>
                  <a:schemeClr val="bg1"/>
                </a:solidFill>
                <a:latin typeface="Century"/>
                <a:cs typeface="Century"/>
              </a:rPr>
              <a:t>applications.</a:t>
            </a:r>
          </a:p>
          <a:p>
            <a:pPr marL="9525" marR="3810">
              <a:lnSpc>
                <a:spcPct val="148500"/>
              </a:lnSpc>
            </a:pPr>
            <a:r>
              <a:rPr sz="1600" spc="-4" dirty="0">
                <a:solidFill>
                  <a:schemeClr val="bg1"/>
                </a:solidFill>
                <a:latin typeface="Century"/>
                <a:cs typeface="Century"/>
              </a:rPr>
              <a:t>It </a:t>
            </a:r>
            <a:r>
              <a:rPr sz="1600" dirty="0">
                <a:solidFill>
                  <a:schemeClr val="bg1"/>
                </a:solidFill>
                <a:latin typeface="Century"/>
                <a:cs typeface="Century"/>
              </a:rPr>
              <a:t>is reserved range of </a:t>
            </a:r>
            <a:r>
              <a:rPr sz="1600" spc="-4" dirty="0">
                <a:solidFill>
                  <a:schemeClr val="bg1"/>
                </a:solidFill>
                <a:latin typeface="Century"/>
                <a:cs typeface="Century"/>
              </a:rPr>
              <a:t>IP by </a:t>
            </a:r>
            <a:r>
              <a:rPr sz="1600" dirty="0">
                <a:solidFill>
                  <a:schemeClr val="bg1"/>
                </a:solidFill>
                <a:latin typeface="Century"/>
                <a:cs typeface="Century"/>
              </a:rPr>
              <a:t>R &amp; D (Research </a:t>
            </a:r>
            <a:r>
              <a:rPr sz="1600" spc="-4" dirty="0">
                <a:solidFill>
                  <a:schemeClr val="bg1"/>
                </a:solidFill>
                <a:latin typeface="Century"/>
                <a:cs typeface="Century"/>
              </a:rPr>
              <a:t>and </a:t>
            </a:r>
            <a:r>
              <a:rPr sz="1600" dirty="0">
                <a:solidFill>
                  <a:schemeClr val="bg1"/>
                </a:solidFill>
                <a:latin typeface="Century"/>
                <a:cs typeface="Century"/>
              </a:rPr>
              <a:t>Development) </a:t>
            </a:r>
            <a:r>
              <a:rPr sz="1600" spc="-4" dirty="0">
                <a:solidFill>
                  <a:schemeClr val="bg1"/>
                </a:solidFill>
                <a:latin typeface="Century"/>
                <a:cs typeface="Century"/>
              </a:rPr>
              <a:t>department.  </a:t>
            </a:r>
            <a:r>
              <a:rPr sz="1600" spc="-19" dirty="0">
                <a:solidFill>
                  <a:schemeClr val="bg1"/>
                </a:solidFill>
                <a:latin typeface="Century"/>
                <a:cs typeface="Century"/>
              </a:rPr>
              <a:t>Usually, </a:t>
            </a:r>
            <a:r>
              <a:rPr sz="1600" dirty="0">
                <a:solidFill>
                  <a:schemeClr val="bg1"/>
                </a:solidFill>
                <a:latin typeface="Century"/>
                <a:cs typeface="Century"/>
              </a:rPr>
              <a:t>Class-A </a:t>
            </a:r>
            <a:r>
              <a:rPr sz="1600" spc="-4" dirty="0">
                <a:solidFill>
                  <a:schemeClr val="bg1"/>
                </a:solidFill>
                <a:latin typeface="Century"/>
                <a:cs typeface="Century"/>
              </a:rPr>
              <a:t>to </a:t>
            </a:r>
            <a:r>
              <a:rPr sz="1600" dirty="0">
                <a:solidFill>
                  <a:schemeClr val="bg1"/>
                </a:solidFill>
                <a:latin typeface="Century"/>
                <a:cs typeface="Century"/>
              </a:rPr>
              <a:t>C is supported </a:t>
            </a:r>
            <a:r>
              <a:rPr sz="1600" spc="-4" dirty="0">
                <a:solidFill>
                  <a:schemeClr val="bg1"/>
                </a:solidFill>
                <a:latin typeface="Century"/>
                <a:cs typeface="Century"/>
              </a:rPr>
              <a:t>by </a:t>
            </a:r>
            <a:r>
              <a:rPr sz="1600" dirty="0">
                <a:solidFill>
                  <a:schemeClr val="bg1"/>
                </a:solidFill>
                <a:latin typeface="Century"/>
                <a:cs typeface="Century"/>
              </a:rPr>
              <a:t>PC </a:t>
            </a:r>
            <a:r>
              <a:rPr sz="1600" spc="-4" dirty="0">
                <a:solidFill>
                  <a:schemeClr val="bg1"/>
                </a:solidFill>
                <a:latin typeface="Century"/>
                <a:cs typeface="Century"/>
              </a:rPr>
              <a:t>and </a:t>
            </a:r>
            <a:r>
              <a:rPr sz="1600" dirty="0">
                <a:solidFill>
                  <a:schemeClr val="bg1"/>
                </a:solidFill>
                <a:latin typeface="Century"/>
                <a:cs typeface="Century"/>
              </a:rPr>
              <a:t>Class-D </a:t>
            </a:r>
            <a:r>
              <a:rPr sz="1600" spc="-4" dirty="0">
                <a:solidFill>
                  <a:schemeClr val="bg1"/>
                </a:solidFill>
                <a:latin typeface="Century"/>
                <a:cs typeface="Century"/>
              </a:rPr>
              <a:t>and </a:t>
            </a:r>
            <a:r>
              <a:rPr sz="1600" dirty="0">
                <a:solidFill>
                  <a:schemeClr val="bg1"/>
                </a:solidFill>
                <a:latin typeface="Century"/>
                <a:cs typeface="Century"/>
              </a:rPr>
              <a:t>E is not</a:t>
            </a:r>
            <a:r>
              <a:rPr sz="1600" spc="-221" dirty="0">
                <a:solidFill>
                  <a:schemeClr val="bg1"/>
                </a:solidFill>
                <a:latin typeface="Century"/>
                <a:cs typeface="Century"/>
              </a:rPr>
              <a:t> </a:t>
            </a:r>
            <a:r>
              <a:rPr sz="1600" dirty="0">
                <a:solidFill>
                  <a:schemeClr val="bg1"/>
                </a:solidFill>
                <a:latin typeface="Century"/>
                <a:cs typeface="Century"/>
              </a:rPr>
              <a:t>supported.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1499" y="2621872"/>
            <a:ext cx="4617213" cy="2421615"/>
          </a:xfrm>
          <a:prstGeom prst="rect">
            <a:avLst/>
          </a:prstGeom>
        </p:spPr>
      </p:pic>
    </p:spTree>
    <p:extLst>
      <p:ext uri="{BB962C8B-B14F-4D97-AF65-F5344CB8AC3E}">
        <p14:creationId xmlns:p14="http://schemas.microsoft.com/office/powerpoint/2010/main" val="34447162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52600" y="285750"/>
            <a:ext cx="5699760" cy="568745"/>
          </a:xfrm>
          <a:prstGeom prst="rect">
            <a:avLst/>
          </a:prstGeom>
        </p:spPr>
        <p:txBody>
          <a:bodyPr vert="horz" wrap="square" lIns="0" tIns="93345" rIns="0" bIns="0" rtlCol="0">
            <a:spAutoFit/>
          </a:bodyPr>
          <a:lstStyle/>
          <a:p>
            <a:pPr marL="1754029" marR="3810" indent="-1744504">
              <a:lnSpc>
                <a:spcPts val="3675"/>
              </a:lnSpc>
              <a:spcBef>
                <a:spcPts val="735"/>
              </a:spcBef>
            </a:pPr>
            <a:r>
              <a:rPr sz="4000" b="1" spc="-23" dirty="0">
                <a:solidFill>
                  <a:srgbClr val="FFFF00"/>
                </a:solidFill>
                <a:effectLst>
                  <a:outerShdw blurRad="38100" dist="38100" dir="2700000" algn="tl">
                    <a:srgbClr val="000000">
                      <a:alpha val="43137"/>
                    </a:srgbClr>
                  </a:outerShdw>
                </a:effectLst>
                <a:latin typeface="Bahnschrift SemiBold" panose="020B0502040204020203" pitchFamily="34" charset="0"/>
              </a:rPr>
              <a:t>IP</a:t>
            </a:r>
            <a:r>
              <a:rPr lang="en-US" sz="4000" b="1" spc="-23" dirty="0">
                <a:solidFill>
                  <a:srgbClr val="FFFF00"/>
                </a:solidFill>
                <a:effectLst>
                  <a:outerShdw blurRad="38100" dist="38100" dir="2700000" algn="tl">
                    <a:srgbClr val="000000">
                      <a:alpha val="43137"/>
                    </a:srgbClr>
                  </a:outerShdw>
                </a:effectLst>
                <a:latin typeface="Bahnschrift SemiBold" panose="020B0502040204020203" pitchFamily="34" charset="0"/>
              </a:rPr>
              <a:t> </a:t>
            </a:r>
            <a:r>
              <a:rPr lang="en-US" sz="4000" b="1" spc="-38" dirty="0">
                <a:solidFill>
                  <a:srgbClr val="FFFF00"/>
                </a:solidFill>
                <a:effectLst>
                  <a:outerShdw blurRad="38100" dist="38100" dir="2700000" algn="tl">
                    <a:srgbClr val="000000">
                      <a:alpha val="43137"/>
                    </a:srgbClr>
                  </a:outerShdw>
                </a:effectLst>
                <a:latin typeface="Bahnschrift SemiBold" panose="020B0502040204020203" pitchFamily="34" charset="0"/>
              </a:rPr>
              <a:t>A</a:t>
            </a:r>
            <a:r>
              <a:rPr sz="4000" b="1" spc="-38" dirty="0">
                <a:solidFill>
                  <a:srgbClr val="FFFF00"/>
                </a:solidFill>
                <a:effectLst>
                  <a:outerShdw blurRad="38100" dist="38100" dir="2700000" algn="tl">
                    <a:srgbClr val="000000">
                      <a:alpha val="43137"/>
                    </a:srgbClr>
                  </a:outerShdw>
                </a:effectLst>
                <a:latin typeface="Bahnschrift SemiBold" panose="020B0502040204020203" pitchFamily="34" charset="0"/>
              </a:rPr>
              <a:t>ddressing</a:t>
            </a:r>
            <a:r>
              <a:rPr lang="en-US" sz="4000" b="1" spc="-38" dirty="0">
                <a:solidFill>
                  <a:srgbClr val="FFFF00"/>
                </a:solidFill>
                <a:effectLst>
                  <a:outerShdw blurRad="38100" dist="38100" dir="2700000" algn="tl">
                    <a:srgbClr val="000000">
                      <a:alpha val="43137"/>
                    </a:srgbClr>
                  </a:outerShdw>
                </a:effectLst>
                <a:latin typeface="Bahnschrift SemiBold" panose="020B0502040204020203" pitchFamily="34" charset="0"/>
              </a:rPr>
              <a:t> IPv6</a:t>
            </a:r>
            <a:endParaRPr sz="4000" b="1" dirty="0">
              <a:solidFill>
                <a:srgbClr val="FFFF00"/>
              </a:solidFill>
              <a:effectLst>
                <a:outerShdw blurRad="38100" dist="38100" dir="2700000" algn="tl">
                  <a:srgbClr val="000000">
                    <a:alpha val="43137"/>
                  </a:srgbClr>
                </a:outerShdw>
              </a:effectLst>
              <a:latin typeface="Bahnschrift SemiBold" panose="020B0502040204020203" pitchFamily="34" charset="0"/>
            </a:endParaRPr>
          </a:p>
        </p:txBody>
      </p:sp>
      <p:sp>
        <p:nvSpPr>
          <p:cNvPr id="3" name="object 3"/>
          <p:cNvSpPr txBox="1"/>
          <p:nvPr/>
        </p:nvSpPr>
        <p:spPr>
          <a:xfrm>
            <a:off x="609600" y="1383126"/>
            <a:ext cx="8153400" cy="2613697"/>
          </a:xfrm>
          <a:prstGeom prst="rect">
            <a:avLst/>
          </a:prstGeom>
        </p:spPr>
        <p:txBody>
          <a:bodyPr vert="horz" wrap="square" lIns="0" tIns="35719" rIns="0" bIns="0" rtlCol="0">
            <a:spAutoFit/>
          </a:bodyPr>
          <a:lstStyle/>
          <a:p>
            <a:pPr marL="314325" marR="822960" indent="-285750">
              <a:lnSpc>
                <a:spcPts val="1620"/>
              </a:lnSpc>
              <a:spcBef>
                <a:spcPts val="281"/>
              </a:spcBef>
              <a:buFont typeface="Arial" panose="020B0604020202020204" pitchFamily="34" charset="0"/>
              <a:buChar char="•"/>
            </a:pPr>
            <a:r>
              <a:rPr dirty="0">
                <a:solidFill>
                  <a:schemeClr val="bg1"/>
                </a:solidFill>
                <a:latin typeface="Century"/>
                <a:cs typeface="Century"/>
              </a:rPr>
              <a:t>An </a:t>
            </a:r>
            <a:r>
              <a:rPr spc="-4" dirty="0">
                <a:solidFill>
                  <a:schemeClr val="bg1"/>
                </a:solidFill>
                <a:latin typeface="Century"/>
                <a:cs typeface="Century"/>
              </a:rPr>
              <a:t>IP address basically </a:t>
            </a:r>
            <a:r>
              <a:rPr dirty="0">
                <a:solidFill>
                  <a:schemeClr val="bg1"/>
                </a:solidFill>
                <a:latin typeface="Century"/>
                <a:cs typeface="Century"/>
              </a:rPr>
              <a:t>a </a:t>
            </a:r>
            <a:r>
              <a:rPr lang="en-US" dirty="0">
                <a:solidFill>
                  <a:schemeClr val="bg1"/>
                </a:solidFill>
                <a:latin typeface="Century"/>
                <a:cs typeface="Century"/>
              </a:rPr>
              <a:t>128</a:t>
            </a:r>
            <a:r>
              <a:rPr dirty="0">
                <a:solidFill>
                  <a:schemeClr val="bg1"/>
                </a:solidFill>
                <a:latin typeface="Century"/>
                <a:cs typeface="Century"/>
              </a:rPr>
              <a:t>-bit </a:t>
            </a:r>
            <a:r>
              <a:rPr spc="-4" dirty="0">
                <a:solidFill>
                  <a:schemeClr val="bg1"/>
                </a:solidFill>
                <a:latin typeface="Century"/>
                <a:cs typeface="Century"/>
              </a:rPr>
              <a:t>address that </a:t>
            </a:r>
            <a:r>
              <a:rPr dirty="0">
                <a:solidFill>
                  <a:schemeClr val="bg1"/>
                </a:solidFill>
                <a:latin typeface="Century"/>
                <a:cs typeface="Century"/>
              </a:rPr>
              <a:t>uniquely universally</a:t>
            </a:r>
            <a:r>
              <a:rPr spc="-150" dirty="0">
                <a:solidFill>
                  <a:schemeClr val="bg1"/>
                </a:solidFill>
                <a:latin typeface="Century"/>
                <a:cs typeface="Century"/>
              </a:rPr>
              <a:t> </a:t>
            </a:r>
            <a:r>
              <a:rPr dirty="0">
                <a:solidFill>
                  <a:schemeClr val="bg1"/>
                </a:solidFill>
                <a:latin typeface="Century"/>
                <a:cs typeface="Century"/>
              </a:rPr>
              <a:t>defines  connection of host or a router </a:t>
            </a:r>
            <a:r>
              <a:rPr spc="-4" dirty="0">
                <a:solidFill>
                  <a:schemeClr val="bg1"/>
                </a:solidFill>
                <a:latin typeface="Century"/>
                <a:cs typeface="Century"/>
              </a:rPr>
              <a:t>to the </a:t>
            </a:r>
            <a:r>
              <a:rPr dirty="0">
                <a:solidFill>
                  <a:schemeClr val="bg1"/>
                </a:solidFill>
                <a:latin typeface="Century"/>
                <a:cs typeface="Century"/>
              </a:rPr>
              <a:t>Internet. </a:t>
            </a:r>
            <a:r>
              <a:rPr spc="-4" dirty="0">
                <a:solidFill>
                  <a:schemeClr val="bg1"/>
                </a:solidFill>
                <a:latin typeface="Century"/>
                <a:cs typeface="Century"/>
              </a:rPr>
              <a:t>IP address </a:t>
            </a:r>
            <a:r>
              <a:rPr dirty="0">
                <a:solidFill>
                  <a:schemeClr val="bg1"/>
                </a:solidFill>
                <a:latin typeface="Century"/>
                <a:cs typeface="Century"/>
              </a:rPr>
              <a:t>is</a:t>
            </a:r>
            <a:r>
              <a:rPr spc="-188" dirty="0">
                <a:solidFill>
                  <a:schemeClr val="bg1"/>
                </a:solidFill>
                <a:latin typeface="Century"/>
                <a:cs typeface="Century"/>
              </a:rPr>
              <a:t> </a:t>
            </a:r>
            <a:r>
              <a:rPr dirty="0">
                <a:solidFill>
                  <a:schemeClr val="bg1"/>
                </a:solidFill>
                <a:latin typeface="Century"/>
                <a:cs typeface="Century"/>
              </a:rPr>
              <a:t>unique.</a:t>
            </a:r>
            <a:endParaRPr dirty="0">
              <a:solidFill>
                <a:schemeClr val="bg1"/>
              </a:solidFill>
              <a:latin typeface="Cambria Math"/>
              <a:cs typeface="Cambria Math"/>
            </a:endParaRPr>
          </a:p>
          <a:p>
            <a:pPr marL="314325" indent="-285750">
              <a:spcBef>
                <a:spcPts val="874"/>
              </a:spcBef>
              <a:buFont typeface="Arial" panose="020B0604020202020204" pitchFamily="34" charset="0"/>
              <a:buChar char="•"/>
            </a:pPr>
            <a:r>
              <a:rPr spc="-4" dirty="0">
                <a:solidFill>
                  <a:schemeClr val="bg1"/>
                </a:solidFill>
                <a:latin typeface="Century"/>
                <a:cs typeface="Century"/>
              </a:rPr>
              <a:t>Introduced</a:t>
            </a:r>
            <a:r>
              <a:rPr spc="-19" dirty="0">
                <a:solidFill>
                  <a:schemeClr val="bg1"/>
                </a:solidFill>
                <a:latin typeface="Century"/>
                <a:cs typeface="Century"/>
              </a:rPr>
              <a:t> </a:t>
            </a:r>
            <a:r>
              <a:rPr spc="-4" dirty="0">
                <a:solidFill>
                  <a:schemeClr val="bg1"/>
                </a:solidFill>
                <a:latin typeface="Century"/>
                <a:cs typeface="Century"/>
              </a:rPr>
              <a:t>by</a:t>
            </a:r>
            <a:r>
              <a:rPr spc="-11" dirty="0">
                <a:solidFill>
                  <a:schemeClr val="bg1"/>
                </a:solidFill>
                <a:latin typeface="Century"/>
                <a:cs typeface="Century"/>
              </a:rPr>
              <a:t> </a:t>
            </a:r>
            <a:r>
              <a:rPr spc="-4" dirty="0">
                <a:solidFill>
                  <a:schemeClr val="bg1"/>
                </a:solidFill>
                <a:latin typeface="Century"/>
                <a:cs typeface="Century"/>
              </a:rPr>
              <a:t>IANA</a:t>
            </a:r>
            <a:r>
              <a:rPr spc="-98" dirty="0">
                <a:solidFill>
                  <a:schemeClr val="bg1"/>
                </a:solidFill>
                <a:latin typeface="Century"/>
                <a:cs typeface="Century"/>
              </a:rPr>
              <a:t> </a:t>
            </a:r>
            <a:r>
              <a:rPr dirty="0">
                <a:solidFill>
                  <a:schemeClr val="bg1"/>
                </a:solidFill>
                <a:latin typeface="Century"/>
                <a:cs typeface="Century"/>
              </a:rPr>
              <a:t>(Internet</a:t>
            </a:r>
            <a:r>
              <a:rPr spc="-109" dirty="0">
                <a:solidFill>
                  <a:schemeClr val="bg1"/>
                </a:solidFill>
                <a:latin typeface="Century"/>
                <a:cs typeface="Century"/>
              </a:rPr>
              <a:t> </a:t>
            </a:r>
            <a:r>
              <a:rPr spc="-4" dirty="0">
                <a:solidFill>
                  <a:schemeClr val="bg1"/>
                </a:solidFill>
                <a:latin typeface="Century"/>
                <a:cs typeface="Century"/>
              </a:rPr>
              <a:t>Assigned</a:t>
            </a:r>
            <a:r>
              <a:rPr spc="-30" dirty="0">
                <a:solidFill>
                  <a:schemeClr val="bg1"/>
                </a:solidFill>
                <a:latin typeface="Century"/>
                <a:cs typeface="Century"/>
              </a:rPr>
              <a:t> </a:t>
            </a:r>
            <a:r>
              <a:rPr dirty="0">
                <a:solidFill>
                  <a:schemeClr val="bg1"/>
                </a:solidFill>
                <a:latin typeface="Century"/>
                <a:cs typeface="Century"/>
              </a:rPr>
              <a:t>Numbers</a:t>
            </a:r>
            <a:r>
              <a:rPr spc="-105" dirty="0">
                <a:solidFill>
                  <a:schemeClr val="bg1"/>
                </a:solidFill>
                <a:latin typeface="Century"/>
                <a:cs typeface="Century"/>
              </a:rPr>
              <a:t> </a:t>
            </a:r>
            <a:r>
              <a:rPr dirty="0">
                <a:solidFill>
                  <a:schemeClr val="bg1"/>
                </a:solidFill>
                <a:latin typeface="Century"/>
                <a:cs typeface="Century"/>
              </a:rPr>
              <a:t>Authority).</a:t>
            </a:r>
            <a:endParaRPr lang="en-US" dirty="0">
              <a:solidFill>
                <a:schemeClr val="bg1"/>
              </a:solidFill>
              <a:latin typeface="Century"/>
              <a:cs typeface="Century"/>
            </a:endParaRPr>
          </a:p>
          <a:p>
            <a:pPr marL="314325" indent="-285750">
              <a:spcBef>
                <a:spcPts val="874"/>
              </a:spcBef>
              <a:buFont typeface="Arial" panose="020B0604020202020204" pitchFamily="34" charset="0"/>
              <a:buChar char="•"/>
            </a:pPr>
            <a:r>
              <a:rPr lang="en-IN" dirty="0">
                <a:solidFill>
                  <a:schemeClr val="bg1"/>
                </a:solidFill>
              </a:rPr>
              <a:t>total of 4,294,967,296 unique IP addresses can be assigned to hosts.</a:t>
            </a:r>
          </a:p>
          <a:p>
            <a:pPr marL="314325" indent="-285750">
              <a:spcBef>
                <a:spcPts val="874"/>
              </a:spcBef>
              <a:buFont typeface="Arial" panose="020B0604020202020204" pitchFamily="34" charset="0"/>
              <a:buChar char="•"/>
            </a:pPr>
            <a:r>
              <a:rPr lang="en-US" dirty="0">
                <a:solidFill>
                  <a:schemeClr val="bg1"/>
                </a:solidFill>
                <a:latin typeface="Century"/>
                <a:cs typeface="Century"/>
              </a:rPr>
              <a:t>IP is like   </a:t>
            </a:r>
            <a:r>
              <a:rPr lang="en-IN" dirty="0">
                <a:solidFill>
                  <a:schemeClr val="bg1"/>
                </a:solidFill>
              </a:rPr>
              <a:t>2001:db8:1234::f350:2256:f3dd/64</a:t>
            </a:r>
          </a:p>
          <a:p>
            <a:pPr marL="314325" indent="-285750">
              <a:spcBef>
                <a:spcPts val="874"/>
              </a:spcBef>
              <a:buFont typeface="Arial" panose="020B0604020202020204" pitchFamily="34" charset="0"/>
              <a:buChar char="•"/>
            </a:pPr>
            <a:r>
              <a:rPr lang="en-US" dirty="0">
                <a:solidFill>
                  <a:schemeClr val="bg1"/>
                </a:solidFill>
                <a:latin typeface="Century"/>
                <a:cs typeface="Century"/>
              </a:rPr>
              <a:t>It supports Unicast. Telecast &amp; Multicast.</a:t>
            </a:r>
          </a:p>
          <a:p>
            <a:pPr marL="314325" indent="-285750">
              <a:spcBef>
                <a:spcPts val="874"/>
              </a:spcBef>
              <a:buFont typeface="Arial" panose="020B0604020202020204" pitchFamily="34" charset="0"/>
              <a:buChar char="•"/>
            </a:pPr>
            <a:r>
              <a:rPr lang="en-US" dirty="0">
                <a:solidFill>
                  <a:schemeClr val="bg1"/>
                </a:solidFill>
                <a:latin typeface="Century"/>
                <a:cs typeface="Century"/>
              </a:rPr>
              <a:t>It doesn’t have Classes like ipv4</a:t>
            </a:r>
            <a:endParaRPr dirty="0">
              <a:solidFill>
                <a:schemeClr val="bg1"/>
              </a:solidFill>
              <a:latin typeface="Century"/>
              <a:cs typeface="Century"/>
            </a:endParaRPr>
          </a:p>
        </p:txBody>
      </p:sp>
    </p:spTree>
    <p:extLst>
      <p:ext uri="{BB962C8B-B14F-4D97-AF65-F5344CB8AC3E}">
        <p14:creationId xmlns:p14="http://schemas.microsoft.com/office/powerpoint/2010/main" val="138533487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38400" y="133351"/>
            <a:ext cx="4572000" cy="1138773"/>
          </a:xfrm>
          <a:prstGeom prst="rect">
            <a:avLst/>
          </a:prstGeom>
        </p:spPr>
        <p:txBody>
          <a:bodyPr>
            <a:spAutoFit/>
          </a:bodyPr>
          <a:lstStyle/>
          <a:p>
            <a:r>
              <a:rPr lang="en-IN" sz="3200" b="1" dirty="0">
                <a:solidFill>
                  <a:srgbClr val="00B0F0"/>
                </a:solidFill>
                <a:effectLst>
                  <a:outerShdw blurRad="38100" dist="38100" dir="2700000" algn="tl">
                    <a:srgbClr val="000000">
                      <a:alpha val="43137"/>
                    </a:srgbClr>
                  </a:outerShdw>
                </a:effectLst>
              </a:rPr>
              <a:t>What Is Subnet Mask?</a:t>
            </a:r>
          </a:p>
          <a:p>
            <a:br>
              <a:rPr lang="en-IN" dirty="0"/>
            </a:br>
            <a:endParaRPr lang="en-IN" dirty="0"/>
          </a:p>
        </p:txBody>
      </p:sp>
      <p:sp>
        <p:nvSpPr>
          <p:cNvPr id="3" name="Rectangle 2"/>
          <p:cNvSpPr/>
          <p:nvPr/>
        </p:nvSpPr>
        <p:spPr>
          <a:xfrm>
            <a:off x="457200" y="1140589"/>
            <a:ext cx="8305800" cy="1754326"/>
          </a:xfrm>
          <a:prstGeom prst="rect">
            <a:avLst/>
          </a:prstGeom>
        </p:spPr>
        <p:txBody>
          <a:bodyPr wrap="square">
            <a:spAutoFit/>
          </a:bodyPr>
          <a:lstStyle/>
          <a:p>
            <a:r>
              <a:rPr lang="en-IN" dirty="0">
                <a:solidFill>
                  <a:schemeClr val="bg1"/>
                </a:solidFill>
              </a:rPr>
              <a:t>A subnet mask is a 32- or 128-bit number that segments an existing IP address in a TCP/IP network. It is used by the TCP/IP protocol to determine whether a host is on the local subnet or on a remote network. Subnet mask divides the IP address into a network address and host address, hence to identify which part of IP address is reserved for the network and which part is available for host use.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6500" y="2800351"/>
            <a:ext cx="4267200" cy="1896533"/>
          </a:xfrm>
          <a:prstGeom prst="rect">
            <a:avLst/>
          </a:prstGeom>
        </p:spPr>
      </p:pic>
    </p:spTree>
    <p:extLst>
      <p:ext uri="{BB962C8B-B14F-4D97-AF65-F5344CB8AC3E}">
        <p14:creationId xmlns:p14="http://schemas.microsoft.com/office/powerpoint/2010/main" val="1786686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666751"/>
            <a:ext cx="6224588" cy="3891902"/>
          </a:xfrm>
          <a:prstGeom prst="rect">
            <a:avLst/>
          </a:prstGeom>
        </p:spPr>
      </p:pic>
    </p:spTree>
    <p:extLst>
      <p:ext uri="{BB962C8B-B14F-4D97-AF65-F5344CB8AC3E}">
        <p14:creationId xmlns:p14="http://schemas.microsoft.com/office/powerpoint/2010/main" val="28050275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123951"/>
            <a:ext cx="8153400" cy="1200329"/>
          </a:xfrm>
          <a:prstGeom prst="rect">
            <a:avLst/>
          </a:prstGeom>
        </p:spPr>
        <p:txBody>
          <a:bodyPr wrap="square">
            <a:spAutoFit/>
          </a:bodyPr>
          <a:lstStyle/>
          <a:p>
            <a:r>
              <a:rPr lang="en-IN" dirty="0">
                <a:solidFill>
                  <a:schemeClr val="bg1"/>
                </a:solidFill>
              </a:rPr>
              <a:t>A</a:t>
            </a:r>
            <a:r>
              <a:rPr lang="en-IN" b="1" dirty="0">
                <a:solidFill>
                  <a:schemeClr val="bg1"/>
                </a:solidFill>
              </a:rPr>
              <a:t> DHCP Server</a:t>
            </a:r>
            <a:r>
              <a:rPr lang="en-IN" dirty="0">
                <a:solidFill>
                  <a:schemeClr val="bg1"/>
                </a:solidFill>
              </a:rPr>
              <a:t> is a network server that automatically provides and assigns IP addresses, default gateways and other network parameters to client devices. It relies on the standard protocol known as Dynamic Host Configuration Protocol or DHCP to respond to broadcast queries by clients. Its alternate is APIPA</a:t>
            </a:r>
          </a:p>
        </p:txBody>
      </p:sp>
      <p:sp>
        <p:nvSpPr>
          <p:cNvPr id="3" name="Rectangle 2"/>
          <p:cNvSpPr/>
          <p:nvPr/>
        </p:nvSpPr>
        <p:spPr>
          <a:xfrm>
            <a:off x="2971800" y="142784"/>
            <a:ext cx="4572000" cy="1138773"/>
          </a:xfrm>
          <a:prstGeom prst="rect">
            <a:avLst/>
          </a:prstGeom>
        </p:spPr>
        <p:txBody>
          <a:bodyPr>
            <a:spAutoFit/>
          </a:bodyPr>
          <a:lstStyle/>
          <a:p>
            <a:r>
              <a:rPr lang="en-IN" sz="3200" b="1" dirty="0">
                <a:solidFill>
                  <a:srgbClr val="00B0F0"/>
                </a:solidFill>
                <a:effectLst>
                  <a:outerShdw blurRad="38100" dist="38100" dir="2700000" algn="tl">
                    <a:srgbClr val="000000">
                      <a:alpha val="43137"/>
                    </a:srgbClr>
                  </a:outerShdw>
                </a:effectLst>
              </a:rPr>
              <a:t>What Is DHCP?</a:t>
            </a:r>
          </a:p>
          <a:p>
            <a:br>
              <a:rPr lang="en-IN" dirty="0"/>
            </a:b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3216" y="2876551"/>
            <a:ext cx="5165784" cy="1766887"/>
          </a:xfrm>
          <a:prstGeom prst="rect">
            <a:avLst/>
          </a:prstGeom>
        </p:spPr>
      </p:pic>
    </p:spTree>
    <p:extLst>
      <p:ext uri="{BB962C8B-B14F-4D97-AF65-F5344CB8AC3E}">
        <p14:creationId xmlns:p14="http://schemas.microsoft.com/office/powerpoint/2010/main" val="23597081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9113" y="1272122"/>
            <a:ext cx="3934287" cy="2862322"/>
          </a:xfrm>
          <a:prstGeom prst="rect">
            <a:avLst/>
          </a:prstGeom>
        </p:spPr>
        <p:txBody>
          <a:bodyPr wrap="square">
            <a:spAutoFit/>
          </a:bodyPr>
          <a:lstStyle/>
          <a:p>
            <a:r>
              <a:rPr lang="en-IN" dirty="0"/>
              <a:t>Domain Name Servers (</a:t>
            </a:r>
            <a:r>
              <a:rPr lang="en-IN" b="1" dirty="0"/>
              <a:t>DNS</a:t>
            </a:r>
            <a:r>
              <a:rPr lang="en-IN" dirty="0"/>
              <a:t>) are </a:t>
            </a:r>
            <a:r>
              <a:rPr lang="en-IN" b="1" dirty="0"/>
              <a:t>the</a:t>
            </a:r>
            <a:r>
              <a:rPr lang="en-IN" dirty="0"/>
              <a:t> Internet's equivalent of a phone book. They maintain a directory of domain names and translate them to Internet Protocol (IP) addresses. This is necessary because, although domain names are easy for people to remember, computers or machines, access websites based on IP addresses.</a:t>
            </a:r>
          </a:p>
        </p:txBody>
      </p:sp>
      <p:sp>
        <p:nvSpPr>
          <p:cNvPr id="3" name="Rectangle 2"/>
          <p:cNvSpPr/>
          <p:nvPr/>
        </p:nvSpPr>
        <p:spPr>
          <a:xfrm>
            <a:off x="2895600" y="133350"/>
            <a:ext cx="4572000" cy="1138773"/>
          </a:xfrm>
          <a:prstGeom prst="rect">
            <a:avLst/>
          </a:prstGeom>
        </p:spPr>
        <p:txBody>
          <a:bodyPr>
            <a:spAutoFit/>
          </a:bodyPr>
          <a:lstStyle/>
          <a:p>
            <a:r>
              <a:rPr lang="en-IN" sz="3200" b="1" dirty="0">
                <a:solidFill>
                  <a:srgbClr val="00B0F0"/>
                </a:solidFill>
                <a:effectLst>
                  <a:outerShdw blurRad="38100" dist="38100" dir="2700000" algn="tl">
                    <a:srgbClr val="000000">
                      <a:alpha val="43137"/>
                    </a:srgbClr>
                  </a:outerShdw>
                </a:effectLst>
              </a:rPr>
              <a:t>What Is DNS?</a:t>
            </a:r>
          </a:p>
          <a:p>
            <a:br>
              <a:rPr lang="en-IN" dirty="0"/>
            </a:b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4168" y="781644"/>
            <a:ext cx="4152622" cy="3542706"/>
          </a:xfrm>
          <a:prstGeom prst="rect">
            <a:avLst/>
          </a:prstGeom>
        </p:spPr>
      </p:pic>
    </p:spTree>
    <p:extLst>
      <p:ext uri="{BB962C8B-B14F-4D97-AF65-F5344CB8AC3E}">
        <p14:creationId xmlns:p14="http://schemas.microsoft.com/office/powerpoint/2010/main" val="4219402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7404" y="209554"/>
            <a:ext cx="5552313" cy="625171"/>
          </a:xfrm>
          <a:prstGeom prst="rect">
            <a:avLst/>
          </a:prstGeom>
        </p:spPr>
        <p:txBody>
          <a:bodyPr vert="horz" wrap="square" lIns="0" tIns="9525" rIns="0" bIns="0" rtlCol="0">
            <a:spAutoFit/>
          </a:bodyPr>
          <a:lstStyle/>
          <a:p>
            <a:pPr marL="9525">
              <a:spcBef>
                <a:spcPts val="75"/>
              </a:spcBef>
            </a:pPr>
            <a:r>
              <a:rPr sz="4000" spc="-4" dirty="0">
                <a:solidFill>
                  <a:schemeClr val="bg1"/>
                </a:solidFill>
                <a:latin typeface="Hobo Std" pitchFamily="34" charset="0"/>
              </a:rPr>
              <a:t>Advantages of</a:t>
            </a:r>
            <a:r>
              <a:rPr sz="4000" spc="-19" dirty="0">
                <a:solidFill>
                  <a:schemeClr val="bg1"/>
                </a:solidFill>
                <a:latin typeface="Hobo Std" pitchFamily="34" charset="0"/>
              </a:rPr>
              <a:t> </a:t>
            </a:r>
            <a:r>
              <a:rPr lang="en-US" sz="4000" spc="-4" dirty="0">
                <a:solidFill>
                  <a:schemeClr val="bg1"/>
                </a:solidFill>
                <a:latin typeface="Hobo Std" pitchFamily="34" charset="0"/>
              </a:rPr>
              <a:t>M</a:t>
            </a:r>
            <a:r>
              <a:rPr sz="4000" spc="-4" dirty="0">
                <a:solidFill>
                  <a:schemeClr val="bg1"/>
                </a:solidFill>
                <a:latin typeface="Hobo Std" pitchFamily="34" charset="0"/>
              </a:rPr>
              <a:t>AN</a:t>
            </a:r>
          </a:p>
        </p:txBody>
      </p:sp>
      <p:sp>
        <p:nvSpPr>
          <p:cNvPr id="3" name="object 3"/>
          <p:cNvSpPr txBox="1"/>
          <p:nvPr/>
        </p:nvSpPr>
        <p:spPr>
          <a:xfrm>
            <a:off x="886592" y="1737487"/>
            <a:ext cx="1895951" cy="1495442"/>
          </a:xfrm>
          <a:prstGeom prst="rect">
            <a:avLst/>
          </a:prstGeom>
        </p:spPr>
        <p:txBody>
          <a:bodyPr vert="horz" wrap="square" lIns="0" tIns="104299" rIns="0" bIns="0" rtlCol="0">
            <a:spAutoFit/>
          </a:bodyPr>
          <a:lstStyle/>
          <a:p>
            <a:pPr marL="9525">
              <a:spcBef>
                <a:spcPts val="821"/>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Speed</a:t>
            </a:r>
            <a:endParaRPr dirty="0">
              <a:latin typeface="Times New Roman"/>
              <a:cs typeface="Times New Roman"/>
            </a:endParaRPr>
          </a:p>
          <a:p>
            <a:pPr marL="9525">
              <a:spcBef>
                <a:spcPts val="746"/>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Cost</a:t>
            </a:r>
            <a:endParaRPr dirty="0">
              <a:latin typeface="Times New Roman"/>
              <a:cs typeface="Times New Roman"/>
            </a:endParaRPr>
          </a:p>
          <a:p>
            <a:pPr marL="9525">
              <a:spcBef>
                <a:spcPts val="758"/>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Security</a:t>
            </a:r>
            <a:endParaRPr dirty="0">
              <a:latin typeface="Times New Roman"/>
              <a:cs typeface="Times New Roman"/>
            </a:endParaRPr>
          </a:p>
          <a:p>
            <a:pPr marL="9525">
              <a:spcBef>
                <a:spcPts val="746"/>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Resource</a:t>
            </a:r>
            <a:r>
              <a:rPr spc="-68" dirty="0">
                <a:solidFill>
                  <a:srgbClr val="FFFFFF"/>
                </a:solidFill>
                <a:latin typeface="Times New Roman"/>
                <a:cs typeface="Times New Roman"/>
              </a:rPr>
              <a:t> </a:t>
            </a:r>
            <a:r>
              <a:rPr dirty="0">
                <a:solidFill>
                  <a:srgbClr val="FFFFFF"/>
                </a:solidFill>
                <a:latin typeface="Times New Roman"/>
                <a:cs typeface="Times New Roman"/>
              </a:rPr>
              <a:t>Sharing</a:t>
            </a:r>
            <a:endParaRPr dirty="0">
              <a:latin typeface="Times New Roman"/>
              <a:cs typeface="Times New Roman"/>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33800" y="1565799"/>
            <a:ext cx="4419600" cy="2209800"/>
          </a:xfrm>
          <a:prstGeom prst="rect">
            <a:avLst/>
          </a:prstGeom>
        </p:spPr>
      </p:pic>
    </p:spTree>
    <p:extLst>
      <p:ext uri="{BB962C8B-B14F-4D97-AF65-F5344CB8AC3E}">
        <p14:creationId xmlns:p14="http://schemas.microsoft.com/office/powerpoint/2010/main" val="33155566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971551"/>
            <a:ext cx="8458200" cy="1200329"/>
          </a:xfrm>
          <a:prstGeom prst="rect">
            <a:avLst/>
          </a:prstGeom>
        </p:spPr>
        <p:txBody>
          <a:bodyPr wrap="square">
            <a:spAutoFit/>
          </a:bodyPr>
          <a:lstStyle/>
          <a:p>
            <a:r>
              <a:rPr lang="en-IN" dirty="0"/>
              <a:t>A media access control address is a unique identifier assigned to a network interface controller for use as a network address in communications within a network segment. This use is common in most IEEE 802 networking technologies, including Ethernet, Wi-Fi, and Bluetooth.</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30330"/>
          <a:stretch/>
        </p:blipFill>
        <p:spPr>
          <a:xfrm>
            <a:off x="3048000" y="2343151"/>
            <a:ext cx="3276600" cy="2282803"/>
          </a:xfrm>
          <a:prstGeom prst="rect">
            <a:avLst/>
          </a:prstGeom>
        </p:spPr>
      </p:pic>
      <p:sp>
        <p:nvSpPr>
          <p:cNvPr id="4" name="Rectangle 3"/>
          <p:cNvSpPr/>
          <p:nvPr/>
        </p:nvSpPr>
        <p:spPr>
          <a:xfrm>
            <a:off x="2133600" y="133534"/>
            <a:ext cx="5105400" cy="1138773"/>
          </a:xfrm>
          <a:prstGeom prst="rect">
            <a:avLst/>
          </a:prstGeom>
        </p:spPr>
        <p:txBody>
          <a:bodyPr wrap="square">
            <a:spAutoFit/>
          </a:bodyPr>
          <a:lstStyle/>
          <a:p>
            <a:r>
              <a:rPr lang="en-IN" sz="3200" b="1" dirty="0">
                <a:solidFill>
                  <a:srgbClr val="00B050"/>
                </a:solidFill>
                <a:effectLst>
                  <a:outerShdw blurRad="38100" dist="38100" dir="2700000" algn="tl">
                    <a:srgbClr val="000000">
                      <a:alpha val="43137"/>
                    </a:srgbClr>
                  </a:outerShdw>
                </a:effectLst>
              </a:rPr>
              <a:t>What Is MAC Address?</a:t>
            </a:r>
          </a:p>
          <a:p>
            <a:br>
              <a:rPr lang="en-IN" dirty="0"/>
            </a:br>
            <a:endParaRPr lang="en-IN" dirty="0"/>
          </a:p>
        </p:txBody>
      </p:sp>
    </p:spTree>
    <p:extLst>
      <p:ext uri="{BB962C8B-B14F-4D97-AF65-F5344CB8AC3E}">
        <p14:creationId xmlns:p14="http://schemas.microsoft.com/office/powerpoint/2010/main" val="70061624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2433" y="819150"/>
            <a:ext cx="7845641" cy="3970318"/>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solidFill>
              </a:rPr>
              <a:t>The TCP/IP model was developed prior to the OSI model.</a:t>
            </a: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r>
              <a:rPr lang="en-IN" dirty="0">
                <a:solidFill>
                  <a:schemeClr val="bg1"/>
                </a:solidFill>
              </a:rPr>
              <a:t>The TCP/IP model is not exactly similar to the OSI model.</a:t>
            </a: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r>
              <a:rPr lang="en-IN" dirty="0">
                <a:solidFill>
                  <a:schemeClr val="bg1"/>
                </a:solidFill>
              </a:rPr>
              <a:t>The TCP/IP model consists of five layers: the application layer, transport layer, network layer, data link layer and physical layer.</a:t>
            </a: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r>
              <a:rPr lang="en-IN" dirty="0">
                <a:solidFill>
                  <a:schemeClr val="bg1"/>
                </a:solidFill>
              </a:rPr>
              <a:t>The first four layers provide physical standards, network interface, internetworking, and transport functions that correspond to the first four layers of the OSI model and these four layers are represented in TCP/IP model by a single layer called the application layer.</a:t>
            </a: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r>
              <a:rPr lang="en-IN" dirty="0">
                <a:solidFill>
                  <a:schemeClr val="bg1"/>
                </a:solidFill>
              </a:rPr>
              <a:t>TCP/IP is a hierarchical protocol made up of interactive modules, and each of them provides specific functionality.</a:t>
            </a:r>
          </a:p>
        </p:txBody>
      </p:sp>
      <p:sp>
        <p:nvSpPr>
          <p:cNvPr id="3" name="Rectangle 2"/>
          <p:cNvSpPr/>
          <p:nvPr/>
        </p:nvSpPr>
        <p:spPr>
          <a:xfrm>
            <a:off x="3429000" y="127263"/>
            <a:ext cx="2659702" cy="584775"/>
          </a:xfrm>
          <a:prstGeom prst="rect">
            <a:avLst/>
          </a:prstGeom>
        </p:spPr>
        <p:txBody>
          <a:bodyPr wrap="none">
            <a:spAutoFit/>
          </a:bodyPr>
          <a:lstStyle/>
          <a:p>
            <a:r>
              <a:rPr lang="en-IN" sz="3200" b="1" dirty="0">
                <a:solidFill>
                  <a:srgbClr val="92D050"/>
                </a:solidFill>
                <a:effectLst>
                  <a:outerShdw blurRad="38100" dist="38100" dir="2700000" algn="tl">
                    <a:srgbClr val="000000">
                      <a:alpha val="43137"/>
                    </a:srgbClr>
                  </a:outerShdw>
                </a:effectLst>
                <a:latin typeface="Bahnschrift" panose="020B0502040204020203" pitchFamily="34" charset="0"/>
              </a:rPr>
              <a:t>TCP/IP model</a:t>
            </a:r>
          </a:p>
        </p:txBody>
      </p:sp>
    </p:spTree>
    <p:extLst>
      <p:ext uri="{BB962C8B-B14F-4D97-AF65-F5344CB8AC3E}">
        <p14:creationId xmlns:p14="http://schemas.microsoft.com/office/powerpoint/2010/main" val="122918727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5666" y="1428751"/>
            <a:ext cx="4935630" cy="306191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048" y="1428750"/>
            <a:ext cx="3793528" cy="3061919"/>
          </a:xfrm>
          <a:prstGeom prst="rect">
            <a:avLst/>
          </a:prstGeom>
        </p:spPr>
      </p:pic>
      <p:sp>
        <p:nvSpPr>
          <p:cNvPr id="4" name="Rectangle 3"/>
          <p:cNvSpPr/>
          <p:nvPr/>
        </p:nvSpPr>
        <p:spPr>
          <a:xfrm>
            <a:off x="3733802" y="419650"/>
            <a:ext cx="1289135" cy="584775"/>
          </a:xfrm>
          <a:prstGeom prst="rect">
            <a:avLst/>
          </a:prstGeom>
        </p:spPr>
        <p:txBody>
          <a:bodyPr wrap="none">
            <a:spAutoFit/>
          </a:bodyPr>
          <a:lstStyle/>
          <a:p>
            <a:r>
              <a:rPr lang="en-IN" sz="3200" b="1" dirty="0">
                <a:solidFill>
                  <a:srgbClr val="92D050"/>
                </a:solidFill>
                <a:effectLst>
                  <a:outerShdw blurRad="38100" dist="38100" dir="2700000" algn="tl">
                    <a:srgbClr val="000000">
                      <a:alpha val="43137"/>
                    </a:srgbClr>
                  </a:outerShdw>
                </a:effectLst>
                <a:latin typeface="Bahnschrift" panose="020B0502040204020203" pitchFamily="34" charset="0"/>
              </a:rPr>
              <a:t>Model</a:t>
            </a:r>
          </a:p>
        </p:txBody>
      </p:sp>
    </p:spTree>
    <p:extLst>
      <p:ext uri="{BB962C8B-B14F-4D97-AF65-F5344CB8AC3E}">
        <p14:creationId xmlns:p14="http://schemas.microsoft.com/office/powerpoint/2010/main" val="202658554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14224" y="209551"/>
            <a:ext cx="5543505" cy="307776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2D3138"/>
                </a:solidFill>
                <a:effectLst/>
                <a:latin typeface="-apple-system"/>
                <a:cs typeface="Arial" pitchFamily="34" charset="0"/>
              </a:rPr>
              <a:t>Ethernet Cable</a:t>
            </a:r>
          </a:p>
          <a:p>
            <a:pPr marL="0" marR="0" lvl="0" indent="0" algn="l" defTabSz="914400" rtl="0" eaLnBrk="1" fontAlgn="base" latinLnBrk="0" hangingPunct="1">
              <a:lnSpc>
                <a:spcPct val="100000"/>
              </a:lnSpc>
              <a:spcBef>
                <a:spcPct val="0"/>
              </a:spcBef>
              <a:spcAft>
                <a:spcPct val="0"/>
              </a:spcAft>
              <a:buClrTx/>
              <a:buSzTx/>
              <a:buFontTx/>
              <a:buNone/>
              <a:tabLst/>
            </a:pPr>
            <a:endParaRPr lang="en-US" sz="2000" b="1" dirty="0">
              <a:solidFill>
                <a:srgbClr val="2D3138"/>
              </a:solidFill>
              <a:latin typeface="-apple-system"/>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0" dirty="0">
              <a:ln>
                <a:noFill/>
              </a:ln>
              <a:solidFill>
                <a:srgbClr val="2D3138"/>
              </a:solidFill>
              <a:effectLst/>
              <a:latin typeface="-apple-system"/>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2000" b="1" dirty="0">
              <a:solidFill>
                <a:srgbClr val="2D3138"/>
              </a:solidFill>
              <a:latin typeface="-apple-system"/>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0" dirty="0">
              <a:ln>
                <a:noFill/>
              </a:ln>
              <a:solidFill>
                <a:srgbClr val="2D3138"/>
              </a:solidFill>
              <a:effectLst/>
              <a:latin typeface="-apple-system"/>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0" dirty="0">
              <a:ln>
                <a:noFill/>
              </a:ln>
              <a:solidFill>
                <a:srgbClr val="2D3138"/>
              </a:solidFill>
              <a:effectLst/>
              <a:latin typeface="-apple-system"/>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2D3138"/>
                </a:solidFill>
                <a:effectLst/>
                <a:latin typeface="-apple-system"/>
                <a:cs typeface="Arial" pitchFamily="34" charset="0"/>
              </a:rPr>
              <a:t>Also known as RJ-45 cable</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2D3138"/>
                </a:solidFill>
                <a:effectLst/>
                <a:latin typeface="-apple-system"/>
                <a:cs typeface="Arial" pitchFamily="34" charset="0"/>
              </a:rPr>
              <a:t>  </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2D3138"/>
                </a:solidFill>
                <a:effectLst/>
                <a:latin typeface="-apple-system"/>
                <a:cs typeface="Arial" pitchFamily="34" charset="0"/>
              </a:rPr>
              <a:t>Connect one end to: router, network switch</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2D3138"/>
                </a:solidFill>
                <a:effectLst/>
                <a:latin typeface="-apple-system"/>
                <a:cs typeface="Arial" pitchFamily="34" charset="0"/>
              </a:rPr>
              <a:t>Connect other end to: Ethernet port on computer (see image below)</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rgbClr val="2D3138"/>
                </a:solidFill>
                <a:effectLst/>
                <a:latin typeface="-apple-system"/>
                <a:cs typeface="Arial" pitchFamily="34" charset="0"/>
              </a:rPr>
              <a:t>  </a:t>
            </a:r>
            <a:endParaRPr kumimoji="0" lang="en-US" sz="18200" b="0" i="0" u="none" strike="noStrike" cap="none" normalizeH="0" baseline="0" dirty="0">
              <a:ln>
                <a:noFill/>
              </a:ln>
              <a:solidFill>
                <a:srgbClr val="2D3138"/>
              </a:solidFill>
              <a:effectLst/>
              <a:latin typeface="-apple-system"/>
              <a:cs typeface="Arial" pitchFamily="34" charset="0"/>
            </a:endParaRPr>
          </a:p>
        </p:txBody>
      </p:sp>
      <p:pic>
        <p:nvPicPr>
          <p:cNvPr id="5122" name="Picture 2" descr="https://hardsoft-support.kayako.com/base/media/url/PNQTUvtaHLTT8sZepjNnQvSRBmtrEsA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5637" y="590551"/>
            <a:ext cx="1487564" cy="1487564"/>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https://hardsoft-support.kayako.com/base/media/url/6S08YJ2CN0Cr80i7wgdwctMuPggoqSR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7123" y="3181350"/>
            <a:ext cx="2465837" cy="134183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1602" y="514351"/>
            <a:ext cx="2915005" cy="1920229"/>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67400" y="2647950"/>
            <a:ext cx="2038350" cy="2038350"/>
          </a:xfrm>
          <a:prstGeom prst="rect">
            <a:avLst/>
          </a:prstGeom>
        </p:spPr>
      </p:pic>
    </p:spTree>
    <p:extLst>
      <p:ext uri="{BB962C8B-B14F-4D97-AF65-F5344CB8AC3E}">
        <p14:creationId xmlns:p14="http://schemas.microsoft.com/office/powerpoint/2010/main" val="434228791"/>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438151"/>
            <a:ext cx="4572000" cy="3600986"/>
          </a:xfrm>
          <a:prstGeom prst="rect">
            <a:avLst/>
          </a:prstGeom>
        </p:spPr>
        <p:txBody>
          <a:bodyPr>
            <a:spAutoFit/>
          </a:bodyPr>
          <a:lstStyle/>
          <a:p>
            <a:r>
              <a:rPr lang="en-US" sz="2400" b="1" dirty="0">
                <a:solidFill>
                  <a:srgbClr val="00B050"/>
                </a:solidFill>
              </a:rPr>
              <a:t>Ethernet Port</a:t>
            </a:r>
          </a:p>
          <a:p>
            <a:endParaRPr lang="en-US" sz="2400" dirty="0">
              <a:solidFill>
                <a:srgbClr val="00B050"/>
              </a:solidFill>
            </a:endParaRPr>
          </a:p>
          <a:p>
            <a:pPr marL="285750" indent="-285750">
              <a:buFont typeface="Arial" pitchFamily="34" charset="0"/>
              <a:buChar char="•"/>
            </a:pPr>
            <a:r>
              <a:rPr lang="en-US" dirty="0"/>
              <a:t>Connects to a network and high speed Internet.</a:t>
            </a:r>
          </a:p>
          <a:p>
            <a:pPr marL="285750" indent="-285750">
              <a:buFont typeface="Arial" pitchFamily="34" charset="0"/>
              <a:buChar char="•"/>
            </a:pPr>
            <a:endParaRPr lang="en-US" dirty="0"/>
          </a:p>
          <a:p>
            <a:pPr marL="285750" indent="-285750">
              <a:buFont typeface="Arial" pitchFamily="34" charset="0"/>
              <a:buChar char="•"/>
            </a:pPr>
            <a:r>
              <a:rPr lang="en-US" dirty="0"/>
              <a:t>Connects the network cable to a computer.</a:t>
            </a:r>
          </a:p>
          <a:p>
            <a:pPr marL="285750" indent="-285750">
              <a:buFont typeface="Arial" pitchFamily="34" charset="0"/>
              <a:buChar char="•"/>
            </a:pPr>
            <a:endParaRPr lang="en-US" dirty="0"/>
          </a:p>
          <a:p>
            <a:pPr marL="285750" indent="-285750">
              <a:buFont typeface="Arial" pitchFamily="34" charset="0"/>
              <a:buChar char="•"/>
            </a:pPr>
            <a:r>
              <a:rPr lang="en-US" dirty="0"/>
              <a:t>This port resides on an Ethernet Card.</a:t>
            </a:r>
          </a:p>
          <a:p>
            <a:pPr marL="285750" indent="-285750">
              <a:buFont typeface="Arial" pitchFamily="34" charset="0"/>
              <a:buChar char="•"/>
            </a:pPr>
            <a:endParaRPr lang="en-US" dirty="0"/>
          </a:p>
          <a:p>
            <a:pPr marL="285750" indent="-285750">
              <a:buFont typeface="Arial" pitchFamily="34" charset="0"/>
              <a:buChar char="•"/>
            </a:pPr>
            <a:r>
              <a:rPr lang="en-US" dirty="0"/>
              <a:t>Data travels at 10 megabits to 1000 megabits per seconds depending upon the network bandwidth.</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3050" y="2323807"/>
            <a:ext cx="3067050" cy="2288491"/>
          </a:xfrm>
          <a:prstGeom prst="rect">
            <a:avLst/>
          </a:prstGeom>
        </p:spPr>
      </p:pic>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backgroundRemoval t="9943" b="97656" l="9943" r="95554"/>
                    </a14:imgEffect>
                  </a14:imgLayer>
                </a14:imgProps>
              </a:ext>
              <a:ext uri="{28A0092B-C50C-407E-A947-70E740481C1C}">
                <a14:useLocalDpi xmlns:a14="http://schemas.microsoft.com/office/drawing/2010/main" val="0"/>
              </a:ext>
            </a:extLst>
          </a:blip>
          <a:stretch>
            <a:fillRect/>
          </a:stretch>
        </p:blipFill>
        <p:spPr>
          <a:xfrm>
            <a:off x="5457825" y="-381000"/>
            <a:ext cx="2800350" cy="2800350"/>
          </a:xfrm>
          <a:prstGeom prst="rect">
            <a:avLst/>
          </a:prstGeom>
        </p:spPr>
      </p:pic>
    </p:spTree>
    <p:extLst>
      <p:ext uri="{BB962C8B-B14F-4D97-AF65-F5344CB8AC3E}">
        <p14:creationId xmlns:p14="http://schemas.microsoft.com/office/powerpoint/2010/main" val="2103388915"/>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180974"/>
            <a:ext cx="8839200" cy="1692771"/>
          </a:xfrm>
          <a:prstGeom prst="rect">
            <a:avLst/>
          </a:prstGeom>
        </p:spPr>
        <p:txBody>
          <a:bodyPr wrap="square">
            <a:spAutoFit/>
          </a:bodyPr>
          <a:lstStyle/>
          <a:p>
            <a:pPr algn="ctr"/>
            <a:r>
              <a:rPr lang="en-US" sz="3200" b="1" dirty="0">
                <a:solidFill>
                  <a:schemeClr val="bg2">
                    <a:lumMod val="50000"/>
                  </a:schemeClr>
                </a:solidFill>
                <a:effectLst>
                  <a:outerShdw blurRad="38100" dist="38100" dir="2700000" algn="tl">
                    <a:srgbClr val="000000">
                      <a:alpha val="43137"/>
                    </a:srgbClr>
                  </a:outerShdw>
                </a:effectLst>
                <a:latin typeface="Bahnschrift SemiBold" pitchFamily="34" charset="0"/>
              </a:rPr>
              <a:t>What are RJ connectors?</a:t>
            </a:r>
          </a:p>
          <a:p>
            <a:endParaRPr lang="en-US" dirty="0"/>
          </a:p>
          <a:p>
            <a:r>
              <a:rPr lang="en-US" dirty="0"/>
              <a:t>RJ Connectors are a family of push-and-click connectors for twisted-pair wiring in telephone and network wiring. RJ stands for Registered Jack. RJ types define both a jack or receptacle (female) and a plug (male) type of connector.</a:t>
            </a:r>
          </a:p>
        </p:txBody>
      </p:sp>
      <p:sp>
        <p:nvSpPr>
          <p:cNvPr id="3" name="Rectangle 2"/>
          <p:cNvSpPr/>
          <p:nvPr/>
        </p:nvSpPr>
        <p:spPr>
          <a:xfrm>
            <a:off x="304800" y="1971587"/>
            <a:ext cx="6705600" cy="3139321"/>
          </a:xfrm>
          <a:prstGeom prst="rect">
            <a:avLst/>
          </a:prstGeom>
        </p:spPr>
        <p:txBody>
          <a:bodyPr wrap="square">
            <a:spAutoFit/>
          </a:bodyPr>
          <a:lstStyle/>
          <a:p>
            <a:r>
              <a:rPr lang="en-US" dirty="0"/>
              <a:t>The most common types of RJ connectors are as follows:</a:t>
            </a:r>
          </a:p>
          <a:p>
            <a:endParaRPr lang="en-US" dirty="0"/>
          </a:p>
          <a:p>
            <a:r>
              <a:rPr lang="en-US" b="1" dirty="0"/>
              <a:t>RJ-11 connector:</a:t>
            </a:r>
            <a:r>
              <a:rPr lang="en-US" dirty="0"/>
              <a:t> A 4-wire or 6-wire telephone-type connector</a:t>
            </a:r>
          </a:p>
          <a:p>
            <a:endParaRPr lang="en-US" dirty="0"/>
          </a:p>
          <a:p>
            <a:endParaRPr lang="en-US" dirty="0"/>
          </a:p>
          <a:p>
            <a:r>
              <a:rPr lang="en-US" b="1" dirty="0"/>
              <a:t>RJ-45 connector:</a:t>
            </a:r>
            <a:r>
              <a:rPr lang="en-US" dirty="0"/>
              <a:t> An 8-wire telephone-type connector </a:t>
            </a:r>
          </a:p>
          <a:p>
            <a:endParaRPr lang="en-US" dirty="0"/>
          </a:p>
          <a:p>
            <a:endParaRPr lang="en-US" dirty="0"/>
          </a:p>
          <a:p>
            <a:r>
              <a:rPr lang="en-US" b="1" dirty="0"/>
              <a:t>RJ-48 connector:</a:t>
            </a:r>
            <a:r>
              <a:rPr lang="en-US" dirty="0"/>
              <a:t> An 8-wire telephone-type connector TP </a:t>
            </a:r>
          </a:p>
          <a:p>
            <a:endParaRPr lang="en-US" dirty="0"/>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4175" y="2960221"/>
            <a:ext cx="1162050" cy="1162050"/>
          </a:xfrm>
          <a:prstGeom prst="rect">
            <a:avLst/>
          </a:prstGeom>
        </p:spPr>
      </p:pic>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6584514" y="3924300"/>
            <a:ext cx="990600" cy="9906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10400" y="2126785"/>
            <a:ext cx="1110378" cy="833437"/>
          </a:xfrm>
          <a:prstGeom prst="rect">
            <a:avLst/>
          </a:prstGeom>
        </p:spPr>
      </p:pic>
    </p:spTree>
    <p:extLst>
      <p:ext uri="{BB962C8B-B14F-4D97-AF65-F5344CB8AC3E}">
        <p14:creationId xmlns:p14="http://schemas.microsoft.com/office/powerpoint/2010/main" val="117745684"/>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285751"/>
            <a:ext cx="6300788" cy="4204947"/>
          </a:xfrm>
          <a:prstGeom prst="rect">
            <a:avLst/>
          </a:prstGeom>
        </p:spPr>
      </p:pic>
    </p:spTree>
    <p:extLst>
      <p:ext uri="{BB962C8B-B14F-4D97-AF65-F5344CB8AC3E}">
        <p14:creationId xmlns:p14="http://schemas.microsoft.com/office/powerpoint/2010/main" val="4054463542"/>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33351"/>
            <a:ext cx="8915400" cy="1785104"/>
          </a:xfrm>
          <a:prstGeom prst="rect">
            <a:avLst/>
          </a:prstGeom>
        </p:spPr>
        <p:txBody>
          <a:bodyPr wrap="square">
            <a:spAutoFit/>
          </a:bodyPr>
          <a:lstStyle/>
          <a:p>
            <a:pPr algn="ctr"/>
            <a:r>
              <a:rPr lang="en-US" sz="2800" b="1" dirty="0">
                <a:solidFill>
                  <a:schemeClr val="bg2">
                    <a:lumMod val="50000"/>
                  </a:schemeClr>
                </a:solidFill>
                <a:effectLst>
                  <a:outerShdw blurRad="38100" dist="38100" dir="2700000" algn="tl">
                    <a:srgbClr val="000000">
                      <a:alpha val="43137"/>
                    </a:srgbClr>
                  </a:outerShdw>
                </a:effectLst>
                <a:latin typeface="Bahnschrift SemiBold" pitchFamily="34" charset="0"/>
              </a:rPr>
              <a:t>What is BNC connector?</a:t>
            </a:r>
          </a:p>
          <a:p>
            <a:endParaRPr lang="en-US" sz="2800" b="1" dirty="0">
              <a:solidFill>
                <a:schemeClr val="bg2">
                  <a:lumMod val="50000"/>
                </a:schemeClr>
              </a:solidFill>
            </a:endParaRPr>
          </a:p>
          <a:p>
            <a:r>
              <a:rPr lang="en-US" dirty="0"/>
              <a:t>Bayonet Neill–Concelman BNC connector is a series of connectors used for connecting thinnet coaxial cabling to various networking components. BNC connectors use a twist-and-lock mechanism that provides a secure connection between network cabling and components.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2600" y="2419351"/>
            <a:ext cx="3038856" cy="1991683"/>
          </a:xfrm>
          <a:prstGeom prst="rect">
            <a:avLst/>
          </a:prstGeom>
        </p:spPr>
      </p:pic>
      <p:sp>
        <p:nvSpPr>
          <p:cNvPr id="4" name="Rectangle 3"/>
          <p:cNvSpPr/>
          <p:nvPr/>
        </p:nvSpPr>
        <p:spPr>
          <a:xfrm>
            <a:off x="228600" y="2320826"/>
            <a:ext cx="5772150" cy="2308324"/>
          </a:xfrm>
          <a:prstGeom prst="rect">
            <a:avLst/>
          </a:prstGeom>
        </p:spPr>
        <p:txBody>
          <a:bodyPr wrap="square">
            <a:spAutoFit/>
          </a:bodyPr>
          <a:lstStyle/>
          <a:p>
            <a:r>
              <a:rPr lang="en-US" dirty="0"/>
              <a:t>BNC connectors are typically used on 10Base2 Ethernet networks. The different types of BNC connectors include the following:</a:t>
            </a:r>
          </a:p>
          <a:p>
            <a:endParaRPr lang="en-US" dirty="0"/>
          </a:p>
          <a:p>
            <a:r>
              <a:rPr lang="en-US" b="1" dirty="0"/>
              <a:t>BNC cable connector</a:t>
            </a:r>
          </a:p>
          <a:p>
            <a:r>
              <a:rPr lang="en-US" b="1" dirty="0"/>
              <a:t>BNC T-connector</a:t>
            </a:r>
            <a:r>
              <a:rPr lang="en-US" dirty="0"/>
              <a:t> </a:t>
            </a:r>
          </a:p>
          <a:p>
            <a:r>
              <a:rPr lang="en-US" b="1" dirty="0"/>
              <a:t>BNC barrel connector</a:t>
            </a:r>
          </a:p>
          <a:p>
            <a:r>
              <a:rPr lang="en-US" b="1" dirty="0"/>
              <a:t>BNC terminator</a:t>
            </a:r>
            <a:endParaRPr lang="en-US" dirty="0"/>
          </a:p>
        </p:txBody>
      </p:sp>
    </p:spTree>
    <p:extLst>
      <p:ext uri="{BB962C8B-B14F-4D97-AF65-F5344CB8AC3E}">
        <p14:creationId xmlns:p14="http://schemas.microsoft.com/office/powerpoint/2010/main" val="2125149030"/>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675" y="500063"/>
            <a:ext cx="5962650" cy="4143375"/>
          </a:xfrm>
          <a:prstGeom prst="rect">
            <a:avLst/>
          </a:prstGeom>
        </p:spPr>
      </p:pic>
    </p:spTree>
    <p:extLst>
      <p:ext uri="{BB962C8B-B14F-4D97-AF65-F5344CB8AC3E}">
        <p14:creationId xmlns:p14="http://schemas.microsoft.com/office/powerpoint/2010/main" val="59830204"/>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57151"/>
            <a:ext cx="8686800" cy="1692771"/>
          </a:xfrm>
          <a:prstGeom prst="rect">
            <a:avLst/>
          </a:prstGeom>
        </p:spPr>
        <p:txBody>
          <a:bodyPr wrap="square">
            <a:spAutoFit/>
          </a:bodyPr>
          <a:lstStyle/>
          <a:p>
            <a:pPr algn="ctr"/>
            <a:r>
              <a:rPr lang="en-US" sz="3200" b="1" dirty="0">
                <a:solidFill>
                  <a:schemeClr val="bg2">
                    <a:lumMod val="50000"/>
                  </a:schemeClr>
                </a:solidFill>
                <a:effectLst>
                  <a:outerShdw blurRad="38100" dist="38100" dir="2700000" algn="tl">
                    <a:srgbClr val="000000">
                      <a:alpha val="43137"/>
                    </a:srgbClr>
                  </a:outerShdw>
                </a:effectLst>
                <a:latin typeface="Bahnschrift SemiBold" pitchFamily="34" charset="0"/>
              </a:rPr>
              <a:t>What is SC and ST connectors?</a:t>
            </a:r>
          </a:p>
          <a:p>
            <a:endParaRPr lang="en-US" b="1" dirty="0"/>
          </a:p>
          <a:p>
            <a:r>
              <a:rPr lang="en-US" dirty="0"/>
              <a:t>Connector types that are generally used for connecting fiber-optic cabling to networking devices. Both are recognized by the Electronic Industries Alliance/Telecommunications Industry Association (EIA/TIA) 568A standard.</a:t>
            </a:r>
          </a:p>
        </p:txBody>
      </p:sp>
      <p:sp>
        <p:nvSpPr>
          <p:cNvPr id="3" name="Rectangle 2"/>
          <p:cNvSpPr/>
          <p:nvPr/>
        </p:nvSpPr>
        <p:spPr>
          <a:xfrm>
            <a:off x="304801" y="1809750"/>
            <a:ext cx="2508828" cy="369332"/>
          </a:xfrm>
          <a:prstGeom prst="rect">
            <a:avLst/>
          </a:prstGeom>
        </p:spPr>
        <p:txBody>
          <a:bodyPr wrap="none">
            <a:spAutoFit/>
          </a:bodyPr>
          <a:lstStyle/>
          <a:p>
            <a:r>
              <a:rPr lang="en-US" b="1" dirty="0">
                <a:solidFill>
                  <a:schemeClr val="bg2">
                    <a:lumMod val="50000"/>
                  </a:schemeClr>
                </a:solidFill>
              </a:rPr>
              <a:t>Subscriber Connector SC</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0603" y="1844546"/>
            <a:ext cx="1319922" cy="1033939"/>
          </a:xfrm>
          <a:prstGeom prst="rect">
            <a:avLst/>
          </a:prstGeom>
        </p:spPr>
      </p:pic>
      <p:sp>
        <p:nvSpPr>
          <p:cNvPr id="5" name="Rectangle 4"/>
          <p:cNvSpPr/>
          <p:nvPr/>
        </p:nvSpPr>
        <p:spPr>
          <a:xfrm>
            <a:off x="304801" y="2038351"/>
            <a:ext cx="6057684" cy="646331"/>
          </a:xfrm>
          <a:prstGeom prst="rect">
            <a:avLst/>
          </a:prstGeom>
        </p:spPr>
        <p:txBody>
          <a:bodyPr wrap="none">
            <a:spAutoFit/>
          </a:bodyPr>
          <a:lstStyle/>
          <a:p>
            <a:r>
              <a:rPr lang="en-US" dirty="0"/>
              <a:t>This Connector is for structural cabling it is used for high speed</a:t>
            </a:r>
          </a:p>
          <a:p>
            <a:r>
              <a:rPr lang="en-US" dirty="0"/>
              <a:t>And for single mode fibre cabling</a:t>
            </a:r>
          </a:p>
        </p:txBody>
      </p:sp>
      <p:sp>
        <p:nvSpPr>
          <p:cNvPr id="6" name="Rectangle 5"/>
          <p:cNvSpPr/>
          <p:nvPr/>
        </p:nvSpPr>
        <p:spPr>
          <a:xfrm>
            <a:off x="304802" y="2812018"/>
            <a:ext cx="1550617" cy="369332"/>
          </a:xfrm>
          <a:prstGeom prst="rect">
            <a:avLst/>
          </a:prstGeom>
        </p:spPr>
        <p:txBody>
          <a:bodyPr wrap="none">
            <a:spAutoFit/>
          </a:bodyPr>
          <a:lstStyle/>
          <a:p>
            <a:r>
              <a:rPr lang="en-US" b="1" dirty="0">
                <a:solidFill>
                  <a:schemeClr val="bg2">
                    <a:lumMod val="50000"/>
                  </a:schemeClr>
                </a:solidFill>
              </a:rPr>
              <a:t>Straight Tip ST</a:t>
            </a:r>
          </a:p>
        </p:txBody>
      </p:sp>
      <p:sp>
        <p:nvSpPr>
          <p:cNvPr id="7" name="Rectangle 6"/>
          <p:cNvSpPr/>
          <p:nvPr/>
        </p:nvSpPr>
        <p:spPr>
          <a:xfrm>
            <a:off x="304801" y="3028951"/>
            <a:ext cx="6057684" cy="646331"/>
          </a:xfrm>
          <a:prstGeom prst="rect">
            <a:avLst/>
          </a:prstGeom>
        </p:spPr>
        <p:txBody>
          <a:bodyPr wrap="none">
            <a:spAutoFit/>
          </a:bodyPr>
          <a:lstStyle/>
          <a:p>
            <a:r>
              <a:rPr lang="en-US" dirty="0"/>
              <a:t>This Connector is for structural cabling it is used for high speed</a:t>
            </a:r>
          </a:p>
          <a:p>
            <a:r>
              <a:rPr lang="en-US" dirty="0"/>
              <a:t>And for Multi mode fibre cabling</a:t>
            </a:r>
          </a:p>
        </p:txBody>
      </p:sp>
      <p:sp>
        <p:nvSpPr>
          <p:cNvPr id="8" name="Rectangle 7"/>
          <p:cNvSpPr/>
          <p:nvPr/>
        </p:nvSpPr>
        <p:spPr>
          <a:xfrm>
            <a:off x="304799" y="3790950"/>
            <a:ext cx="2128340" cy="369332"/>
          </a:xfrm>
          <a:prstGeom prst="rect">
            <a:avLst/>
          </a:prstGeom>
        </p:spPr>
        <p:txBody>
          <a:bodyPr wrap="none">
            <a:spAutoFit/>
          </a:bodyPr>
          <a:lstStyle/>
          <a:p>
            <a:r>
              <a:rPr lang="en-US" b="1" dirty="0">
                <a:solidFill>
                  <a:schemeClr val="bg2">
                    <a:lumMod val="50000"/>
                  </a:schemeClr>
                </a:solidFill>
              </a:rPr>
              <a:t>Lucent Connector LC</a:t>
            </a:r>
          </a:p>
        </p:txBody>
      </p:sp>
      <p:sp>
        <p:nvSpPr>
          <p:cNvPr id="9" name="Rectangle 8"/>
          <p:cNvSpPr/>
          <p:nvPr/>
        </p:nvSpPr>
        <p:spPr>
          <a:xfrm>
            <a:off x="304800" y="4019551"/>
            <a:ext cx="6477000" cy="646331"/>
          </a:xfrm>
          <a:prstGeom prst="rect">
            <a:avLst/>
          </a:prstGeom>
        </p:spPr>
        <p:txBody>
          <a:bodyPr wrap="square">
            <a:spAutoFit/>
          </a:bodyPr>
          <a:lstStyle/>
          <a:p>
            <a:r>
              <a:rPr lang="en-US" dirty="0"/>
              <a:t>LC connectors can be used with both single-mode and multi-mode cables.</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9521" y="2800351"/>
            <a:ext cx="1282086" cy="987206"/>
          </a:xfrm>
          <a:prstGeom prst="rect">
            <a:avLst/>
          </a:prstGeom>
        </p:spPr>
      </p:pic>
      <p:pic>
        <p:nvPicPr>
          <p:cNvPr id="11" name="Picture 10"/>
          <p:cNvPicPr>
            <a:picLocks noChangeAspect="1"/>
          </p:cNvPicPr>
          <p:nvPr/>
        </p:nvPicPr>
        <p:blipFill>
          <a:blip r:embed="rId4" cstate="print">
            <a:extLst>
              <a:ext uri="{BEBA8EAE-BF5A-486C-A8C5-ECC9F3942E4B}">
                <a14:imgProps xmlns:a14="http://schemas.microsoft.com/office/drawing/2010/main">
                  <a14:imgLayer r:embed="rId5">
                    <a14:imgEffect>
                      <a14:backgroundRemoval t="5000" b="90000" l="10000" r="100000">
                        <a14:foregroundMark x1="51000" y1="43600" x2="73800" y2="38200"/>
                        <a14:foregroundMark x1="49600" y1="45000" x2="59600" y2="39000"/>
                        <a14:foregroundMark x1="47800" y1="43600" x2="56000" y2="40200"/>
                      </a14:backgroundRemoval>
                    </a14:imgEffect>
                  </a14:imgLayer>
                </a14:imgProps>
              </a:ext>
              <a:ext uri="{28A0092B-C50C-407E-A947-70E740481C1C}">
                <a14:useLocalDpi xmlns:a14="http://schemas.microsoft.com/office/drawing/2010/main" val="0"/>
              </a:ext>
            </a:extLst>
          </a:blip>
          <a:stretch>
            <a:fillRect/>
          </a:stretch>
        </p:blipFill>
        <p:spPr>
          <a:xfrm>
            <a:off x="6941555" y="3486151"/>
            <a:ext cx="1556237" cy="1556237"/>
          </a:xfrm>
          <a:prstGeom prst="rect">
            <a:avLst/>
          </a:prstGeom>
        </p:spPr>
      </p:pic>
    </p:spTree>
    <p:extLst>
      <p:ext uri="{BB962C8B-B14F-4D97-AF65-F5344CB8AC3E}">
        <p14:creationId xmlns:p14="http://schemas.microsoft.com/office/powerpoint/2010/main" val="1879200467"/>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3688" y="353810"/>
            <a:ext cx="5178266" cy="502061"/>
          </a:xfrm>
          <a:prstGeom prst="rect">
            <a:avLst/>
          </a:prstGeom>
        </p:spPr>
        <p:txBody>
          <a:bodyPr vert="horz" wrap="square" lIns="0" tIns="9525" rIns="0" bIns="0" rtlCol="0">
            <a:spAutoFit/>
          </a:bodyPr>
          <a:lstStyle/>
          <a:p>
            <a:pPr marL="9525">
              <a:spcBef>
                <a:spcPts val="75"/>
              </a:spcBef>
            </a:pPr>
            <a:r>
              <a:rPr sz="3200" dirty="0">
                <a:solidFill>
                  <a:schemeClr val="bg1"/>
                </a:solidFill>
                <a:latin typeface="Hobo Std" pitchFamily="34" charset="0"/>
              </a:rPr>
              <a:t>Wide </a:t>
            </a:r>
            <a:r>
              <a:rPr sz="3200" spc="-4" dirty="0">
                <a:solidFill>
                  <a:schemeClr val="bg1"/>
                </a:solidFill>
                <a:latin typeface="Hobo Std" pitchFamily="34" charset="0"/>
              </a:rPr>
              <a:t>Area </a:t>
            </a:r>
            <a:r>
              <a:rPr sz="3200" dirty="0">
                <a:solidFill>
                  <a:schemeClr val="bg1"/>
                </a:solidFill>
                <a:latin typeface="Hobo Std" pitchFamily="34" charset="0"/>
              </a:rPr>
              <a:t>Network</a:t>
            </a:r>
            <a:r>
              <a:rPr sz="3200" spc="-68" dirty="0">
                <a:solidFill>
                  <a:schemeClr val="bg1"/>
                </a:solidFill>
                <a:latin typeface="Hobo Std" pitchFamily="34" charset="0"/>
              </a:rPr>
              <a:t> </a:t>
            </a:r>
            <a:r>
              <a:rPr sz="3200" spc="-4" dirty="0">
                <a:solidFill>
                  <a:srgbClr val="FFC000"/>
                </a:solidFill>
                <a:latin typeface="Hobo Std" pitchFamily="34" charset="0"/>
              </a:rPr>
              <a:t>(WAN)</a:t>
            </a:r>
          </a:p>
        </p:txBody>
      </p:sp>
      <p:sp>
        <p:nvSpPr>
          <p:cNvPr id="3" name="object 3"/>
          <p:cNvSpPr txBox="1"/>
          <p:nvPr/>
        </p:nvSpPr>
        <p:spPr>
          <a:xfrm>
            <a:off x="142722" y="1407130"/>
            <a:ext cx="6300788" cy="2887329"/>
          </a:xfrm>
          <a:prstGeom prst="rect">
            <a:avLst/>
          </a:prstGeom>
        </p:spPr>
        <p:txBody>
          <a:bodyPr vert="horz" wrap="square" lIns="0" tIns="9525" rIns="0" bIns="0" rtlCol="0">
            <a:spAutoFit/>
          </a:bodyPr>
          <a:lstStyle/>
          <a:p>
            <a:pPr marL="266700" marR="3810" indent="-257651">
              <a:spcBef>
                <a:spcPts val="75"/>
              </a:spcBef>
              <a:tabLst>
                <a:tab pos="266700" algn="l"/>
              </a:tabLst>
            </a:pPr>
            <a:r>
              <a:rPr sz="1400" spc="263" dirty="0">
                <a:solidFill>
                  <a:srgbClr val="89D0D5"/>
                </a:solidFill>
                <a:latin typeface="Arial"/>
                <a:cs typeface="Arial"/>
              </a:rPr>
              <a:t>	</a:t>
            </a:r>
            <a:r>
              <a:rPr spc="-75" dirty="0">
                <a:solidFill>
                  <a:srgbClr val="FFFFFF"/>
                </a:solidFill>
                <a:latin typeface="Times New Roman"/>
                <a:cs typeface="Times New Roman"/>
              </a:rPr>
              <a:t>WAN </a:t>
            </a:r>
            <a:r>
              <a:rPr dirty="0">
                <a:solidFill>
                  <a:srgbClr val="FFFFFF"/>
                </a:solidFill>
                <a:latin typeface="Times New Roman"/>
                <a:cs typeface="Times New Roman"/>
              </a:rPr>
              <a:t>covers a </a:t>
            </a:r>
            <a:r>
              <a:rPr spc="-8" dirty="0">
                <a:solidFill>
                  <a:srgbClr val="FFFFFF"/>
                </a:solidFill>
                <a:latin typeface="Times New Roman"/>
                <a:cs typeface="Times New Roman"/>
              </a:rPr>
              <a:t>large </a:t>
            </a:r>
            <a:r>
              <a:rPr dirty="0">
                <a:solidFill>
                  <a:srgbClr val="FFFFFF"/>
                </a:solidFill>
                <a:latin typeface="Times New Roman"/>
                <a:cs typeface="Times New Roman"/>
              </a:rPr>
              <a:t>geographic area such </a:t>
            </a:r>
            <a:r>
              <a:rPr spc="-4" dirty="0">
                <a:solidFill>
                  <a:srgbClr val="FFFFFF"/>
                </a:solidFill>
                <a:latin typeface="Times New Roman"/>
                <a:cs typeface="Times New Roman"/>
              </a:rPr>
              <a:t>as </a:t>
            </a:r>
            <a:r>
              <a:rPr spc="-15" dirty="0">
                <a:solidFill>
                  <a:srgbClr val="FFFFFF"/>
                </a:solidFill>
                <a:latin typeface="Times New Roman"/>
                <a:cs typeface="Times New Roman"/>
              </a:rPr>
              <a:t>country, </a:t>
            </a:r>
            <a:r>
              <a:rPr dirty="0">
                <a:solidFill>
                  <a:srgbClr val="FFFFFF"/>
                </a:solidFill>
                <a:latin typeface="Times New Roman"/>
                <a:cs typeface="Times New Roman"/>
              </a:rPr>
              <a:t>continent or  even whole of the</a:t>
            </a:r>
            <a:r>
              <a:rPr spc="-23" dirty="0">
                <a:solidFill>
                  <a:srgbClr val="FFFFFF"/>
                </a:solidFill>
                <a:latin typeface="Times New Roman"/>
                <a:cs typeface="Times New Roman"/>
              </a:rPr>
              <a:t> </a:t>
            </a:r>
            <a:r>
              <a:rPr dirty="0">
                <a:solidFill>
                  <a:srgbClr val="FFFFFF"/>
                </a:solidFill>
                <a:latin typeface="Times New Roman"/>
                <a:cs typeface="Times New Roman"/>
              </a:rPr>
              <a:t>world.</a:t>
            </a:r>
            <a:endParaRPr>
              <a:latin typeface="Times New Roman"/>
              <a:cs typeface="Times New Roman"/>
            </a:endParaRPr>
          </a:p>
          <a:p>
            <a:pPr marL="9525">
              <a:spcBef>
                <a:spcPts val="746"/>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A </a:t>
            </a:r>
            <a:r>
              <a:rPr spc="-71" dirty="0">
                <a:solidFill>
                  <a:srgbClr val="FFFFFF"/>
                </a:solidFill>
                <a:latin typeface="Times New Roman"/>
                <a:cs typeface="Times New Roman"/>
              </a:rPr>
              <a:t>WAN </a:t>
            </a:r>
            <a:r>
              <a:rPr dirty="0">
                <a:solidFill>
                  <a:srgbClr val="FFFFFF"/>
                </a:solidFill>
                <a:latin typeface="Times New Roman"/>
                <a:cs typeface="Times New Roman"/>
              </a:rPr>
              <a:t>is </a:t>
            </a:r>
            <a:r>
              <a:rPr spc="-4" dirty="0">
                <a:solidFill>
                  <a:srgbClr val="FFFFFF"/>
                </a:solidFill>
                <a:latin typeface="Times New Roman"/>
                <a:cs typeface="Times New Roman"/>
              </a:rPr>
              <a:t>two </a:t>
            </a:r>
            <a:r>
              <a:rPr dirty="0">
                <a:solidFill>
                  <a:srgbClr val="FFFFFF"/>
                </a:solidFill>
                <a:latin typeface="Times New Roman"/>
                <a:cs typeface="Times New Roman"/>
              </a:rPr>
              <a:t>or </a:t>
            </a:r>
            <a:r>
              <a:rPr spc="-4" dirty="0">
                <a:solidFill>
                  <a:srgbClr val="FFFFFF"/>
                </a:solidFill>
                <a:latin typeface="Times New Roman"/>
                <a:cs typeface="Times New Roman"/>
              </a:rPr>
              <a:t>more LANs </a:t>
            </a:r>
            <a:r>
              <a:rPr dirty="0">
                <a:solidFill>
                  <a:srgbClr val="FFFFFF"/>
                </a:solidFill>
                <a:latin typeface="Times New Roman"/>
                <a:cs typeface="Times New Roman"/>
              </a:rPr>
              <a:t>connected </a:t>
            </a:r>
            <a:r>
              <a:rPr spc="-11" dirty="0">
                <a:solidFill>
                  <a:srgbClr val="FFFFFF"/>
                </a:solidFill>
                <a:latin typeface="Times New Roman"/>
                <a:cs typeface="Times New Roman"/>
              </a:rPr>
              <a:t>together. </a:t>
            </a:r>
            <a:r>
              <a:rPr dirty="0">
                <a:solidFill>
                  <a:srgbClr val="FFFFFF"/>
                </a:solidFill>
                <a:latin typeface="Times New Roman"/>
                <a:cs typeface="Times New Roman"/>
              </a:rPr>
              <a:t>The </a:t>
            </a:r>
            <a:r>
              <a:rPr spc="-4" dirty="0">
                <a:solidFill>
                  <a:srgbClr val="FFFFFF"/>
                </a:solidFill>
                <a:latin typeface="Times New Roman"/>
                <a:cs typeface="Times New Roman"/>
              </a:rPr>
              <a:t>LANs</a:t>
            </a:r>
            <a:r>
              <a:rPr spc="-116" dirty="0">
                <a:solidFill>
                  <a:srgbClr val="FFFFFF"/>
                </a:solidFill>
                <a:latin typeface="Times New Roman"/>
                <a:cs typeface="Times New Roman"/>
              </a:rPr>
              <a:t> </a:t>
            </a:r>
            <a:r>
              <a:rPr dirty="0">
                <a:solidFill>
                  <a:srgbClr val="FFFFFF"/>
                </a:solidFill>
                <a:latin typeface="Times New Roman"/>
                <a:cs typeface="Times New Roman"/>
              </a:rPr>
              <a:t>can</a:t>
            </a:r>
            <a:endParaRPr>
              <a:latin typeface="Times New Roman"/>
              <a:cs typeface="Times New Roman"/>
            </a:endParaRPr>
          </a:p>
          <a:p>
            <a:pPr marL="266700"/>
            <a:r>
              <a:rPr dirty="0">
                <a:solidFill>
                  <a:srgbClr val="FFFFFF"/>
                </a:solidFill>
                <a:latin typeface="Times New Roman"/>
                <a:cs typeface="Times New Roman"/>
              </a:rPr>
              <a:t>be </a:t>
            </a:r>
            <a:r>
              <a:rPr spc="-4" dirty="0">
                <a:solidFill>
                  <a:srgbClr val="FFFFFF"/>
                </a:solidFill>
                <a:latin typeface="Times New Roman"/>
                <a:cs typeface="Times New Roman"/>
              </a:rPr>
              <a:t>many miles</a:t>
            </a:r>
            <a:r>
              <a:rPr dirty="0">
                <a:solidFill>
                  <a:srgbClr val="FFFFFF"/>
                </a:solidFill>
                <a:latin typeface="Times New Roman"/>
                <a:cs typeface="Times New Roman"/>
              </a:rPr>
              <a:t> apart.</a:t>
            </a:r>
            <a:endParaRPr>
              <a:latin typeface="Times New Roman"/>
              <a:cs typeface="Times New Roman"/>
            </a:endParaRPr>
          </a:p>
          <a:p>
            <a:pPr marL="266700" marR="315754" indent="-257651">
              <a:spcBef>
                <a:spcPts val="758"/>
              </a:spcBef>
              <a:tabLst>
                <a:tab pos="266700" algn="l"/>
              </a:tabLst>
            </a:pPr>
            <a:r>
              <a:rPr sz="1400" spc="263" dirty="0">
                <a:solidFill>
                  <a:srgbClr val="89D0D5"/>
                </a:solidFill>
                <a:latin typeface="Arial"/>
                <a:cs typeface="Arial"/>
              </a:rPr>
              <a:t>	</a:t>
            </a:r>
            <a:r>
              <a:rPr spc="-68" dirty="0">
                <a:solidFill>
                  <a:srgbClr val="FFFFFF"/>
                </a:solidFill>
                <a:latin typeface="Times New Roman"/>
                <a:cs typeface="Times New Roman"/>
              </a:rPr>
              <a:t>To </a:t>
            </a:r>
            <a:r>
              <a:rPr dirty="0">
                <a:solidFill>
                  <a:srgbClr val="FFFFFF"/>
                </a:solidFill>
                <a:latin typeface="Times New Roman"/>
                <a:cs typeface="Times New Roman"/>
              </a:rPr>
              <a:t>cover great distances, </a:t>
            </a:r>
            <a:r>
              <a:rPr spc="-60" dirty="0">
                <a:solidFill>
                  <a:srgbClr val="FFFFFF"/>
                </a:solidFill>
                <a:latin typeface="Times New Roman"/>
                <a:cs typeface="Times New Roman"/>
              </a:rPr>
              <a:t>WANs </a:t>
            </a:r>
            <a:r>
              <a:rPr spc="-8" dirty="0">
                <a:solidFill>
                  <a:srgbClr val="FFFFFF"/>
                </a:solidFill>
                <a:latin typeface="Times New Roman"/>
                <a:cs typeface="Times New Roman"/>
              </a:rPr>
              <a:t>may </a:t>
            </a:r>
            <a:r>
              <a:rPr spc="-4" dirty="0">
                <a:solidFill>
                  <a:srgbClr val="FFFFFF"/>
                </a:solidFill>
                <a:latin typeface="Times New Roman"/>
                <a:cs typeface="Times New Roman"/>
              </a:rPr>
              <a:t>transmit </a:t>
            </a:r>
            <a:r>
              <a:rPr dirty="0">
                <a:solidFill>
                  <a:srgbClr val="FFFFFF"/>
                </a:solidFill>
                <a:latin typeface="Times New Roman"/>
                <a:cs typeface="Times New Roman"/>
              </a:rPr>
              <a:t>data over leased  high-speed phone lines or </a:t>
            </a:r>
            <a:r>
              <a:rPr spc="-4" dirty="0">
                <a:solidFill>
                  <a:srgbClr val="FFFFFF"/>
                </a:solidFill>
                <a:latin typeface="Times New Roman"/>
                <a:cs typeface="Times New Roman"/>
              </a:rPr>
              <a:t>wireless </a:t>
            </a:r>
            <a:r>
              <a:rPr dirty="0">
                <a:solidFill>
                  <a:srgbClr val="FFFFFF"/>
                </a:solidFill>
                <a:latin typeface="Times New Roman"/>
                <a:cs typeface="Times New Roman"/>
              </a:rPr>
              <a:t>links such as</a:t>
            </a:r>
            <a:r>
              <a:rPr spc="-71" dirty="0">
                <a:solidFill>
                  <a:srgbClr val="FFFFFF"/>
                </a:solidFill>
                <a:latin typeface="Times New Roman"/>
                <a:cs typeface="Times New Roman"/>
              </a:rPr>
              <a:t> </a:t>
            </a:r>
            <a:r>
              <a:rPr dirty="0">
                <a:solidFill>
                  <a:srgbClr val="FFFFFF"/>
                </a:solidFill>
                <a:latin typeface="Times New Roman"/>
                <a:cs typeface="Times New Roman"/>
              </a:rPr>
              <a:t>satellites.</a:t>
            </a:r>
            <a:endParaRPr>
              <a:latin typeface="Times New Roman"/>
              <a:cs typeface="Times New Roman"/>
            </a:endParaRPr>
          </a:p>
          <a:p>
            <a:pPr marL="266700" marR="175736" indent="-257651">
              <a:spcBef>
                <a:spcPts val="750"/>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Multiple </a:t>
            </a:r>
            <a:r>
              <a:rPr spc="-4" dirty="0">
                <a:solidFill>
                  <a:srgbClr val="FFFFFF"/>
                </a:solidFill>
                <a:latin typeface="Times New Roman"/>
                <a:cs typeface="Times New Roman"/>
              </a:rPr>
              <a:t>LANs </a:t>
            </a:r>
            <a:r>
              <a:rPr dirty="0">
                <a:solidFill>
                  <a:srgbClr val="FFFFFF"/>
                </a:solidFill>
                <a:latin typeface="Times New Roman"/>
                <a:cs typeface="Times New Roman"/>
              </a:rPr>
              <a:t>can be connected together using devices such</a:t>
            </a:r>
            <a:r>
              <a:rPr spc="-146" dirty="0">
                <a:solidFill>
                  <a:srgbClr val="FFFFFF"/>
                </a:solidFill>
                <a:latin typeface="Times New Roman"/>
                <a:cs typeface="Times New Roman"/>
              </a:rPr>
              <a:t> </a:t>
            </a:r>
            <a:r>
              <a:rPr spc="-4" dirty="0">
                <a:solidFill>
                  <a:srgbClr val="FFFFFF"/>
                </a:solidFill>
                <a:latin typeface="Times New Roman"/>
                <a:cs typeface="Times New Roman"/>
              </a:rPr>
              <a:t>as  </a:t>
            </a:r>
            <a:r>
              <a:rPr dirty="0">
                <a:solidFill>
                  <a:srgbClr val="FFFFFF"/>
                </a:solidFill>
                <a:latin typeface="Times New Roman"/>
                <a:cs typeface="Times New Roman"/>
              </a:rPr>
              <a:t>bridges, routers, or gateways, which enable them to share</a:t>
            </a:r>
            <a:r>
              <a:rPr spc="-120" dirty="0">
                <a:solidFill>
                  <a:srgbClr val="FFFFFF"/>
                </a:solidFill>
                <a:latin typeface="Times New Roman"/>
                <a:cs typeface="Times New Roman"/>
              </a:rPr>
              <a:t> </a:t>
            </a:r>
            <a:r>
              <a:rPr dirty="0">
                <a:solidFill>
                  <a:srgbClr val="FFFFFF"/>
                </a:solidFill>
                <a:latin typeface="Times New Roman"/>
                <a:cs typeface="Times New Roman"/>
              </a:rPr>
              <a:t>data.</a:t>
            </a:r>
            <a:endParaRPr>
              <a:latin typeface="Times New Roman"/>
              <a:cs typeface="Times New Roman"/>
            </a:endParaRPr>
          </a:p>
          <a:p>
            <a:pPr marL="9525">
              <a:spcBef>
                <a:spcPts val="746"/>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The </a:t>
            </a:r>
            <a:r>
              <a:rPr spc="-4" dirty="0">
                <a:solidFill>
                  <a:srgbClr val="FFFFFF"/>
                </a:solidFill>
                <a:latin typeface="Times New Roman"/>
                <a:cs typeface="Times New Roman"/>
              </a:rPr>
              <a:t>world's </a:t>
            </a:r>
            <a:r>
              <a:rPr spc="-8" dirty="0">
                <a:solidFill>
                  <a:srgbClr val="FFFFFF"/>
                </a:solidFill>
                <a:latin typeface="Times New Roman"/>
                <a:cs typeface="Times New Roman"/>
              </a:rPr>
              <a:t>most </a:t>
            </a:r>
            <a:r>
              <a:rPr dirty="0">
                <a:solidFill>
                  <a:srgbClr val="FFFFFF"/>
                </a:solidFill>
                <a:latin typeface="Times New Roman"/>
                <a:cs typeface="Times New Roman"/>
              </a:rPr>
              <a:t>popular </a:t>
            </a:r>
            <a:r>
              <a:rPr spc="-75" dirty="0">
                <a:solidFill>
                  <a:srgbClr val="FFFFFF"/>
                </a:solidFill>
                <a:latin typeface="Times New Roman"/>
                <a:cs typeface="Times New Roman"/>
              </a:rPr>
              <a:t>WAN </a:t>
            </a:r>
            <a:r>
              <a:rPr spc="-4" dirty="0">
                <a:solidFill>
                  <a:srgbClr val="FFFFFF"/>
                </a:solidFill>
                <a:latin typeface="Times New Roman"/>
                <a:cs typeface="Times New Roman"/>
              </a:rPr>
              <a:t>is </a:t>
            </a:r>
            <a:r>
              <a:rPr dirty="0">
                <a:solidFill>
                  <a:srgbClr val="FFFFFF"/>
                </a:solidFill>
                <a:latin typeface="Times New Roman"/>
                <a:cs typeface="Times New Roman"/>
              </a:rPr>
              <a:t>the</a:t>
            </a:r>
            <a:r>
              <a:rPr spc="53" dirty="0">
                <a:solidFill>
                  <a:srgbClr val="FFFFFF"/>
                </a:solidFill>
                <a:latin typeface="Times New Roman"/>
                <a:cs typeface="Times New Roman"/>
              </a:rPr>
              <a:t> </a:t>
            </a:r>
            <a:r>
              <a:rPr dirty="0">
                <a:solidFill>
                  <a:srgbClr val="FFFFFF"/>
                </a:solidFill>
                <a:latin typeface="Times New Roman"/>
                <a:cs typeface="Times New Roman"/>
              </a:rPr>
              <a:t>Internet.</a:t>
            </a:r>
            <a:endParaRPr>
              <a:latin typeface="Times New Roman"/>
              <a:cs typeface="Times New Roman"/>
            </a:endParaRPr>
          </a:p>
        </p:txBody>
      </p:sp>
      <p:sp>
        <p:nvSpPr>
          <p:cNvPr id="4" name="object 4"/>
          <p:cNvSpPr/>
          <p:nvPr/>
        </p:nvSpPr>
        <p:spPr>
          <a:xfrm>
            <a:off x="6443510" y="1389886"/>
            <a:ext cx="2606763" cy="2096263"/>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1911332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375" t="8779" r="3009" b="316"/>
          <a:stretch/>
        </p:blipFill>
        <p:spPr>
          <a:xfrm>
            <a:off x="1428750" y="133352"/>
            <a:ext cx="6419850" cy="4631165"/>
          </a:xfrm>
          <a:prstGeom prst="rect">
            <a:avLst/>
          </a:prstGeom>
        </p:spPr>
      </p:pic>
    </p:spTree>
    <p:extLst>
      <p:ext uri="{BB962C8B-B14F-4D97-AF65-F5344CB8AC3E}">
        <p14:creationId xmlns:p14="http://schemas.microsoft.com/office/powerpoint/2010/main" val="3980893967"/>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57151"/>
            <a:ext cx="8686800" cy="1692771"/>
          </a:xfrm>
          <a:prstGeom prst="rect">
            <a:avLst/>
          </a:prstGeom>
        </p:spPr>
        <p:txBody>
          <a:bodyPr wrap="square">
            <a:spAutoFit/>
          </a:bodyPr>
          <a:lstStyle/>
          <a:p>
            <a:pPr algn="ctr"/>
            <a:r>
              <a:rPr lang="en-US" sz="3200" b="1" dirty="0">
                <a:solidFill>
                  <a:schemeClr val="bg2">
                    <a:lumMod val="50000"/>
                  </a:schemeClr>
                </a:solidFill>
                <a:effectLst>
                  <a:outerShdw blurRad="38100" dist="38100" dir="2700000" algn="tl">
                    <a:srgbClr val="000000">
                      <a:alpha val="43137"/>
                    </a:srgbClr>
                  </a:outerShdw>
                </a:effectLst>
                <a:latin typeface="Bahnschrift SemiBold" pitchFamily="34" charset="0"/>
              </a:rPr>
              <a:t>What is SC and ST connectors?</a:t>
            </a:r>
          </a:p>
          <a:p>
            <a:endParaRPr lang="en-US" b="1" dirty="0"/>
          </a:p>
          <a:p>
            <a:r>
              <a:rPr lang="en-US" dirty="0"/>
              <a:t>Connector types that are generally used for connecting fiber-optic cabling to networking devices. Both are recognized by the Electronic Industries Alliance/Telecommunications Industry Association (EIA/TIA) 568A standard.</a:t>
            </a:r>
          </a:p>
        </p:txBody>
      </p:sp>
      <p:sp>
        <p:nvSpPr>
          <p:cNvPr id="3" name="Rectangle 2"/>
          <p:cNvSpPr/>
          <p:nvPr/>
        </p:nvSpPr>
        <p:spPr>
          <a:xfrm>
            <a:off x="304801" y="1809750"/>
            <a:ext cx="2508828" cy="369332"/>
          </a:xfrm>
          <a:prstGeom prst="rect">
            <a:avLst/>
          </a:prstGeom>
        </p:spPr>
        <p:txBody>
          <a:bodyPr wrap="none">
            <a:spAutoFit/>
          </a:bodyPr>
          <a:lstStyle/>
          <a:p>
            <a:r>
              <a:rPr lang="en-US" b="1" dirty="0">
                <a:solidFill>
                  <a:schemeClr val="bg2">
                    <a:lumMod val="50000"/>
                  </a:schemeClr>
                </a:solidFill>
              </a:rPr>
              <a:t>Subscriber Connector SC</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0603" y="1844546"/>
            <a:ext cx="1319922" cy="1033939"/>
          </a:xfrm>
          <a:prstGeom prst="rect">
            <a:avLst/>
          </a:prstGeom>
        </p:spPr>
      </p:pic>
      <p:sp>
        <p:nvSpPr>
          <p:cNvPr id="5" name="Rectangle 4"/>
          <p:cNvSpPr/>
          <p:nvPr/>
        </p:nvSpPr>
        <p:spPr>
          <a:xfrm>
            <a:off x="304801" y="2038351"/>
            <a:ext cx="6057684" cy="646331"/>
          </a:xfrm>
          <a:prstGeom prst="rect">
            <a:avLst/>
          </a:prstGeom>
        </p:spPr>
        <p:txBody>
          <a:bodyPr wrap="none">
            <a:spAutoFit/>
          </a:bodyPr>
          <a:lstStyle/>
          <a:p>
            <a:r>
              <a:rPr lang="en-US" dirty="0"/>
              <a:t>This Connector is for structural cabling it is used for high speed</a:t>
            </a:r>
          </a:p>
          <a:p>
            <a:r>
              <a:rPr lang="en-US" dirty="0"/>
              <a:t>And for single mode fibre cabling</a:t>
            </a:r>
          </a:p>
        </p:txBody>
      </p:sp>
      <p:sp>
        <p:nvSpPr>
          <p:cNvPr id="6" name="Rectangle 5"/>
          <p:cNvSpPr/>
          <p:nvPr/>
        </p:nvSpPr>
        <p:spPr>
          <a:xfrm>
            <a:off x="304802" y="2800350"/>
            <a:ext cx="1550617" cy="369332"/>
          </a:xfrm>
          <a:prstGeom prst="rect">
            <a:avLst/>
          </a:prstGeom>
        </p:spPr>
        <p:txBody>
          <a:bodyPr wrap="none">
            <a:spAutoFit/>
          </a:bodyPr>
          <a:lstStyle/>
          <a:p>
            <a:r>
              <a:rPr lang="en-US" b="1" dirty="0">
                <a:solidFill>
                  <a:schemeClr val="bg2">
                    <a:lumMod val="50000"/>
                  </a:schemeClr>
                </a:solidFill>
              </a:rPr>
              <a:t>Straight Tip ST</a:t>
            </a:r>
          </a:p>
        </p:txBody>
      </p:sp>
      <p:sp>
        <p:nvSpPr>
          <p:cNvPr id="7" name="Rectangle 6"/>
          <p:cNvSpPr/>
          <p:nvPr/>
        </p:nvSpPr>
        <p:spPr>
          <a:xfrm>
            <a:off x="304801" y="3028951"/>
            <a:ext cx="6057684" cy="646331"/>
          </a:xfrm>
          <a:prstGeom prst="rect">
            <a:avLst/>
          </a:prstGeom>
        </p:spPr>
        <p:txBody>
          <a:bodyPr wrap="none">
            <a:spAutoFit/>
          </a:bodyPr>
          <a:lstStyle/>
          <a:p>
            <a:r>
              <a:rPr lang="en-US" dirty="0"/>
              <a:t>This Connector is for structural cabling it is used for high speed</a:t>
            </a:r>
          </a:p>
          <a:p>
            <a:r>
              <a:rPr lang="en-US" dirty="0"/>
              <a:t>And for Multi mode fibre cabling</a:t>
            </a:r>
          </a:p>
        </p:txBody>
      </p:sp>
      <p:sp>
        <p:nvSpPr>
          <p:cNvPr id="8" name="Rectangle 7"/>
          <p:cNvSpPr/>
          <p:nvPr/>
        </p:nvSpPr>
        <p:spPr>
          <a:xfrm>
            <a:off x="304799" y="3790950"/>
            <a:ext cx="2128340" cy="369332"/>
          </a:xfrm>
          <a:prstGeom prst="rect">
            <a:avLst/>
          </a:prstGeom>
        </p:spPr>
        <p:txBody>
          <a:bodyPr wrap="none">
            <a:spAutoFit/>
          </a:bodyPr>
          <a:lstStyle/>
          <a:p>
            <a:r>
              <a:rPr lang="en-US" b="1" dirty="0">
                <a:solidFill>
                  <a:schemeClr val="bg2">
                    <a:lumMod val="50000"/>
                  </a:schemeClr>
                </a:solidFill>
              </a:rPr>
              <a:t>Lucent Connector LC</a:t>
            </a:r>
          </a:p>
        </p:txBody>
      </p:sp>
      <p:sp>
        <p:nvSpPr>
          <p:cNvPr id="9" name="Rectangle 8"/>
          <p:cNvSpPr/>
          <p:nvPr/>
        </p:nvSpPr>
        <p:spPr>
          <a:xfrm>
            <a:off x="304800" y="4019551"/>
            <a:ext cx="6477000" cy="646331"/>
          </a:xfrm>
          <a:prstGeom prst="rect">
            <a:avLst/>
          </a:prstGeom>
        </p:spPr>
        <p:txBody>
          <a:bodyPr wrap="square">
            <a:spAutoFit/>
          </a:bodyPr>
          <a:lstStyle/>
          <a:p>
            <a:r>
              <a:rPr lang="en-US" dirty="0"/>
              <a:t>LC connectors can be used with both single-mode and multi-mode cables.</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9521" y="2800351"/>
            <a:ext cx="1282086" cy="987206"/>
          </a:xfrm>
          <a:prstGeom prst="rect">
            <a:avLst/>
          </a:prstGeom>
        </p:spPr>
      </p:pic>
      <p:pic>
        <p:nvPicPr>
          <p:cNvPr id="11" name="Picture 10"/>
          <p:cNvPicPr>
            <a:picLocks noChangeAspect="1"/>
          </p:cNvPicPr>
          <p:nvPr/>
        </p:nvPicPr>
        <p:blipFill>
          <a:blip r:embed="rId4" cstate="print">
            <a:extLst>
              <a:ext uri="{BEBA8EAE-BF5A-486C-A8C5-ECC9F3942E4B}">
                <a14:imgProps xmlns:a14="http://schemas.microsoft.com/office/drawing/2010/main">
                  <a14:imgLayer r:embed="rId5">
                    <a14:imgEffect>
                      <a14:backgroundRemoval t="5000" b="90000" l="10000" r="100000">
                        <a14:foregroundMark x1="51000" y1="43600" x2="73800" y2="38200"/>
                        <a14:foregroundMark x1="49600" y1="45000" x2="59600" y2="39000"/>
                        <a14:foregroundMark x1="47800" y1="43600" x2="56000" y2="40200"/>
                      </a14:backgroundRemoval>
                    </a14:imgEffect>
                  </a14:imgLayer>
                </a14:imgProps>
              </a:ext>
              <a:ext uri="{28A0092B-C50C-407E-A947-70E740481C1C}">
                <a14:useLocalDpi xmlns:a14="http://schemas.microsoft.com/office/drawing/2010/main" val="0"/>
              </a:ext>
            </a:extLst>
          </a:blip>
          <a:stretch>
            <a:fillRect/>
          </a:stretch>
        </p:blipFill>
        <p:spPr>
          <a:xfrm>
            <a:off x="6941555" y="3486151"/>
            <a:ext cx="1556237" cy="1556237"/>
          </a:xfrm>
          <a:prstGeom prst="rect">
            <a:avLst/>
          </a:prstGeom>
        </p:spPr>
      </p:pic>
    </p:spTree>
    <p:extLst>
      <p:ext uri="{BB962C8B-B14F-4D97-AF65-F5344CB8AC3E}">
        <p14:creationId xmlns:p14="http://schemas.microsoft.com/office/powerpoint/2010/main" val="3861172727"/>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00250" y="0"/>
            <a:ext cx="5143500" cy="5143500"/>
          </a:xfrm>
          <a:prstGeom prst="rect">
            <a:avLst/>
          </a:prstGeom>
        </p:spPr>
      </p:pic>
    </p:spTree>
    <p:extLst>
      <p:ext uri="{BB962C8B-B14F-4D97-AF65-F5344CB8AC3E}">
        <p14:creationId xmlns:p14="http://schemas.microsoft.com/office/powerpoint/2010/main" val="1028133889"/>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1143000" y="2114550"/>
            <a:ext cx="7308056" cy="932948"/>
          </a:xfrm>
          <a:prstGeom prst="rect">
            <a:avLst/>
          </a:prstGeom>
        </p:spPr>
        <p:txBody>
          <a:bodyPr vert="horz" wrap="square" lIns="0" tIns="9525" rIns="0" bIns="0" rtlCol="0">
            <a:sp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9525">
              <a:spcBef>
                <a:spcPts val="75"/>
              </a:spcBef>
            </a:pPr>
            <a:r>
              <a:rPr lang="en-IN" sz="6000" b="1" kern="0" spc="-41" dirty="0">
                <a:solidFill>
                  <a:schemeClr val="accent1">
                    <a:lumMod val="75000"/>
                  </a:schemeClr>
                </a:solidFill>
                <a:effectLst>
                  <a:outerShdw blurRad="38100" dist="38100" dir="2700000" algn="tl">
                    <a:srgbClr val="000000">
                      <a:alpha val="43137"/>
                    </a:srgbClr>
                  </a:outerShdw>
                </a:effectLst>
                <a:latin typeface="Bahnschrift Condensed" pitchFamily="34" charset="0"/>
                <a:cs typeface="Arial"/>
              </a:rPr>
              <a:t>Wireless Networking</a:t>
            </a:r>
            <a:endParaRPr lang="en-IN" sz="6000" b="1" kern="0" dirty="0">
              <a:solidFill>
                <a:schemeClr val="accent1">
                  <a:lumMod val="75000"/>
                </a:schemeClr>
              </a:solidFill>
              <a:effectLst>
                <a:outerShdw blurRad="38100" dist="38100" dir="2700000" algn="tl">
                  <a:srgbClr val="000000">
                    <a:alpha val="43137"/>
                  </a:srgbClr>
                </a:outerShdw>
              </a:effectLst>
              <a:latin typeface="Bahnschrift Condensed" pitchFamily="34" charset="0"/>
              <a:cs typeface="Arial"/>
            </a:endParaRPr>
          </a:p>
        </p:txBody>
      </p:sp>
    </p:spTree>
    <p:extLst>
      <p:ext uri="{BB962C8B-B14F-4D97-AF65-F5344CB8AC3E}">
        <p14:creationId xmlns:p14="http://schemas.microsoft.com/office/powerpoint/2010/main" val="203624880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3000" y="514350"/>
            <a:ext cx="7308056" cy="748282"/>
          </a:xfrm>
          <a:prstGeom prst="rect">
            <a:avLst/>
          </a:prstGeom>
        </p:spPr>
        <p:txBody>
          <a:bodyPr vert="horz" wrap="square" lIns="0" tIns="9525" rIns="0" bIns="0" rtlCol="0">
            <a:spAutoFit/>
          </a:bodyPr>
          <a:lstStyle/>
          <a:p>
            <a:pPr marL="9525">
              <a:spcBef>
                <a:spcPts val="75"/>
              </a:spcBef>
            </a:pPr>
            <a:r>
              <a:rPr sz="4800" b="1" spc="-41" dirty="0">
                <a:solidFill>
                  <a:schemeClr val="bg1"/>
                </a:solidFill>
                <a:latin typeface="Bahnschrift Condensed" pitchFamily="34" charset="0"/>
                <a:cs typeface="Arial"/>
              </a:rPr>
              <a:t>Wi-Fi </a:t>
            </a:r>
            <a:r>
              <a:rPr sz="4800" b="1" spc="956" dirty="0">
                <a:solidFill>
                  <a:schemeClr val="bg1"/>
                </a:solidFill>
                <a:latin typeface="Bahnschrift Condensed" pitchFamily="34" charset="0"/>
                <a:cs typeface="Arial"/>
              </a:rPr>
              <a:t>&amp;</a:t>
            </a:r>
            <a:r>
              <a:rPr sz="4800" b="1" spc="-83" dirty="0">
                <a:solidFill>
                  <a:schemeClr val="bg1"/>
                </a:solidFill>
                <a:latin typeface="Bahnschrift Condensed" pitchFamily="34" charset="0"/>
                <a:cs typeface="Arial"/>
              </a:rPr>
              <a:t> </a:t>
            </a:r>
            <a:r>
              <a:rPr sz="4800" b="1" spc="71" dirty="0">
                <a:solidFill>
                  <a:schemeClr val="bg1"/>
                </a:solidFill>
                <a:latin typeface="Bahnschrift Condensed" pitchFamily="34" charset="0"/>
                <a:cs typeface="Arial"/>
              </a:rPr>
              <a:t>Bluetooth</a:t>
            </a:r>
            <a:endParaRPr sz="4800" b="1" dirty="0">
              <a:solidFill>
                <a:schemeClr val="bg1"/>
              </a:solidFill>
              <a:latin typeface="Bahnschrift Condensed" pitchFamily="34" charset="0"/>
              <a:cs typeface="Arial"/>
            </a:endParaRPr>
          </a:p>
        </p:txBody>
      </p:sp>
      <p:grpSp>
        <p:nvGrpSpPr>
          <p:cNvPr id="4" name="object 4"/>
          <p:cNvGrpSpPr/>
          <p:nvPr/>
        </p:nvGrpSpPr>
        <p:grpSpPr>
          <a:xfrm>
            <a:off x="246212" y="666751"/>
            <a:ext cx="8897788" cy="4769739"/>
            <a:chOff x="302634" y="685800"/>
            <a:chExt cx="11863716" cy="6359652"/>
          </a:xfrm>
        </p:grpSpPr>
        <p:sp>
          <p:nvSpPr>
            <p:cNvPr id="5" name="object 5"/>
            <p:cNvSpPr/>
            <p:nvPr/>
          </p:nvSpPr>
          <p:spPr>
            <a:xfrm>
              <a:off x="3918464" y="685800"/>
              <a:ext cx="8247886" cy="6359652"/>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302634" y="2712719"/>
              <a:ext cx="3595116" cy="2305812"/>
            </a:xfrm>
            <a:prstGeom prst="rect">
              <a:avLst/>
            </a:prstGeom>
            <a:blipFill>
              <a:blip r:embed="rId3"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1234656470"/>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3690" y="348904"/>
            <a:ext cx="962501" cy="502061"/>
          </a:xfrm>
          <a:prstGeom prst="rect">
            <a:avLst/>
          </a:prstGeom>
        </p:spPr>
        <p:txBody>
          <a:bodyPr vert="horz" wrap="square" lIns="0" tIns="9525" rIns="0" bIns="0" rtlCol="0">
            <a:spAutoFit/>
          </a:bodyPr>
          <a:lstStyle/>
          <a:p>
            <a:pPr marL="9525">
              <a:spcBef>
                <a:spcPts val="75"/>
              </a:spcBef>
            </a:pPr>
            <a:r>
              <a:rPr sz="3200" spc="-184" dirty="0"/>
              <a:t>W</a:t>
            </a:r>
            <a:r>
              <a:rPr sz="3200" spc="-41" dirty="0"/>
              <a:t>i</a:t>
            </a:r>
            <a:r>
              <a:rPr sz="3200" spc="-75" dirty="0"/>
              <a:t>-</a:t>
            </a:r>
            <a:r>
              <a:rPr sz="3200" spc="-188" dirty="0"/>
              <a:t>Fi</a:t>
            </a:r>
            <a:endParaRPr sz="3200" dirty="0"/>
          </a:p>
        </p:txBody>
      </p:sp>
      <p:sp>
        <p:nvSpPr>
          <p:cNvPr id="3" name="object 3"/>
          <p:cNvSpPr txBox="1"/>
          <p:nvPr/>
        </p:nvSpPr>
        <p:spPr>
          <a:xfrm>
            <a:off x="543689" y="1831202"/>
            <a:ext cx="6002179" cy="1769074"/>
          </a:xfrm>
          <a:prstGeom prst="rect">
            <a:avLst/>
          </a:prstGeom>
        </p:spPr>
        <p:txBody>
          <a:bodyPr vert="horz" wrap="square" lIns="0" tIns="100965" rIns="0" bIns="0" rtlCol="0">
            <a:spAutoFit/>
          </a:bodyPr>
          <a:lstStyle/>
          <a:p>
            <a:pPr marL="9525">
              <a:spcBef>
                <a:spcPts val="795"/>
              </a:spcBef>
              <a:tabLst>
                <a:tab pos="266224" algn="l"/>
              </a:tabLst>
            </a:pPr>
            <a:r>
              <a:rPr sz="1200" spc="203" dirty="0">
                <a:latin typeface="Arial"/>
                <a:cs typeface="Arial"/>
              </a:rPr>
              <a:t>	</a:t>
            </a:r>
            <a:r>
              <a:rPr sz="1500" spc="-83" dirty="0">
                <a:latin typeface="Verdana"/>
                <a:cs typeface="Verdana"/>
              </a:rPr>
              <a:t>What </a:t>
            </a:r>
            <a:r>
              <a:rPr sz="1500" spc="-116" dirty="0">
                <a:latin typeface="Verdana"/>
                <a:cs typeface="Verdana"/>
              </a:rPr>
              <a:t>is</a:t>
            </a:r>
            <a:r>
              <a:rPr sz="1500" spc="-113" dirty="0">
                <a:latin typeface="Verdana"/>
                <a:cs typeface="Verdana"/>
              </a:rPr>
              <a:t> </a:t>
            </a:r>
            <a:r>
              <a:rPr sz="1500" spc="-68" dirty="0">
                <a:latin typeface="Verdana"/>
                <a:cs typeface="Verdana"/>
              </a:rPr>
              <a:t>Wi-Fi</a:t>
            </a:r>
            <a:endParaRPr sz="1500" dirty="0">
              <a:latin typeface="Verdana"/>
              <a:cs typeface="Verdana"/>
            </a:endParaRPr>
          </a:p>
          <a:p>
            <a:pPr marL="352425">
              <a:spcBef>
                <a:spcPts val="679"/>
              </a:spcBef>
            </a:pPr>
            <a:r>
              <a:rPr sz="1100" spc="176" dirty="0">
                <a:latin typeface="Arial"/>
                <a:cs typeface="Arial"/>
              </a:rPr>
              <a:t> </a:t>
            </a:r>
            <a:r>
              <a:rPr sz="1400" spc="-86" dirty="0">
                <a:latin typeface="Verdana"/>
                <a:cs typeface="Verdana"/>
              </a:rPr>
              <a:t>Short </a:t>
            </a:r>
            <a:r>
              <a:rPr sz="1400" spc="-56" dirty="0">
                <a:latin typeface="Verdana"/>
                <a:cs typeface="Verdana"/>
              </a:rPr>
              <a:t>for </a:t>
            </a:r>
            <a:r>
              <a:rPr sz="1400" spc="-131" dirty="0">
                <a:latin typeface="Verdana"/>
                <a:cs typeface="Verdana"/>
              </a:rPr>
              <a:t>“</a:t>
            </a:r>
            <a:r>
              <a:rPr sz="1400" i="1" spc="-131" dirty="0">
                <a:latin typeface="Verdana"/>
                <a:cs typeface="Verdana"/>
              </a:rPr>
              <a:t>Wireless</a:t>
            </a:r>
            <a:r>
              <a:rPr sz="1400" i="1" spc="-330" dirty="0">
                <a:latin typeface="Verdana"/>
                <a:cs typeface="Verdana"/>
              </a:rPr>
              <a:t> </a:t>
            </a:r>
            <a:r>
              <a:rPr sz="1400" i="1" spc="-120" dirty="0">
                <a:latin typeface="Verdana"/>
                <a:cs typeface="Verdana"/>
              </a:rPr>
              <a:t>Fidelity</a:t>
            </a:r>
            <a:r>
              <a:rPr sz="1400" spc="-120" dirty="0">
                <a:latin typeface="Verdana"/>
                <a:cs typeface="Verdana"/>
              </a:rPr>
              <a:t>”</a:t>
            </a:r>
            <a:endParaRPr sz="1400" dirty="0">
              <a:latin typeface="Verdana"/>
              <a:cs typeface="Verdana"/>
            </a:endParaRPr>
          </a:p>
          <a:p>
            <a:pPr marL="352425">
              <a:spcBef>
                <a:spcPts val="739"/>
              </a:spcBef>
            </a:pPr>
            <a:r>
              <a:rPr sz="1100" spc="180" dirty="0">
                <a:latin typeface="Arial"/>
                <a:cs typeface="Arial"/>
              </a:rPr>
              <a:t> </a:t>
            </a:r>
            <a:r>
              <a:rPr sz="1400" spc="-8" dirty="0">
                <a:latin typeface="Verdana"/>
                <a:cs typeface="Verdana"/>
              </a:rPr>
              <a:t>A </a:t>
            </a:r>
            <a:r>
              <a:rPr sz="1400" spc="-94" dirty="0">
                <a:latin typeface="Verdana"/>
                <a:cs typeface="Verdana"/>
              </a:rPr>
              <a:t>trademark </a:t>
            </a:r>
            <a:r>
              <a:rPr sz="1400" spc="-56" dirty="0">
                <a:latin typeface="Verdana"/>
                <a:cs typeface="Verdana"/>
              </a:rPr>
              <a:t>of </a:t>
            </a:r>
            <a:r>
              <a:rPr sz="1400" spc="-83" dirty="0">
                <a:latin typeface="Verdana"/>
                <a:cs typeface="Verdana"/>
              </a:rPr>
              <a:t>the </a:t>
            </a:r>
            <a:r>
              <a:rPr sz="1400" spc="-64" dirty="0">
                <a:latin typeface="Verdana"/>
                <a:cs typeface="Verdana"/>
              </a:rPr>
              <a:t>Wi-Fi</a:t>
            </a:r>
            <a:r>
              <a:rPr sz="1400" spc="124" dirty="0">
                <a:latin typeface="Verdana"/>
                <a:cs typeface="Verdana"/>
              </a:rPr>
              <a:t> </a:t>
            </a:r>
            <a:r>
              <a:rPr sz="1400" spc="-68" dirty="0">
                <a:latin typeface="Verdana"/>
                <a:cs typeface="Verdana"/>
              </a:rPr>
              <a:t>Alliance</a:t>
            </a:r>
            <a:endParaRPr sz="1400" dirty="0">
              <a:latin typeface="Verdana"/>
              <a:cs typeface="Verdana"/>
            </a:endParaRPr>
          </a:p>
          <a:p>
            <a:pPr marL="352425">
              <a:spcBef>
                <a:spcPts val="675"/>
              </a:spcBef>
            </a:pPr>
            <a:r>
              <a:rPr sz="1100" spc="176" dirty="0">
                <a:latin typeface="Arial"/>
                <a:cs typeface="Arial"/>
              </a:rPr>
              <a:t> </a:t>
            </a:r>
            <a:r>
              <a:rPr sz="1400" spc="-79" dirty="0">
                <a:latin typeface="Verdana"/>
                <a:cs typeface="Verdana"/>
              </a:rPr>
              <a:t>The </a:t>
            </a:r>
            <a:r>
              <a:rPr sz="1400" spc="-64" dirty="0">
                <a:latin typeface="Verdana"/>
                <a:cs typeface="Verdana"/>
              </a:rPr>
              <a:t>brand </a:t>
            </a:r>
            <a:r>
              <a:rPr sz="1400" spc="-90" dirty="0">
                <a:latin typeface="Verdana"/>
                <a:cs typeface="Verdana"/>
              </a:rPr>
              <a:t>name </a:t>
            </a:r>
            <a:r>
              <a:rPr sz="1400" spc="-56" dirty="0">
                <a:latin typeface="Verdana"/>
                <a:cs typeface="Verdana"/>
              </a:rPr>
              <a:t>for </a:t>
            </a:r>
            <a:r>
              <a:rPr sz="1400" spc="-71" dirty="0">
                <a:latin typeface="Verdana"/>
                <a:cs typeface="Verdana"/>
              </a:rPr>
              <a:t>products </a:t>
            </a:r>
            <a:r>
              <a:rPr sz="1400" spc="-79" dirty="0">
                <a:latin typeface="Verdana"/>
                <a:cs typeface="Verdana"/>
              </a:rPr>
              <a:t>using </a:t>
            </a:r>
            <a:r>
              <a:rPr sz="1400" spc="-83" dirty="0">
                <a:latin typeface="Verdana"/>
                <a:cs typeface="Verdana"/>
              </a:rPr>
              <a:t>the </a:t>
            </a:r>
            <a:r>
              <a:rPr sz="1400" i="1" spc="-199" dirty="0">
                <a:latin typeface="Verdana"/>
                <a:cs typeface="Verdana"/>
              </a:rPr>
              <a:t>IEEE </a:t>
            </a:r>
            <a:r>
              <a:rPr sz="1400" i="1" spc="-244" dirty="0">
                <a:latin typeface="Verdana"/>
                <a:cs typeface="Verdana"/>
              </a:rPr>
              <a:t>802.11 </a:t>
            </a:r>
            <a:r>
              <a:rPr sz="1400" spc="-98" dirty="0">
                <a:latin typeface="Verdana"/>
                <a:cs typeface="Verdana"/>
              </a:rPr>
              <a:t>family </a:t>
            </a:r>
            <a:r>
              <a:rPr sz="1400" spc="-56" dirty="0">
                <a:latin typeface="Verdana"/>
                <a:cs typeface="Verdana"/>
              </a:rPr>
              <a:t>of</a:t>
            </a:r>
            <a:r>
              <a:rPr sz="1400" spc="-229" dirty="0">
                <a:latin typeface="Verdana"/>
                <a:cs typeface="Verdana"/>
              </a:rPr>
              <a:t> </a:t>
            </a:r>
            <a:r>
              <a:rPr sz="1400" spc="-116" dirty="0">
                <a:latin typeface="Verdana"/>
                <a:cs typeface="Verdana"/>
              </a:rPr>
              <a:t>standards</a:t>
            </a:r>
            <a:endParaRPr sz="1400" dirty="0">
              <a:latin typeface="Verdana"/>
              <a:cs typeface="Verdana"/>
            </a:endParaRPr>
          </a:p>
          <a:p>
            <a:pPr marL="352425">
              <a:spcBef>
                <a:spcPts val="731"/>
              </a:spcBef>
            </a:pPr>
            <a:r>
              <a:rPr sz="1100" spc="176" dirty="0">
                <a:latin typeface="Arial"/>
                <a:cs typeface="Arial"/>
              </a:rPr>
              <a:t> </a:t>
            </a:r>
            <a:r>
              <a:rPr sz="1400" spc="-71" dirty="0">
                <a:latin typeface="Verdana"/>
                <a:cs typeface="Verdana"/>
              </a:rPr>
              <a:t>Commonly </a:t>
            </a:r>
            <a:r>
              <a:rPr sz="1400" spc="-79" dirty="0">
                <a:latin typeface="Verdana"/>
                <a:cs typeface="Verdana"/>
              </a:rPr>
              <a:t>used </a:t>
            </a:r>
            <a:r>
              <a:rPr sz="1400" spc="-56" dirty="0">
                <a:latin typeface="Verdana"/>
                <a:cs typeface="Verdana"/>
              </a:rPr>
              <a:t>for </a:t>
            </a:r>
            <a:r>
              <a:rPr sz="1400" spc="-105" dirty="0">
                <a:latin typeface="Verdana"/>
                <a:cs typeface="Verdana"/>
              </a:rPr>
              <a:t>“wireless </a:t>
            </a:r>
            <a:r>
              <a:rPr sz="1400" spc="-60" dirty="0">
                <a:latin typeface="Verdana"/>
                <a:cs typeface="Verdana"/>
              </a:rPr>
              <a:t>local </a:t>
            </a:r>
            <a:r>
              <a:rPr sz="1400" spc="-98" dirty="0">
                <a:latin typeface="Verdana"/>
                <a:cs typeface="Verdana"/>
              </a:rPr>
              <a:t>area </a:t>
            </a:r>
            <a:r>
              <a:rPr sz="1400" spc="-94" dirty="0">
                <a:latin typeface="Verdana"/>
                <a:cs typeface="Verdana"/>
              </a:rPr>
              <a:t>network”</a:t>
            </a:r>
            <a:r>
              <a:rPr sz="1400" spc="-296" dirty="0">
                <a:latin typeface="Verdana"/>
                <a:cs typeface="Verdana"/>
              </a:rPr>
              <a:t> </a:t>
            </a:r>
            <a:r>
              <a:rPr sz="1400" spc="-75" dirty="0">
                <a:latin typeface="Verdana"/>
                <a:cs typeface="Verdana"/>
              </a:rPr>
              <a:t>(WLAN)</a:t>
            </a:r>
            <a:endParaRPr sz="1400" dirty="0">
              <a:latin typeface="Verdana"/>
              <a:cs typeface="Verdana"/>
            </a:endParaRPr>
          </a:p>
        </p:txBody>
      </p:sp>
      <p:sp>
        <p:nvSpPr>
          <p:cNvPr id="4" name="object 4"/>
          <p:cNvSpPr/>
          <p:nvPr/>
        </p:nvSpPr>
        <p:spPr>
          <a:xfrm>
            <a:off x="5867400" y="1230229"/>
            <a:ext cx="2751964" cy="2345817"/>
          </a:xfrm>
          <a:prstGeom prst="rect">
            <a:avLst/>
          </a:prstGeom>
          <a:blipFill>
            <a:blip r:embed="rId2" cstate="print"/>
            <a:stretch>
              <a:fillRect/>
            </a:stretch>
          </a:blipFill>
        </p:spPr>
        <p:txBody>
          <a:bodyPr wrap="square" lIns="0" tIns="0" rIns="0" bIns="0" rtlCol="0"/>
          <a:lstStyle/>
          <a:p>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9991" y="3409950"/>
            <a:ext cx="1646782" cy="1329330"/>
          </a:xfrm>
          <a:prstGeom prst="rect">
            <a:avLst/>
          </a:prstGeom>
        </p:spPr>
      </p:pic>
    </p:spTree>
    <p:extLst>
      <p:ext uri="{BB962C8B-B14F-4D97-AF65-F5344CB8AC3E}">
        <p14:creationId xmlns:p14="http://schemas.microsoft.com/office/powerpoint/2010/main" val="2524200818"/>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3689" y="350379"/>
            <a:ext cx="1769269" cy="502061"/>
          </a:xfrm>
          <a:prstGeom prst="rect">
            <a:avLst/>
          </a:prstGeom>
        </p:spPr>
        <p:txBody>
          <a:bodyPr vert="horz" wrap="square" lIns="0" tIns="9525" rIns="0" bIns="0" rtlCol="0">
            <a:spAutoFit/>
          </a:bodyPr>
          <a:lstStyle/>
          <a:p>
            <a:pPr marL="9525">
              <a:spcBef>
                <a:spcPts val="75"/>
              </a:spcBef>
            </a:pPr>
            <a:r>
              <a:rPr sz="3200" spc="-161" dirty="0"/>
              <a:t>Bluetooth</a:t>
            </a:r>
            <a:endParaRPr sz="3200"/>
          </a:p>
        </p:txBody>
      </p:sp>
      <p:sp>
        <p:nvSpPr>
          <p:cNvPr id="3" name="object 3"/>
          <p:cNvSpPr txBox="1"/>
          <p:nvPr/>
        </p:nvSpPr>
        <p:spPr>
          <a:xfrm>
            <a:off x="715594" y="1462451"/>
            <a:ext cx="3787616" cy="2555667"/>
          </a:xfrm>
          <a:prstGeom prst="rect">
            <a:avLst/>
          </a:prstGeom>
        </p:spPr>
        <p:txBody>
          <a:bodyPr vert="horz" wrap="square" lIns="0" tIns="105251" rIns="0" bIns="0" rtlCol="0">
            <a:spAutoFit/>
          </a:bodyPr>
          <a:lstStyle/>
          <a:p>
            <a:pPr marL="9525">
              <a:spcBef>
                <a:spcPts val="829"/>
              </a:spcBef>
              <a:tabLst>
                <a:tab pos="266224" algn="l"/>
              </a:tabLst>
            </a:pPr>
            <a:r>
              <a:rPr sz="1200" spc="203" dirty="0">
                <a:latin typeface="Arial"/>
                <a:cs typeface="Arial"/>
              </a:rPr>
              <a:t>	</a:t>
            </a:r>
            <a:r>
              <a:rPr sz="1500" spc="-101" dirty="0">
                <a:latin typeface="Verdana"/>
                <a:cs typeface="Verdana"/>
              </a:rPr>
              <a:t>Wireless </a:t>
            </a:r>
            <a:r>
              <a:rPr sz="1500" spc="-90" dirty="0">
                <a:latin typeface="Verdana"/>
                <a:cs typeface="Verdana"/>
              </a:rPr>
              <a:t>Personal </a:t>
            </a:r>
            <a:r>
              <a:rPr sz="1500" spc="-83" dirty="0">
                <a:latin typeface="Verdana"/>
                <a:cs typeface="Verdana"/>
              </a:rPr>
              <a:t>Area </a:t>
            </a:r>
            <a:r>
              <a:rPr sz="1500" spc="-90" dirty="0">
                <a:latin typeface="Verdana"/>
                <a:cs typeface="Verdana"/>
              </a:rPr>
              <a:t>Networks</a:t>
            </a:r>
            <a:r>
              <a:rPr sz="1500" spc="-158" dirty="0">
                <a:latin typeface="Verdana"/>
                <a:cs typeface="Verdana"/>
              </a:rPr>
              <a:t> </a:t>
            </a:r>
            <a:r>
              <a:rPr sz="1500" spc="-116" dirty="0">
                <a:latin typeface="Verdana"/>
                <a:cs typeface="Verdana"/>
              </a:rPr>
              <a:t>(WPAN)</a:t>
            </a:r>
            <a:endParaRPr sz="1500" dirty="0">
              <a:latin typeface="Verdana"/>
              <a:cs typeface="Verdana"/>
            </a:endParaRPr>
          </a:p>
          <a:p>
            <a:pPr marL="9525">
              <a:spcBef>
                <a:spcPts val="758"/>
              </a:spcBef>
              <a:tabLst>
                <a:tab pos="266224" algn="l"/>
              </a:tabLst>
            </a:pPr>
            <a:r>
              <a:rPr sz="1200" spc="203" dirty="0">
                <a:latin typeface="Arial"/>
                <a:cs typeface="Arial"/>
              </a:rPr>
              <a:t>	</a:t>
            </a:r>
            <a:r>
              <a:rPr sz="1500" spc="-83" dirty="0">
                <a:latin typeface="Verdana"/>
                <a:cs typeface="Verdana"/>
              </a:rPr>
              <a:t>Design</a:t>
            </a:r>
            <a:r>
              <a:rPr sz="1500" spc="-98" dirty="0">
                <a:latin typeface="Verdana"/>
                <a:cs typeface="Verdana"/>
              </a:rPr>
              <a:t> </a:t>
            </a:r>
            <a:r>
              <a:rPr sz="1500" spc="-53" dirty="0">
                <a:latin typeface="Verdana"/>
                <a:cs typeface="Verdana"/>
              </a:rPr>
              <a:t>goal</a:t>
            </a:r>
            <a:endParaRPr sz="1500" dirty="0">
              <a:latin typeface="Verdana"/>
              <a:cs typeface="Verdana"/>
            </a:endParaRPr>
          </a:p>
          <a:p>
            <a:pPr marL="352425">
              <a:spcBef>
                <a:spcPts val="754"/>
              </a:spcBef>
            </a:pPr>
            <a:r>
              <a:rPr sz="1100" spc="176" dirty="0">
                <a:latin typeface="Arial"/>
                <a:cs typeface="Arial"/>
              </a:rPr>
              <a:t> </a:t>
            </a:r>
            <a:r>
              <a:rPr sz="1400" spc="-60" dirty="0">
                <a:latin typeface="Verdana"/>
                <a:cs typeface="Verdana"/>
              </a:rPr>
              <a:t>Cable</a:t>
            </a:r>
            <a:r>
              <a:rPr sz="1400" spc="-296" dirty="0">
                <a:latin typeface="Verdana"/>
                <a:cs typeface="Verdana"/>
              </a:rPr>
              <a:t> </a:t>
            </a:r>
            <a:r>
              <a:rPr sz="1400" spc="-79" dirty="0">
                <a:latin typeface="Verdana"/>
                <a:cs typeface="Verdana"/>
              </a:rPr>
              <a:t>replacement</a:t>
            </a:r>
            <a:endParaRPr sz="1400" dirty="0">
              <a:latin typeface="Verdana"/>
              <a:cs typeface="Verdana"/>
            </a:endParaRPr>
          </a:p>
          <a:p>
            <a:pPr marL="352425">
              <a:spcBef>
                <a:spcPts val="746"/>
              </a:spcBef>
            </a:pPr>
            <a:r>
              <a:rPr sz="1100" spc="176" dirty="0">
                <a:latin typeface="Arial"/>
                <a:cs typeface="Arial"/>
              </a:rPr>
              <a:t> </a:t>
            </a:r>
            <a:r>
              <a:rPr sz="1400" spc="-71" dirty="0">
                <a:latin typeface="Verdana"/>
                <a:cs typeface="Verdana"/>
              </a:rPr>
              <a:t>Low</a:t>
            </a:r>
            <a:r>
              <a:rPr sz="1400" spc="-296" dirty="0">
                <a:latin typeface="Verdana"/>
                <a:cs typeface="Verdana"/>
              </a:rPr>
              <a:t> </a:t>
            </a:r>
            <a:r>
              <a:rPr sz="1400" spc="-79" dirty="0">
                <a:latin typeface="Verdana"/>
                <a:cs typeface="Verdana"/>
              </a:rPr>
              <a:t>cost</a:t>
            </a:r>
            <a:endParaRPr sz="1400" dirty="0">
              <a:latin typeface="Verdana"/>
              <a:cs typeface="Verdana"/>
            </a:endParaRPr>
          </a:p>
          <a:p>
            <a:pPr marL="352425">
              <a:spcBef>
                <a:spcPts val="746"/>
              </a:spcBef>
            </a:pPr>
            <a:r>
              <a:rPr sz="1100" spc="176" dirty="0">
                <a:latin typeface="Arial"/>
                <a:cs typeface="Arial"/>
              </a:rPr>
              <a:t> </a:t>
            </a:r>
            <a:r>
              <a:rPr sz="1400" spc="-71" dirty="0">
                <a:latin typeface="Verdana"/>
                <a:cs typeface="Verdana"/>
              </a:rPr>
              <a:t>Low</a:t>
            </a:r>
            <a:r>
              <a:rPr sz="1400" spc="-296" dirty="0">
                <a:latin typeface="Verdana"/>
                <a:cs typeface="Verdana"/>
              </a:rPr>
              <a:t> </a:t>
            </a:r>
            <a:r>
              <a:rPr sz="1400" spc="-64" dirty="0">
                <a:latin typeface="Verdana"/>
                <a:cs typeface="Verdana"/>
              </a:rPr>
              <a:t>power</a:t>
            </a:r>
            <a:endParaRPr sz="1400" dirty="0">
              <a:latin typeface="Verdana"/>
              <a:cs typeface="Verdana"/>
            </a:endParaRPr>
          </a:p>
          <a:p>
            <a:pPr marL="352425">
              <a:spcBef>
                <a:spcPts val="758"/>
              </a:spcBef>
            </a:pPr>
            <a:r>
              <a:rPr sz="1100" spc="176" dirty="0">
                <a:latin typeface="Arial"/>
                <a:cs typeface="Arial"/>
              </a:rPr>
              <a:t> </a:t>
            </a:r>
            <a:r>
              <a:rPr sz="1400" spc="-113" dirty="0">
                <a:latin typeface="Verdana"/>
                <a:cs typeface="Verdana"/>
              </a:rPr>
              <a:t>Small</a:t>
            </a:r>
            <a:r>
              <a:rPr sz="1400" spc="-285" dirty="0">
                <a:latin typeface="Verdana"/>
                <a:cs typeface="Verdana"/>
              </a:rPr>
              <a:t> </a:t>
            </a:r>
            <a:r>
              <a:rPr sz="1400" spc="-83" dirty="0">
                <a:latin typeface="Verdana"/>
                <a:cs typeface="Verdana"/>
              </a:rPr>
              <a:t>size</a:t>
            </a:r>
            <a:endParaRPr sz="1400" dirty="0">
              <a:latin typeface="Verdana"/>
              <a:cs typeface="Verdana"/>
            </a:endParaRPr>
          </a:p>
          <a:p>
            <a:pPr marL="352425">
              <a:spcBef>
                <a:spcPts val="746"/>
              </a:spcBef>
            </a:pPr>
            <a:r>
              <a:rPr sz="1100" spc="176" dirty="0">
                <a:latin typeface="Arial"/>
                <a:cs typeface="Arial"/>
              </a:rPr>
              <a:t> </a:t>
            </a:r>
            <a:r>
              <a:rPr sz="1400" spc="-68" dirty="0">
                <a:latin typeface="Verdana"/>
                <a:cs typeface="Verdana"/>
              </a:rPr>
              <a:t>For </a:t>
            </a:r>
            <a:r>
              <a:rPr sz="1400" spc="-60" dirty="0">
                <a:latin typeface="Verdana"/>
                <a:cs typeface="Verdana"/>
              </a:rPr>
              <a:t>mobile</a:t>
            </a:r>
            <a:r>
              <a:rPr sz="1400" spc="-307" dirty="0">
                <a:latin typeface="Verdana"/>
                <a:cs typeface="Verdana"/>
              </a:rPr>
              <a:t> </a:t>
            </a:r>
            <a:r>
              <a:rPr sz="1400" spc="-86" dirty="0">
                <a:latin typeface="Verdana"/>
                <a:cs typeface="Verdana"/>
              </a:rPr>
              <a:t>devices</a:t>
            </a:r>
            <a:endParaRPr sz="1400" dirty="0">
              <a:latin typeface="Verdana"/>
              <a:cs typeface="Verdana"/>
            </a:endParaRPr>
          </a:p>
          <a:p>
            <a:pPr marL="9525">
              <a:spcBef>
                <a:spcPts val="754"/>
              </a:spcBef>
              <a:tabLst>
                <a:tab pos="266224" algn="l"/>
              </a:tabLst>
            </a:pPr>
            <a:r>
              <a:rPr sz="1200" spc="203" dirty="0">
                <a:latin typeface="Arial"/>
                <a:cs typeface="Arial"/>
              </a:rPr>
              <a:t>	</a:t>
            </a:r>
            <a:r>
              <a:rPr sz="1500" spc="-124" dirty="0">
                <a:latin typeface="Verdana"/>
                <a:cs typeface="Verdana"/>
              </a:rPr>
              <a:t>Standard: </a:t>
            </a:r>
            <a:r>
              <a:rPr sz="1500" spc="-172" dirty="0">
                <a:latin typeface="Verdana"/>
                <a:cs typeface="Verdana"/>
              </a:rPr>
              <a:t>IEEE</a:t>
            </a:r>
            <a:r>
              <a:rPr sz="1500" spc="-109" dirty="0">
                <a:latin typeface="Verdana"/>
                <a:cs typeface="Verdana"/>
              </a:rPr>
              <a:t> </a:t>
            </a:r>
            <a:r>
              <a:rPr sz="1500" spc="-206" dirty="0">
                <a:latin typeface="Verdana"/>
                <a:cs typeface="Verdana"/>
              </a:rPr>
              <a:t>802.15.1</a:t>
            </a:r>
            <a:endParaRPr sz="1500" dirty="0">
              <a:latin typeface="Verdana"/>
              <a:cs typeface="Verdana"/>
            </a:endParaRPr>
          </a:p>
        </p:txBody>
      </p:sp>
      <p:sp>
        <p:nvSpPr>
          <p:cNvPr id="4" name="object 4"/>
          <p:cNvSpPr/>
          <p:nvPr/>
        </p:nvSpPr>
        <p:spPr>
          <a:xfrm>
            <a:off x="2895600" y="926841"/>
            <a:ext cx="6096000" cy="4019548"/>
          </a:xfrm>
          <a:prstGeom prst="rect">
            <a:avLst/>
          </a:prstGeom>
          <a:blipFill>
            <a:blip r:embed="rId2" cstate="print"/>
            <a:stretch>
              <a:fillRect/>
            </a:stretch>
          </a:blipFill>
        </p:spPr>
        <p:txBody>
          <a:bodyPr wrap="square" lIns="0" tIns="0" rIns="0" bIns="0" rtlCol="0"/>
          <a:lstStyle/>
          <a:p>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3" y="143674"/>
            <a:ext cx="2819399" cy="783167"/>
          </a:xfrm>
          <a:prstGeom prst="rect">
            <a:avLst/>
          </a:prstGeom>
        </p:spPr>
      </p:pic>
    </p:spTree>
    <p:extLst>
      <p:ext uri="{BB962C8B-B14F-4D97-AF65-F5344CB8AC3E}">
        <p14:creationId xmlns:p14="http://schemas.microsoft.com/office/powerpoint/2010/main" val="3369091884"/>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733550"/>
            <a:ext cx="7828596" cy="2257548"/>
          </a:xfrm>
          <a:prstGeom prst="rect">
            <a:avLst/>
          </a:prstGeom>
        </p:spPr>
      </p:pic>
      <p:sp>
        <p:nvSpPr>
          <p:cNvPr id="5" name="object 2"/>
          <p:cNvSpPr txBox="1">
            <a:spLocks/>
          </p:cNvSpPr>
          <p:nvPr/>
        </p:nvSpPr>
        <p:spPr>
          <a:xfrm>
            <a:off x="869870" y="194421"/>
            <a:ext cx="7308056" cy="748282"/>
          </a:xfrm>
          <a:prstGeom prst="rect">
            <a:avLst/>
          </a:prstGeom>
        </p:spPr>
        <p:txBody>
          <a:bodyPr vert="horz" wrap="square" lIns="0" tIns="9525" rIns="0" bIns="0" rtlCol="0">
            <a:spAutoFit/>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pPr marL="9525">
              <a:spcBef>
                <a:spcPts val="75"/>
              </a:spcBef>
            </a:pPr>
            <a:r>
              <a:rPr lang="en-US" sz="4800" b="1" spc="-41" dirty="0">
                <a:latin typeface="Bahnschrift Condensed" pitchFamily="34" charset="0"/>
                <a:cs typeface="Arial"/>
              </a:rPr>
              <a:t>Wi-fi Standards</a:t>
            </a:r>
          </a:p>
        </p:txBody>
      </p:sp>
    </p:spTree>
    <p:extLst>
      <p:ext uri="{BB962C8B-B14F-4D97-AF65-F5344CB8AC3E}">
        <p14:creationId xmlns:p14="http://schemas.microsoft.com/office/powerpoint/2010/main" val="2382175242"/>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1222882"/>
            <a:ext cx="8686800" cy="3711068"/>
          </a:xfrm>
          <a:prstGeom prst="rect">
            <a:avLst/>
          </a:prstGeom>
        </p:spPr>
      </p:pic>
      <p:sp>
        <p:nvSpPr>
          <p:cNvPr id="5" name="object 2"/>
          <p:cNvSpPr txBox="1">
            <a:spLocks/>
          </p:cNvSpPr>
          <p:nvPr/>
        </p:nvSpPr>
        <p:spPr>
          <a:xfrm>
            <a:off x="-1371600" y="159354"/>
            <a:ext cx="7308056" cy="748282"/>
          </a:xfrm>
          <a:prstGeom prst="rect">
            <a:avLst/>
          </a:prstGeom>
        </p:spPr>
        <p:txBody>
          <a:bodyPr vert="horz" wrap="square" lIns="0" tIns="9525" rIns="0" bIns="0" rtlCol="0">
            <a:spAutoFit/>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pPr marL="9525">
              <a:spcBef>
                <a:spcPts val="75"/>
              </a:spcBef>
            </a:pPr>
            <a:r>
              <a:rPr lang="en-US" sz="4800" b="1" spc="-41" dirty="0">
                <a:latin typeface="Bahnschrift Condensed" pitchFamily="34" charset="0"/>
                <a:cs typeface="Arial"/>
              </a:rPr>
              <a:t>Bluetooth Evolution</a:t>
            </a:r>
          </a:p>
        </p:txBody>
      </p:sp>
    </p:spTree>
    <p:extLst>
      <p:ext uri="{BB962C8B-B14F-4D97-AF65-F5344CB8AC3E}">
        <p14:creationId xmlns:p14="http://schemas.microsoft.com/office/powerpoint/2010/main" val="2117282699"/>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5143500"/>
            <a:chOff x="0" y="0"/>
            <a:chExt cx="12192000" cy="6858000"/>
          </a:xfrm>
        </p:grpSpPr>
        <p:sp>
          <p:nvSpPr>
            <p:cNvPr id="3" name="object 3"/>
            <p:cNvSpPr/>
            <p:nvPr/>
          </p:nvSpPr>
          <p:spPr>
            <a:xfrm>
              <a:off x="0" y="0"/>
              <a:ext cx="12192000" cy="68579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2670047"/>
              <a:ext cx="4037075" cy="418794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0" y="2892551"/>
              <a:ext cx="1522475" cy="2365248"/>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8606028" y="6095999"/>
              <a:ext cx="993648" cy="761999"/>
            </a:xfrm>
            <a:prstGeom prst="rect">
              <a:avLst/>
            </a:prstGeom>
            <a:blipFill>
              <a:blip r:embed="rId5" cstate="print"/>
              <a:stretch>
                <a:fillRect/>
              </a:stretch>
            </a:blipFill>
          </p:spPr>
          <p:txBody>
            <a:bodyPr wrap="square" lIns="0" tIns="0" rIns="0" bIns="0" rtlCol="0"/>
            <a:lstStyle/>
            <a:p>
              <a:endParaRPr/>
            </a:p>
          </p:txBody>
        </p:sp>
      </p:grpSp>
      <p:sp>
        <p:nvSpPr>
          <p:cNvPr id="7" name="object 7"/>
          <p:cNvSpPr/>
          <p:nvPr/>
        </p:nvSpPr>
        <p:spPr>
          <a:xfrm>
            <a:off x="6456807" y="1257300"/>
            <a:ext cx="2114550" cy="2114550"/>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5999610" y="1"/>
            <a:ext cx="1202435" cy="856107"/>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7798689" y="1"/>
            <a:ext cx="573786" cy="906399"/>
          </a:xfrm>
          <a:prstGeom prst="rect">
            <a:avLst/>
          </a:prstGeom>
          <a:blipFill>
            <a:blip r:embed="rId8" cstate="print"/>
            <a:stretch>
              <a:fillRect/>
            </a:stretch>
          </a:blipFill>
        </p:spPr>
        <p:txBody>
          <a:bodyPr wrap="square" lIns="0" tIns="0" rIns="0" bIns="0" rtlCol="0"/>
          <a:lstStyle/>
          <a:p>
            <a:endParaRPr/>
          </a:p>
        </p:txBody>
      </p:sp>
      <p:sp>
        <p:nvSpPr>
          <p:cNvPr id="10" name="object 10"/>
          <p:cNvSpPr txBox="1">
            <a:spLocks noGrp="1"/>
          </p:cNvSpPr>
          <p:nvPr>
            <p:ph type="title"/>
          </p:nvPr>
        </p:nvSpPr>
        <p:spPr>
          <a:xfrm>
            <a:off x="59054" y="14687"/>
            <a:ext cx="3242310" cy="470802"/>
          </a:xfrm>
          <a:prstGeom prst="rect">
            <a:avLst/>
          </a:prstGeom>
        </p:spPr>
        <p:txBody>
          <a:bodyPr vert="horz" wrap="square" lIns="0" tIns="9049" rIns="0" bIns="0" rtlCol="0">
            <a:spAutoFit/>
          </a:bodyPr>
          <a:lstStyle/>
          <a:p>
            <a:pPr marL="9525">
              <a:spcBef>
                <a:spcPts val="71"/>
              </a:spcBef>
            </a:pPr>
            <a:r>
              <a:rPr sz="3000" spc="-135" dirty="0"/>
              <a:t>Wi-Fi </a:t>
            </a:r>
            <a:r>
              <a:rPr sz="3000" spc="-326" dirty="0"/>
              <a:t>vs.</a:t>
            </a:r>
            <a:r>
              <a:rPr sz="3000" spc="-259" dirty="0"/>
              <a:t> </a:t>
            </a:r>
            <a:r>
              <a:rPr sz="3000" spc="-153" dirty="0"/>
              <a:t>Bluetooth</a:t>
            </a:r>
            <a:endParaRPr sz="3000"/>
          </a:p>
        </p:txBody>
      </p:sp>
      <p:graphicFrame>
        <p:nvGraphicFramePr>
          <p:cNvPr id="11" name="object 11"/>
          <p:cNvGraphicFramePr>
            <a:graphicFrameLocks noGrp="1"/>
          </p:cNvGraphicFramePr>
          <p:nvPr>
            <p:extLst>
              <p:ext uri="{D42A27DB-BD31-4B8C-83A1-F6EECF244321}">
                <p14:modId xmlns:p14="http://schemas.microsoft.com/office/powerpoint/2010/main" val="72560109"/>
              </p:ext>
            </p:extLst>
          </p:nvPr>
        </p:nvGraphicFramePr>
        <p:xfrm>
          <a:off x="3447291" y="2"/>
          <a:ext cx="5696709" cy="5204016"/>
        </p:xfrm>
        <a:graphic>
          <a:graphicData uri="http://schemas.openxmlformats.org/drawingml/2006/table">
            <a:tbl>
              <a:tblPr firstRow="1" bandRow="1">
                <a:tableStyleId>{2D5ABB26-0587-4C30-8999-92F81FD0307C}</a:tableStyleId>
              </a:tblPr>
              <a:tblGrid>
                <a:gridCol w="1449673">
                  <a:extLst>
                    <a:ext uri="{9D8B030D-6E8A-4147-A177-3AD203B41FA5}">
                      <a16:colId xmlns:a16="http://schemas.microsoft.com/office/drawing/2014/main" val="20000"/>
                    </a:ext>
                  </a:extLst>
                </a:gridCol>
                <a:gridCol w="2149728">
                  <a:extLst>
                    <a:ext uri="{9D8B030D-6E8A-4147-A177-3AD203B41FA5}">
                      <a16:colId xmlns:a16="http://schemas.microsoft.com/office/drawing/2014/main" val="20001"/>
                    </a:ext>
                  </a:extLst>
                </a:gridCol>
                <a:gridCol w="2097308">
                  <a:extLst>
                    <a:ext uri="{9D8B030D-6E8A-4147-A177-3AD203B41FA5}">
                      <a16:colId xmlns:a16="http://schemas.microsoft.com/office/drawing/2014/main" val="20002"/>
                    </a:ext>
                  </a:extLst>
                </a:gridCol>
              </a:tblGrid>
              <a:tr h="181944">
                <a:tc>
                  <a:txBody>
                    <a:bodyPr/>
                    <a:lstStyle/>
                    <a:p>
                      <a:pPr>
                        <a:lnSpc>
                          <a:spcPct val="100000"/>
                        </a:lnSpc>
                      </a:pPr>
                      <a:endParaRPr sz="1200" dirty="0">
                        <a:latin typeface="Times New Roman"/>
                        <a:cs typeface="Times New Roman"/>
                      </a:endParaRPr>
                    </a:p>
                  </a:txBody>
                  <a:tcPr marL="0" marR="0" marT="0" marB="0">
                    <a:lnL w="12700">
                      <a:solidFill>
                        <a:srgbClr val="FFFFFF"/>
                      </a:solidFill>
                      <a:prstDash val="solid"/>
                    </a:lnL>
                    <a:lnR w="12700">
                      <a:solidFill>
                        <a:srgbClr val="FFFFFF"/>
                      </a:solidFill>
                      <a:prstDash val="solid"/>
                    </a:lnR>
                    <a:lnB w="38100">
                      <a:solidFill>
                        <a:srgbClr val="FFFFFF"/>
                      </a:solidFill>
                      <a:prstDash val="solid"/>
                    </a:lnB>
                    <a:solidFill>
                      <a:srgbClr val="AF1512"/>
                    </a:solidFill>
                  </a:tcPr>
                </a:tc>
                <a:tc>
                  <a:txBody>
                    <a:bodyPr/>
                    <a:lstStyle/>
                    <a:p>
                      <a:pPr algn="ctr">
                        <a:lnSpc>
                          <a:spcPct val="100000"/>
                        </a:lnSpc>
                        <a:spcBef>
                          <a:spcPts val="85"/>
                        </a:spcBef>
                      </a:pPr>
                      <a:r>
                        <a:rPr sz="1200" spc="-85" dirty="0">
                          <a:solidFill>
                            <a:srgbClr val="FFFFFF"/>
                          </a:solidFill>
                          <a:latin typeface="Verdana"/>
                          <a:cs typeface="Verdana"/>
                        </a:rPr>
                        <a:t>Bluetooth</a:t>
                      </a:r>
                      <a:endParaRPr sz="1200">
                        <a:latin typeface="Verdana"/>
                        <a:cs typeface="Verdana"/>
                      </a:endParaRPr>
                    </a:p>
                  </a:txBody>
                  <a:tcPr marL="0" marR="0" marT="8096" marB="0">
                    <a:lnL w="12700">
                      <a:solidFill>
                        <a:srgbClr val="FFFFFF"/>
                      </a:solidFill>
                      <a:prstDash val="solid"/>
                    </a:lnL>
                    <a:lnR w="12700">
                      <a:solidFill>
                        <a:srgbClr val="FFFFFF"/>
                      </a:solidFill>
                      <a:prstDash val="solid"/>
                    </a:lnR>
                    <a:lnB w="38100">
                      <a:solidFill>
                        <a:srgbClr val="FFFFFF"/>
                      </a:solidFill>
                      <a:prstDash val="solid"/>
                    </a:lnB>
                    <a:solidFill>
                      <a:srgbClr val="AF1512"/>
                    </a:solidFill>
                  </a:tcPr>
                </a:tc>
                <a:tc>
                  <a:txBody>
                    <a:bodyPr/>
                    <a:lstStyle/>
                    <a:p>
                      <a:pPr marL="3175" algn="ctr">
                        <a:lnSpc>
                          <a:spcPct val="100000"/>
                        </a:lnSpc>
                        <a:spcBef>
                          <a:spcPts val="85"/>
                        </a:spcBef>
                      </a:pPr>
                      <a:r>
                        <a:rPr sz="1200" spc="-70" dirty="0">
                          <a:solidFill>
                            <a:srgbClr val="FFFFFF"/>
                          </a:solidFill>
                          <a:latin typeface="Verdana"/>
                          <a:cs typeface="Verdana"/>
                        </a:rPr>
                        <a:t>Wifi</a:t>
                      </a:r>
                      <a:endParaRPr sz="1200">
                        <a:latin typeface="Verdana"/>
                        <a:cs typeface="Verdana"/>
                      </a:endParaRPr>
                    </a:p>
                  </a:txBody>
                  <a:tcPr marL="0" marR="0" marT="8096" marB="0">
                    <a:lnL w="12700">
                      <a:solidFill>
                        <a:srgbClr val="FFFFFF"/>
                      </a:solidFill>
                      <a:prstDash val="solid"/>
                    </a:lnL>
                    <a:lnR w="6350">
                      <a:solidFill>
                        <a:srgbClr val="FFFFFF"/>
                      </a:solidFill>
                      <a:prstDash val="solid"/>
                    </a:lnR>
                    <a:lnB w="38100">
                      <a:solidFill>
                        <a:srgbClr val="FFFFFF"/>
                      </a:solidFill>
                      <a:prstDash val="solid"/>
                    </a:lnB>
                    <a:solidFill>
                      <a:srgbClr val="AF1512"/>
                    </a:solidFill>
                  </a:tcPr>
                </a:tc>
                <a:extLst>
                  <a:ext uri="{0D108BD9-81ED-4DB2-BD59-A6C34878D82A}">
                    <a16:rowId xmlns:a16="http://schemas.microsoft.com/office/drawing/2014/main" val="10000"/>
                  </a:ext>
                </a:extLst>
              </a:tr>
              <a:tr h="584019">
                <a:tc>
                  <a:txBody>
                    <a:bodyPr/>
                    <a:lstStyle/>
                    <a:p>
                      <a:pPr marL="19685" marR="675005">
                        <a:lnSpc>
                          <a:spcPct val="100000"/>
                        </a:lnSpc>
                        <a:spcBef>
                          <a:spcPts val="360"/>
                        </a:spcBef>
                      </a:pPr>
                      <a:r>
                        <a:rPr sz="1200" spc="-5" dirty="0">
                          <a:latin typeface="Verdana"/>
                          <a:cs typeface="Verdana"/>
                        </a:rPr>
                        <a:t>Sp</a:t>
                      </a:r>
                      <a:r>
                        <a:rPr sz="1200" dirty="0">
                          <a:latin typeface="Verdana"/>
                          <a:cs typeface="Verdana"/>
                        </a:rPr>
                        <a:t>e</a:t>
                      </a:r>
                      <a:r>
                        <a:rPr sz="1200" spc="-5" dirty="0">
                          <a:latin typeface="Verdana"/>
                          <a:cs typeface="Verdana"/>
                        </a:rPr>
                        <a:t>cifications  </a:t>
                      </a:r>
                      <a:r>
                        <a:rPr sz="1200" spc="-105" dirty="0">
                          <a:latin typeface="Verdana"/>
                          <a:cs typeface="Verdana"/>
                        </a:rPr>
                        <a:t>authority</a:t>
                      </a:r>
                      <a:endParaRPr sz="1200">
                        <a:latin typeface="Verdana"/>
                        <a:cs typeface="Verdana"/>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1E7E7"/>
                    </a:solidFill>
                  </a:tcPr>
                </a:tc>
                <a:tc>
                  <a:txBody>
                    <a:bodyPr/>
                    <a:lstStyle/>
                    <a:p>
                      <a:pPr algn="ctr">
                        <a:lnSpc>
                          <a:spcPct val="100000"/>
                        </a:lnSpc>
                        <a:spcBef>
                          <a:spcPts val="360"/>
                        </a:spcBef>
                      </a:pPr>
                      <a:r>
                        <a:rPr sz="1200" spc="-85" dirty="0">
                          <a:latin typeface="Verdana"/>
                          <a:cs typeface="Verdana"/>
                        </a:rPr>
                        <a:t>Bluetooth</a:t>
                      </a:r>
                      <a:r>
                        <a:rPr sz="1200" spc="-95" dirty="0">
                          <a:latin typeface="Verdana"/>
                          <a:cs typeface="Verdana"/>
                        </a:rPr>
                        <a:t> </a:t>
                      </a:r>
                      <a:r>
                        <a:rPr sz="1200" spc="-210" dirty="0">
                          <a:latin typeface="Verdana"/>
                          <a:cs typeface="Verdana"/>
                        </a:rPr>
                        <a:t>SIG</a:t>
                      </a:r>
                      <a:endParaRPr sz="1200">
                        <a:latin typeface="Verdana"/>
                        <a:cs typeface="Verdana"/>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1E7E7"/>
                    </a:solidFill>
                  </a:tcPr>
                </a:tc>
                <a:tc>
                  <a:txBody>
                    <a:bodyPr/>
                    <a:lstStyle/>
                    <a:p>
                      <a:pPr marL="5080" algn="ctr">
                        <a:lnSpc>
                          <a:spcPct val="100000"/>
                        </a:lnSpc>
                        <a:spcBef>
                          <a:spcPts val="360"/>
                        </a:spcBef>
                      </a:pPr>
                      <a:r>
                        <a:rPr sz="1200" spc="-190" dirty="0">
                          <a:latin typeface="Verdana"/>
                          <a:cs typeface="Verdana"/>
                        </a:rPr>
                        <a:t>IEEE,</a:t>
                      </a:r>
                      <a:r>
                        <a:rPr sz="1200" spc="-95" dirty="0">
                          <a:latin typeface="Verdana"/>
                          <a:cs typeface="Verdana"/>
                        </a:rPr>
                        <a:t> </a:t>
                      </a:r>
                      <a:r>
                        <a:rPr sz="1200" spc="-60" dirty="0">
                          <a:latin typeface="Verdana"/>
                          <a:cs typeface="Verdana"/>
                        </a:rPr>
                        <a:t>WECA</a:t>
                      </a:r>
                      <a:endParaRPr sz="1200">
                        <a:latin typeface="Verdana"/>
                        <a:cs typeface="Verdana"/>
                      </a:endParaRPr>
                    </a:p>
                  </a:txBody>
                  <a:tcPr marL="0" marR="0" marT="34290" marB="0">
                    <a:lnL w="12700">
                      <a:solidFill>
                        <a:srgbClr val="FFFFFF"/>
                      </a:solidFill>
                      <a:prstDash val="solid"/>
                    </a:lnL>
                    <a:lnR w="6350">
                      <a:solidFill>
                        <a:srgbClr val="FFFFFF"/>
                      </a:solidFill>
                      <a:prstDash val="solid"/>
                    </a:lnR>
                    <a:lnT w="381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01"/>
                  </a:ext>
                </a:extLst>
              </a:tr>
              <a:tr h="305085">
                <a:tc>
                  <a:txBody>
                    <a:bodyPr/>
                    <a:lstStyle/>
                    <a:p>
                      <a:pPr marL="19685">
                        <a:lnSpc>
                          <a:spcPct val="100000"/>
                        </a:lnSpc>
                        <a:spcBef>
                          <a:spcPts val="360"/>
                        </a:spcBef>
                      </a:pPr>
                      <a:r>
                        <a:rPr sz="1200" spc="-150" dirty="0">
                          <a:latin typeface="Verdana"/>
                          <a:cs typeface="Verdana"/>
                        </a:rPr>
                        <a:t>Year </a:t>
                      </a:r>
                      <a:r>
                        <a:rPr sz="1200" spc="-70" dirty="0">
                          <a:latin typeface="Verdana"/>
                          <a:cs typeface="Verdana"/>
                        </a:rPr>
                        <a:t>of</a:t>
                      </a:r>
                      <a:r>
                        <a:rPr sz="1200" spc="-50" dirty="0">
                          <a:latin typeface="Verdana"/>
                          <a:cs typeface="Verdana"/>
                        </a:rPr>
                        <a:t> </a:t>
                      </a:r>
                      <a:r>
                        <a:rPr sz="1200" spc="-90" dirty="0">
                          <a:latin typeface="Verdana"/>
                          <a:cs typeface="Verdana"/>
                        </a:rPr>
                        <a:t>development</a:t>
                      </a:r>
                      <a:endParaRPr sz="1200">
                        <a:latin typeface="Verdana"/>
                        <a:cs typeface="Verdana"/>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2540" algn="ctr">
                        <a:lnSpc>
                          <a:spcPct val="100000"/>
                        </a:lnSpc>
                        <a:spcBef>
                          <a:spcPts val="360"/>
                        </a:spcBef>
                      </a:pPr>
                      <a:r>
                        <a:rPr sz="1200" spc="-195" dirty="0">
                          <a:latin typeface="Verdana"/>
                          <a:cs typeface="Verdana"/>
                        </a:rPr>
                        <a:t>1994</a:t>
                      </a:r>
                      <a:endParaRPr sz="1200">
                        <a:latin typeface="Verdana"/>
                        <a:cs typeface="Verdana"/>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3810" algn="ctr">
                        <a:lnSpc>
                          <a:spcPct val="100000"/>
                        </a:lnSpc>
                        <a:spcBef>
                          <a:spcPts val="360"/>
                        </a:spcBef>
                      </a:pPr>
                      <a:r>
                        <a:rPr sz="1200" spc="-270" dirty="0">
                          <a:latin typeface="Verdana"/>
                          <a:cs typeface="Verdana"/>
                        </a:rPr>
                        <a:t>1991</a:t>
                      </a:r>
                      <a:endParaRPr sz="1200">
                        <a:latin typeface="Verdana"/>
                        <a:cs typeface="Verdana"/>
                      </a:endParaRPr>
                    </a:p>
                  </a:txBody>
                  <a:tcPr marL="0" marR="0" marT="34290"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02"/>
                  </a:ext>
                </a:extLst>
              </a:tr>
              <a:tr h="207353">
                <a:tc>
                  <a:txBody>
                    <a:bodyPr/>
                    <a:lstStyle/>
                    <a:p>
                      <a:pPr marL="19685">
                        <a:lnSpc>
                          <a:spcPct val="100000"/>
                        </a:lnSpc>
                        <a:spcBef>
                          <a:spcPts val="365"/>
                        </a:spcBef>
                      </a:pPr>
                      <a:r>
                        <a:rPr sz="1200" spc="-100" dirty="0">
                          <a:latin typeface="Verdana"/>
                          <a:cs typeface="Verdana"/>
                        </a:rPr>
                        <a:t>Bandwidth</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algn="ctr">
                        <a:lnSpc>
                          <a:spcPct val="100000"/>
                        </a:lnSpc>
                        <a:spcBef>
                          <a:spcPts val="365"/>
                        </a:spcBef>
                      </a:pPr>
                      <a:r>
                        <a:rPr sz="1200" spc="-85" dirty="0">
                          <a:latin typeface="Verdana"/>
                          <a:cs typeface="Verdana"/>
                        </a:rPr>
                        <a:t>Low </a:t>
                      </a:r>
                      <a:r>
                        <a:rPr sz="1200" spc="-245" dirty="0">
                          <a:latin typeface="Verdana"/>
                          <a:cs typeface="Verdana"/>
                        </a:rPr>
                        <a:t>( </a:t>
                      </a:r>
                      <a:r>
                        <a:rPr sz="1200" spc="-135" dirty="0">
                          <a:latin typeface="Verdana"/>
                          <a:cs typeface="Verdana"/>
                        </a:rPr>
                        <a:t>800 </a:t>
                      </a:r>
                      <a:r>
                        <a:rPr sz="1200" spc="-110" dirty="0">
                          <a:latin typeface="Verdana"/>
                          <a:cs typeface="Verdana"/>
                        </a:rPr>
                        <a:t>Kbps</a:t>
                      </a:r>
                      <a:r>
                        <a:rPr sz="1200" spc="-225" dirty="0">
                          <a:latin typeface="Verdana"/>
                          <a:cs typeface="Verdana"/>
                        </a:rPr>
                        <a:t> </a:t>
                      </a:r>
                      <a:r>
                        <a:rPr sz="1200" spc="-245" dirty="0">
                          <a:latin typeface="Verdana"/>
                          <a:cs typeface="Verdana"/>
                        </a:rPr>
                        <a:t>)</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3175" algn="ctr">
                        <a:lnSpc>
                          <a:spcPct val="100000"/>
                        </a:lnSpc>
                        <a:spcBef>
                          <a:spcPts val="365"/>
                        </a:spcBef>
                      </a:pPr>
                      <a:r>
                        <a:rPr sz="1200" spc="-65" dirty="0">
                          <a:latin typeface="Verdana"/>
                          <a:cs typeface="Verdana"/>
                        </a:rPr>
                        <a:t>High </a:t>
                      </a:r>
                      <a:r>
                        <a:rPr sz="1200" spc="-350" dirty="0">
                          <a:latin typeface="Verdana"/>
                          <a:cs typeface="Verdana"/>
                        </a:rPr>
                        <a:t>(11 </a:t>
                      </a:r>
                      <a:r>
                        <a:rPr sz="1200" spc="-40" dirty="0">
                          <a:latin typeface="Verdana"/>
                          <a:cs typeface="Verdana"/>
                        </a:rPr>
                        <a:t>Mbps</a:t>
                      </a:r>
                      <a:r>
                        <a:rPr sz="1200" spc="-75" dirty="0">
                          <a:latin typeface="Verdana"/>
                          <a:cs typeface="Verdana"/>
                        </a:rPr>
                        <a:t> </a:t>
                      </a:r>
                      <a:r>
                        <a:rPr sz="1200" spc="-245" dirty="0">
                          <a:latin typeface="Verdana"/>
                          <a:cs typeface="Verdana"/>
                        </a:rPr>
                        <a:t>)</a:t>
                      </a:r>
                      <a:endParaRPr sz="1200">
                        <a:latin typeface="Verdana"/>
                        <a:cs typeface="Verdana"/>
                      </a:endParaRPr>
                    </a:p>
                  </a:txBody>
                  <a:tcPr marL="0" marR="0" marT="34766"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03"/>
                  </a:ext>
                </a:extLst>
              </a:tr>
              <a:tr h="863317">
                <a:tc>
                  <a:txBody>
                    <a:bodyPr/>
                    <a:lstStyle/>
                    <a:p>
                      <a:pPr marL="19685" marR="790575">
                        <a:lnSpc>
                          <a:spcPct val="100000"/>
                        </a:lnSpc>
                        <a:spcBef>
                          <a:spcPts val="365"/>
                        </a:spcBef>
                      </a:pPr>
                      <a:r>
                        <a:rPr sz="1200" spc="-105" dirty="0">
                          <a:latin typeface="Verdana"/>
                          <a:cs typeface="Verdana"/>
                        </a:rPr>
                        <a:t>Hardware  </a:t>
                      </a:r>
                      <a:r>
                        <a:rPr sz="1200" spc="-45" dirty="0">
                          <a:latin typeface="Verdana"/>
                          <a:cs typeface="Verdana"/>
                        </a:rPr>
                        <a:t>r</a:t>
                      </a:r>
                      <a:r>
                        <a:rPr sz="1200" dirty="0">
                          <a:latin typeface="Verdana"/>
                          <a:cs typeface="Verdana"/>
                        </a:rPr>
                        <a:t>e</a:t>
                      </a:r>
                      <a:r>
                        <a:rPr sz="1200" spc="-5" dirty="0">
                          <a:latin typeface="Verdana"/>
                          <a:cs typeface="Verdana"/>
                        </a:rPr>
                        <a:t>qui</a:t>
                      </a:r>
                      <a:r>
                        <a:rPr sz="1200" spc="-45" dirty="0">
                          <a:latin typeface="Verdana"/>
                          <a:cs typeface="Verdana"/>
                        </a:rPr>
                        <a:t>r</a:t>
                      </a:r>
                      <a:r>
                        <a:rPr sz="1200" dirty="0">
                          <a:latin typeface="Verdana"/>
                          <a:cs typeface="Verdana"/>
                        </a:rPr>
                        <a:t>eme</a:t>
                      </a:r>
                      <a:r>
                        <a:rPr sz="1200" spc="-5" dirty="0">
                          <a:latin typeface="Verdana"/>
                          <a:cs typeface="Verdana"/>
                        </a:rPr>
                        <a:t>nt</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93980" marR="88265" indent="635" algn="ctr">
                        <a:lnSpc>
                          <a:spcPct val="100000"/>
                        </a:lnSpc>
                        <a:spcBef>
                          <a:spcPts val="365"/>
                        </a:spcBef>
                      </a:pPr>
                      <a:r>
                        <a:rPr sz="1200" spc="-85" dirty="0">
                          <a:latin typeface="Verdana"/>
                          <a:cs typeface="Verdana"/>
                        </a:rPr>
                        <a:t>Bluetooth </a:t>
                      </a:r>
                      <a:r>
                        <a:rPr sz="1200" spc="-80" dirty="0">
                          <a:latin typeface="Verdana"/>
                          <a:cs typeface="Verdana"/>
                        </a:rPr>
                        <a:t>adaptor </a:t>
                      </a:r>
                      <a:r>
                        <a:rPr sz="1200" spc="-45" dirty="0">
                          <a:latin typeface="Verdana"/>
                          <a:cs typeface="Verdana"/>
                        </a:rPr>
                        <a:t>on </a:t>
                      </a:r>
                      <a:r>
                        <a:rPr sz="1200" spc="-100" dirty="0">
                          <a:latin typeface="Verdana"/>
                          <a:cs typeface="Verdana"/>
                        </a:rPr>
                        <a:t>all the  </a:t>
                      </a:r>
                      <a:r>
                        <a:rPr sz="1200" spc="-105" dirty="0">
                          <a:latin typeface="Verdana"/>
                          <a:cs typeface="Verdana"/>
                        </a:rPr>
                        <a:t>devices </a:t>
                      </a:r>
                      <a:r>
                        <a:rPr sz="1200" spc="-75" dirty="0">
                          <a:latin typeface="Verdana"/>
                          <a:cs typeface="Verdana"/>
                        </a:rPr>
                        <a:t>connecting </a:t>
                      </a:r>
                      <a:r>
                        <a:rPr sz="1200" spc="-114" dirty="0">
                          <a:latin typeface="Verdana"/>
                          <a:cs typeface="Verdana"/>
                        </a:rPr>
                        <a:t>with </a:t>
                      </a:r>
                      <a:r>
                        <a:rPr sz="1200" spc="-90" dirty="0">
                          <a:latin typeface="Verdana"/>
                          <a:cs typeface="Verdana"/>
                        </a:rPr>
                        <a:t>each  </a:t>
                      </a:r>
                      <a:r>
                        <a:rPr sz="1200" spc="-85" dirty="0">
                          <a:latin typeface="Verdana"/>
                          <a:cs typeface="Verdana"/>
                        </a:rPr>
                        <a:t>other</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133350" marR="123189" algn="ctr">
                        <a:lnSpc>
                          <a:spcPct val="100000"/>
                        </a:lnSpc>
                        <a:spcBef>
                          <a:spcPts val="365"/>
                        </a:spcBef>
                      </a:pPr>
                      <a:r>
                        <a:rPr sz="1200" spc="-110" dirty="0">
                          <a:latin typeface="Verdana"/>
                          <a:cs typeface="Verdana"/>
                        </a:rPr>
                        <a:t>Wireless </a:t>
                      </a:r>
                      <a:r>
                        <a:rPr sz="1200" spc="-90" dirty="0">
                          <a:latin typeface="Verdana"/>
                          <a:cs typeface="Verdana"/>
                        </a:rPr>
                        <a:t>adaptors </a:t>
                      </a:r>
                      <a:r>
                        <a:rPr sz="1200" spc="-50" dirty="0">
                          <a:latin typeface="Verdana"/>
                          <a:cs typeface="Verdana"/>
                        </a:rPr>
                        <a:t>on </a:t>
                      </a:r>
                      <a:r>
                        <a:rPr sz="1200" spc="-100" dirty="0">
                          <a:latin typeface="Verdana"/>
                          <a:cs typeface="Verdana"/>
                        </a:rPr>
                        <a:t>all the  </a:t>
                      </a:r>
                      <a:r>
                        <a:rPr sz="1200" spc="-105" dirty="0">
                          <a:latin typeface="Verdana"/>
                          <a:cs typeface="Verdana"/>
                        </a:rPr>
                        <a:t>devices </a:t>
                      </a:r>
                      <a:r>
                        <a:rPr sz="1200" spc="-70" dirty="0">
                          <a:latin typeface="Verdana"/>
                          <a:cs typeface="Verdana"/>
                        </a:rPr>
                        <a:t>of </a:t>
                      </a:r>
                      <a:r>
                        <a:rPr sz="1200" spc="-100" dirty="0">
                          <a:latin typeface="Verdana"/>
                          <a:cs typeface="Verdana"/>
                        </a:rPr>
                        <a:t>the </a:t>
                      </a:r>
                      <a:r>
                        <a:rPr sz="1200" spc="-120" dirty="0">
                          <a:latin typeface="Verdana"/>
                          <a:cs typeface="Verdana"/>
                        </a:rPr>
                        <a:t>network, </a:t>
                      </a:r>
                      <a:r>
                        <a:rPr sz="1200" spc="-110" dirty="0">
                          <a:latin typeface="Verdana"/>
                          <a:cs typeface="Verdana"/>
                        </a:rPr>
                        <a:t>a  </a:t>
                      </a:r>
                      <a:r>
                        <a:rPr sz="1200" spc="-125" dirty="0">
                          <a:latin typeface="Verdana"/>
                          <a:cs typeface="Verdana"/>
                        </a:rPr>
                        <a:t>wireless </a:t>
                      </a:r>
                      <a:r>
                        <a:rPr sz="1200" spc="-100" dirty="0">
                          <a:latin typeface="Verdana"/>
                          <a:cs typeface="Verdana"/>
                        </a:rPr>
                        <a:t>router </a:t>
                      </a:r>
                      <a:r>
                        <a:rPr sz="1200" spc="-75" dirty="0">
                          <a:latin typeface="Verdana"/>
                          <a:cs typeface="Verdana"/>
                        </a:rPr>
                        <a:t>and/or  </a:t>
                      </a:r>
                      <a:r>
                        <a:rPr sz="1200" spc="-110" dirty="0">
                          <a:latin typeface="Verdana"/>
                          <a:cs typeface="Verdana"/>
                        </a:rPr>
                        <a:t>access</a:t>
                      </a:r>
                      <a:r>
                        <a:rPr sz="1200" spc="-100" dirty="0">
                          <a:latin typeface="Verdana"/>
                          <a:cs typeface="Verdana"/>
                        </a:rPr>
                        <a:t> </a:t>
                      </a:r>
                      <a:r>
                        <a:rPr sz="1200" spc="-90" dirty="0">
                          <a:latin typeface="Verdana"/>
                          <a:cs typeface="Verdana"/>
                        </a:rPr>
                        <a:t>points</a:t>
                      </a:r>
                      <a:endParaRPr sz="1200">
                        <a:latin typeface="Verdana"/>
                        <a:cs typeface="Verdana"/>
                      </a:endParaRPr>
                    </a:p>
                  </a:txBody>
                  <a:tcPr marL="0" marR="0" marT="34766"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04"/>
                  </a:ext>
                </a:extLst>
              </a:tr>
              <a:tr h="207353">
                <a:tc>
                  <a:txBody>
                    <a:bodyPr/>
                    <a:lstStyle/>
                    <a:p>
                      <a:pPr marL="19685">
                        <a:lnSpc>
                          <a:spcPct val="100000"/>
                        </a:lnSpc>
                        <a:spcBef>
                          <a:spcPts val="365"/>
                        </a:spcBef>
                      </a:pPr>
                      <a:r>
                        <a:rPr sz="1200" spc="-85" dirty="0">
                          <a:latin typeface="Verdana"/>
                          <a:cs typeface="Verdana"/>
                        </a:rPr>
                        <a:t>Cost</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algn="ctr">
                        <a:lnSpc>
                          <a:spcPct val="100000"/>
                        </a:lnSpc>
                        <a:spcBef>
                          <a:spcPts val="365"/>
                        </a:spcBef>
                      </a:pPr>
                      <a:r>
                        <a:rPr sz="1200" spc="-85" dirty="0">
                          <a:latin typeface="Verdana"/>
                          <a:cs typeface="Verdana"/>
                        </a:rPr>
                        <a:t>Low</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4445" algn="ctr">
                        <a:lnSpc>
                          <a:spcPct val="100000"/>
                        </a:lnSpc>
                        <a:spcBef>
                          <a:spcPts val="365"/>
                        </a:spcBef>
                      </a:pPr>
                      <a:r>
                        <a:rPr sz="1200" spc="-65" dirty="0">
                          <a:latin typeface="Verdana"/>
                          <a:cs typeface="Verdana"/>
                        </a:rPr>
                        <a:t>High</a:t>
                      </a:r>
                      <a:endParaRPr sz="1200">
                        <a:latin typeface="Verdana"/>
                        <a:cs typeface="Verdana"/>
                      </a:endParaRPr>
                    </a:p>
                  </a:txBody>
                  <a:tcPr marL="0" marR="0" marT="34766"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05"/>
                  </a:ext>
                </a:extLst>
              </a:tr>
              <a:tr h="305448">
                <a:tc>
                  <a:txBody>
                    <a:bodyPr/>
                    <a:lstStyle/>
                    <a:p>
                      <a:pPr marL="19685">
                        <a:lnSpc>
                          <a:spcPct val="100000"/>
                        </a:lnSpc>
                        <a:spcBef>
                          <a:spcPts val="365"/>
                        </a:spcBef>
                      </a:pPr>
                      <a:r>
                        <a:rPr sz="1200" spc="-95" dirty="0">
                          <a:latin typeface="Verdana"/>
                          <a:cs typeface="Verdana"/>
                        </a:rPr>
                        <a:t>Power</a:t>
                      </a:r>
                      <a:r>
                        <a:rPr sz="1200" spc="-105" dirty="0">
                          <a:latin typeface="Verdana"/>
                          <a:cs typeface="Verdana"/>
                        </a:rPr>
                        <a:t> </a:t>
                      </a:r>
                      <a:r>
                        <a:rPr sz="1200" spc="-80" dirty="0">
                          <a:latin typeface="Verdana"/>
                          <a:cs typeface="Verdana"/>
                        </a:rPr>
                        <a:t>Consumption</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algn="ctr">
                        <a:lnSpc>
                          <a:spcPct val="100000"/>
                        </a:lnSpc>
                        <a:spcBef>
                          <a:spcPts val="365"/>
                        </a:spcBef>
                      </a:pPr>
                      <a:r>
                        <a:rPr sz="1200" spc="-85" dirty="0">
                          <a:latin typeface="Verdana"/>
                          <a:cs typeface="Verdana"/>
                        </a:rPr>
                        <a:t>Low</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5080" algn="ctr">
                        <a:lnSpc>
                          <a:spcPct val="100000"/>
                        </a:lnSpc>
                        <a:spcBef>
                          <a:spcPts val="365"/>
                        </a:spcBef>
                      </a:pPr>
                      <a:r>
                        <a:rPr sz="1200" spc="-70" dirty="0">
                          <a:latin typeface="Verdana"/>
                          <a:cs typeface="Verdana"/>
                        </a:rPr>
                        <a:t>High</a:t>
                      </a:r>
                      <a:endParaRPr sz="1200">
                        <a:latin typeface="Verdana"/>
                        <a:cs typeface="Verdana"/>
                      </a:endParaRPr>
                    </a:p>
                  </a:txBody>
                  <a:tcPr marL="0" marR="0" marT="34766"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06"/>
                  </a:ext>
                </a:extLst>
              </a:tr>
              <a:tr h="207353">
                <a:tc>
                  <a:txBody>
                    <a:bodyPr/>
                    <a:lstStyle/>
                    <a:p>
                      <a:pPr marL="19685">
                        <a:lnSpc>
                          <a:spcPct val="100000"/>
                        </a:lnSpc>
                        <a:spcBef>
                          <a:spcPts val="365"/>
                        </a:spcBef>
                      </a:pPr>
                      <a:r>
                        <a:rPr sz="1200" spc="-100" dirty="0">
                          <a:latin typeface="Verdana"/>
                          <a:cs typeface="Verdana"/>
                        </a:rPr>
                        <a:t>Frequency</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1064895">
                        <a:lnSpc>
                          <a:spcPct val="100000"/>
                        </a:lnSpc>
                        <a:spcBef>
                          <a:spcPts val="365"/>
                        </a:spcBef>
                      </a:pPr>
                      <a:r>
                        <a:rPr sz="1200" spc="-150" dirty="0">
                          <a:latin typeface="Verdana"/>
                          <a:cs typeface="Verdana"/>
                        </a:rPr>
                        <a:t>2.4</a:t>
                      </a:r>
                      <a:r>
                        <a:rPr sz="1200" spc="-95" dirty="0">
                          <a:latin typeface="Verdana"/>
                          <a:cs typeface="Verdana"/>
                        </a:rPr>
                        <a:t> </a:t>
                      </a:r>
                      <a:r>
                        <a:rPr sz="1200" spc="-65" dirty="0">
                          <a:latin typeface="Verdana"/>
                          <a:cs typeface="Verdana"/>
                        </a:rPr>
                        <a:t>GHz</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1031240">
                        <a:lnSpc>
                          <a:spcPct val="100000"/>
                        </a:lnSpc>
                        <a:spcBef>
                          <a:spcPts val="365"/>
                        </a:spcBef>
                      </a:pPr>
                      <a:r>
                        <a:rPr sz="1200" spc="-150" dirty="0">
                          <a:latin typeface="Verdana"/>
                          <a:cs typeface="Verdana"/>
                        </a:rPr>
                        <a:t>2.4</a:t>
                      </a:r>
                      <a:r>
                        <a:rPr sz="1200" spc="-95" dirty="0">
                          <a:latin typeface="Verdana"/>
                          <a:cs typeface="Verdana"/>
                        </a:rPr>
                        <a:t> </a:t>
                      </a:r>
                      <a:r>
                        <a:rPr sz="1200" spc="-65" dirty="0">
                          <a:latin typeface="Verdana"/>
                          <a:cs typeface="Verdana"/>
                        </a:rPr>
                        <a:t>GHz</a:t>
                      </a:r>
                      <a:endParaRPr sz="1200">
                        <a:latin typeface="Verdana"/>
                        <a:cs typeface="Verdana"/>
                      </a:endParaRPr>
                    </a:p>
                  </a:txBody>
                  <a:tcPr marL="0" marR="0" marT="34766"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07"/>
                  </a:ext>
                </a:extLst>
              </a:tr>
              <a:tr h="207807">
                <a:tc>
                  <a:txBody>
                    <a:bodyPr/>
                    <a:lstStyle/>
                    <a:p>
                      <a:pPr marL="19685">
                        <a:lnSpc>
                          <a:spcPct val="100000"/>
                        </a:lnSpc>
                        <a:spcBef>
                          <a:spcPts val="370"/>
                        </a:spcBef>
                      </a:pPr>
                      <a:r>
                        <a:rPr sz="1200" spc="-125" dirty="0">
                          <a:latin typeface="Verdana"/>
                          <a:cs typeface="Verdana"/>
                        </a:rPr>
                        <a:t>Security</a:t>
                      </a:r>
                      <a:endParaRPr sz="1200">
                        <a:latin typeface="Verdana"/>
                        <a:cs typeface="Verdana"/>
                      </a:endParaRPr>
                    </a:p>
                  </a:txBody>
                  <a:tcPr marL="0" marR="0" marT="3524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algn="ctr">
                        <a:lnSpc>
                          <a:spcPct val="100000"/>
                        </a:lnSpc>
                        <a:spcBef>
                          <a:spcPts val="370"/>
                        </a:spcBef>
                      </a:pPr>
                      <a:r>
                        <a:rPr sz="1200" spc="-204" dirty="0">
                          <a:latin typeface="Verdana"/>
                          <a:cs typeface="Verdana"/>
                        </a:rPr>
                        <a:t>It </a:t>
                      </a:r>
                      <a:r>
                        <a:rPr sz="1200" spc="-130" dirty="0">
                          <a:latin typeface="Verdana"/>
                          <a:cs typeface="Verdana"/>
                        </a:rPr>
                        <a:t>is less</a:t>
                      </a:r>
                      <a:r>
                        <a:rPr sz="1200" spc="75" dirty="0">
                          <a:latin typeface="Verdana"/>
                          <a:cs typeface="Verdana"/>
                        </a:rPr>
                        <a:t> </a:t>
                      </a:r>
                      <a:r>
                        <a:rPr sz="1200" spc="-110" dirty="0">
                          <a:latin typeface="Verdana"/>
                          <a:cs typeface="Verdana"/>
                        </a:rPr>
                        <a:t>secure</a:t>
                      </a:r>
                      <a:endParaRPr sz="1200">
                        <a:latin typeface="Verdana"/>
                        <a:cs typeface="Verdana"/>
                      </a:endParaRPr>
                    </a:p>
                  </a:txBody>
                  <a:tcPr marL="0" marR="0" marT="3524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2540" algn="ctr">
                        <a:lnSpc>
                          <a:spcPct val="100000"/>
                        </a:lnSpc>
                        <a:spcBef>
                          <a:spcPts val="370"/>
                        </a:spcBef>
                      </a:pPr>
                      <a:r>
                        <a:rPr sz="1200" spc="-204" dirty="0">
                          <a:latin typeface="Verdana"/>
                          <a:cs typeface="Verdana"/>
                        </a:rPr>
                        <a:t>It </a:t>
                      </a:r>
                      <a:r>
                        <a:rPr sz="1200" spc="-130" dirty="0">
                          <a:latin typeface="Verdana"/>
                          <a:cs typeface="Verdana"/>
                        </a:rPr>
                        <a:t>is </a:t>
                      </a:r>
                      <a:r>
                        <a:rPr sz="1200" spc="-95" dirty="0">
                          <a:latin typeface="Verdana"/>
                          <a:cs typeface="Verdana"/>
                        </a:rPr>
                        <a:t>more</a:t>
                      </a:r>
                      <a:r>
                        <a:rPr sz="1200" spc="80" dirty="0">
                          <a:latin typeface="Verdana"/>
                          <a:cs typeface="Verdana"/>
                        </a:rPr>
                        <a:t> </a:t>
                      </a:r>
                      <a:r>
                        <a:rPr sz="1200" spc="-110" dirty="0">
                          <a:latin typeface="Verdana"/>
                          <a:cs typeface="Verdana"/>
                        </a:rPr>
                        <a:t>secure</a:t>
                      </a:r>
                      <a:endParaRPr sz="1200">
                        <a:latin typeface="Verdana"/>
                        <a:cs typeface="Verdana"/>
                      </a:endParaRPr>
                    </a:p>
                  </a:txBody>
                  <a:tcPr marL="0" marR="0" marT="35243"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08"/>
                  </a:ext>
                </a:extLst>
              </a:tr>
              <a:tr h="207353">
                <a:tc>
                  <a:txBody>
                    <a:bodyPr/>
                    <a:lstStyle/>
                    <a:p>
                      <a:pPr marL="19685">
                        <a:lnSpc>
                          <a:spcPct val="100000"/>
                        </a:lnSpc>
                        <a:spcBef>
                          <a:spcPts val="365"/>
                        </a:spcBef>
                      </a:pPr>
                      <a:r>
                        <a:rPr sz="1200" spc="-95" dirty="0">
                          <a:latin typeface="Verdana"/>
                          <a:cs typeface="Verdana"/>
                        </a:rPr>
                        <a:t>Range</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algn="ctr">
                        <a:lnSpc>
                          <a:spcPct val="100000"/>
                        </a:lnSpc>
                        <a:spcBef>
                          <a:spcPts val="365"/>
                        </a:spcBef>
                      </a:pPr>
                      <a:r>
                        <a:rPr sz="1200" spc="-270" dirty="0">
                          <a:latin typeface="Verdana"/>
                          <a:cs typeface="Verdana"/>
                        </a:rPr>
                        <a:t>10</a:t>
                      </a:r>
                      <a:r>
                        <a:rPr sz="1200" spc="-90" dirty="0">
                          <a:latin typeface="Verdana"/>
                          <a:cs typeface="Verdana"/>
                        </a:rPr>
                        <a:t> </a:t>
                      </a:r>
                      <a:r>
                        <a:rPr sz="1200" spc="-120" dirty="0">
                          <a:latin typeface="Verdana"/>
                          <a:cs typeface="Verdana"/>
                        </a:rPr>
                        <a:t>meters</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2540" algn="ctr">
                        <a:lnSpc>
                          <a:spcPct val="100000"/>
                        </a:lnSpc>
                        <a:spcBef>
                          <a:spcPts val="365"/>
                        </a:spcBef>
                      </a:pPr>
                      <a:r>
                        <a:rPr sz="1200" spc="-225" dirty="0">
                          <a:latin typeface="Verdana"/>
                          <a:cs typeface="Verdana"/>
                        </a:rPr>
                        <a:t>100</a:t>
                      </a:r>
                      <a:r>
                        <a:rPr sz="1200" spc="-90" dirty="0">
                          <a:latin typeface="Verdana"/>
                          <a:cs typeface="Verdana"/>
                        </a:rPr>
                        <a:t> </a:t>
                      </a:r>
                      <a:r>
                        <a:rPr sz="1200" spc="-120" dirty="0">
                          <a:latin typeface="Verdana"/>
                          <a:cs typeface="Verdana"/>
                        </a:rPr>
                        <a:t>meters</a:t>
                      </a:r>
                      <a:endParaRPr sz="1200">
                        <a:latin typeface="Verdana"/>
                        <a:cs typeface="Verdana"/>
                      </a:endParaRPr>
                    </a:p>
                  </a:txBody>
                  <a:tcPr marL="0" marR="0" marT="34766"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09"/>
                  </a:ext>
                </a:extLst>
              </a:tr>
              <a:tr h="723849">
                <a:tc>
                  <a:txBody>
                    <a:bodyPr/>
                    <a:lstStyle/>
                    <a:p>
                      <a:pPr marL="19685">
                        <a:lnSpc>
                          <a:spcPct val="100000"/>
                        </a:lnSpc>
                        <a:spcBef>
                          <a:spcPts val="365"/>
                        </a:spcBef>
                      </a:pPr>
                      <a:r>
                        <a:rPr sz="1200" spc="-100" dirty="0">
                          <a:latin typeface="Verdana"/>
                          <a:cs typeface="Verdana"/>
                        </a:rPr>
                        <a:t>Primary</a:t>
                      </a:r>
                      <a:r>
                        <a:rPr sz="1200" spc="-60" dirty="0">
                          <a:latin typeface="Verdana"/>
                          <a:cs typeface="Verdana"/>
                        </a:rPr>
                        <a:t> </a:t>
                      </a:r>
                      <a:r>
                        <a:rPr sz="1200" spc="-105" dirty="0">
                          <a:latin typeface="Verdana"/>
                          <a:cs typeface="Verdana"/>
                        </a:rPr>
                        <a:t>Devices</a:t>
                      </a:r>
                      <a:endParaRPr sz="1200" dirty="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48260" marR="39370" indent="-3175" algn="ctr">
                        <a:lnSpc>
                          <a:spcPct val="100000"/>
                        </a:lnSpc>
                        <a:spcBef>
                          <a:spcPts val="365"/>
                        </a:spcBef>
                      </a:pPr>
                      <a:r>
                        <a:rPr sz="1200" spc="-40" dirty="0">
                          <a:latin typeface="Verdana"/>
                          <a:cs typeface="Verdana"/>
                        </a:rPr>
                        <a:t>Mobile </a:t>
                      </a:r>
                      <a:r>
                        <a:rPr sz="1200" spc="-100" dirty="0">
                          <a:latin typeface="Verdana"/>
                          <a:cs typeface="Verdana"/>
                        </a:rPr>
                        <a:t>phones, </a:t>
                      </a:r>
                      <a:r>
                        <a:rPr sz="1200" spc="-114" dirty="0">
                          <a:latin typeface="Verdana"/>
                          <a:cs typeface="Verdana"/>
                        </a:rPr>
                        <a:t>mouse,  </a:t>
                      </a:r>
                      <a:r>
                        <a:rPr sz="1200" spc="-105" dirty="0">
                          <a:latin typeface="Verdana"/>
                          <a:cs typeface="Verdana"/>
                        </a:rPr>
                        <a:t>keyboards,office </a:t>
                      </a:r>
                      <a:r>
                        <a:rPr sz="1200" spc="-80" dirty="0">
                          <a:latin typeface="Verdana"/>
                          <a:cs typeface="Verdana"/>
                        </a:rPr>
                        <a:t>and </a:t>
                      </a:r>
                      <a:r>
                        <a:rPr sz="1200" spc="-105" dirty="0">
                          <a:latin typeface="Verdana"/>
                          <a:cs typeface="Verdana"/>
                        </a:rPr>
                        <a:t>industrial  </a:t>
                      </a:r>
                      <a:r>
                        <a:rPr sz="1200" spc="-90" dirty="0">
                          <a:latin typeface="Verdana"/>
                          <a:cs typeface="Verdana"/>
                        </a:rPr>
                        <a:t>automation </a:t>
                      </a:r>
                      <a:r>
                        <a:rPr sz="1200" spc="-105" dirty="0">
                          <a:latin typeface="Verdana"/>
                          <a:cs typeface="Verdana"/>
                        </a:rPr>
                        <a:t>devices</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530225" marR="50165" indent="-469900">
                        <a:lnSpc>
                          <a:spcPct val="100000"/>
                        </a:lnSpc>
                        <a:spcBef>
                          <a:spcPts val="365"/>
                        </a:spcBef>
                      </a:pPr>
                      <a:r>
                        <a:rPr sz="1200" spc="-50" dirty="0">
                          <a:latin typeface="Verdana"/>
                          <a:cs typeface="Verdana"/>
                        </a:rPr>
                        <a:t>Notebook </a:t>
                      </a:r>
                      <a:r>
                        <a:rPr sz="1200" spc="-105" dirty="0">
                          <a:latin typeface="Verdana"/>
                          <a:cs typeface="Verdana"/>
                        </a:rPr>
                        <a:t>computers, </a:t>
                      </a:r>
                      <a:r>
                        <a:rPr sz="1200" spc="-100" dirty="0">
                          <a:latin typeface="Verdana"/>
                          <a:cs typeface="Verdana"/>
                        </a:rPr>
                        <a:t>deskto  </a:t>
                      </a:r>
                      <a:r>
                        <a:rPr sz="1200" spc="-105" dirty="0">
                          <a:latin typeface="Verdana"/>
                          <a:cs typeface="Verdana"/>
                        </a:rPr>
                        <a:t>computers,</a:t>
                      </a:r>
                      <a:r>
                        <a:rPr sz="1200" spc="-70" dirty="0">
                          <a:latin typeface="Verdana"/>
                          <a:cs typeface="Verdana"/>
                        </a:rPr>
                        <a:t> </a:t>
                      </a:r>
                      <a:r>
                        <a:rPr sz="1200" spc="-114" dirty="0">
                          <a:latin typeface="Verdana"/>
                          <a:cs typeface="Verdana"/>
                        </a:rPr>
                        <a:t>servers</a:t>
                      </a:r>
                      <a:endParaRPr sz="1200">
                        <a:latin typeface="Verdana"/>
                        <a:cs typeface="Verdana"/>
                      </a:endParaRPr>
                    </a:p>
                  </a:txBody>
                  <a:tcPr marL="0" marR="0" marT="34766"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10"/>
                  </a:ext>
                </a:extLst>
              </a:tr>
              <a:tr h="1142615">
                <a:tc>
                  <a:txBody>
                    <a:bodyPr/>
                    <a:lstStyle/>
                    <a:p>
                      <a:pPr marL="19685">
                        <a:lnSpc>
                          <a:spcPct val="100000"/>
                        </a:lnSpc>
                        <a:spcBef>
                          <a:spcPts val="370"/>
                        </a:spcBef>
                      </a:pPr>
                      <a:r>
                        <a:rPr sz="1200" spc="-130" dirty="0">
                          <a:latin typeface="Verdana"/>
                          <a:cs typeface="Verdana"/>
                        </a:rPr>
                        <a:t>Ease </a:t>
                      </a:r>
                      <a:r>
                        <a:rPr sz="1200" spc="-75" dirty="0">
                          <a:latin typeface="Verdana"/>
                          <a:cs typeface="Verdana"/>
                        </a:rPr>
                        <a:t>of</a:t>
                      </a:r>
                      <a:r>
                        <a:rPr sz="1200" spc="-50" dirty="0">
                          <a:latin typeface="Verdana"/>
                          <a:cs typeface="Verdana"/>
                        </a:rPr>
                        <a:t> </a:t>
                      </a:r>
                      <a:r>
                        <a:rPr sz="1200" spc="-105" dirty="0">
                          <a:latin typeface="Verdana"/>
                          <a:cs typeface="Verdana"/>
                        </a:rPr>
                        <a:t>Use</a:t>
                      </a:r>
                      <a:endParaRPr sz="1200">
                        <a:latin typeface="Verdana"/>
                        <a:cs typeface="Verdana"/>
                      </a:endParaRPr>
                    </a:p>
                  </a:txBody>
                  <a:tcPr marL="0" marR="0" marT="3524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33020" marR="24130" indent="-1905" algn="ctr">
                        <a:lnSpc>
                          <a:spcPct val="100000"/>
                        </a:lnSpc>
                        <a:spcBef>
                          <a:spcPts val="370"/>
                        </a:spcBef>
                      </a:pPr>
                      <a:r>
                        <a:rPr sz="1200" spc="-135" dirty="0">
                          <a:latin typeface="Verdana"/>
                          <a:cs typeface="Verdana"/>
                        </a:rPr>
                        <a:t>Fairly </a:t>
                      </a:r>
                      <a:r>
                        <a:rPr sz="1200" spc="-105" dirty="0">
                          <a:latin typeface="Verdana"/>
                          <a:cs typeface="Verdana"/>
                        </a:rPr>
                        <a:t>simple </a:t>
                      </a:r>
                      <a:r>
                        <a:rPr sz="1200" spc="-65" dirty="0">
                          <a:latin typeface="Verdana"/>
                          <a:cs typeface="Verdana"/>
                        </a:rPr>
                        <a:t>to </a:t>
                      </a:r>
                      <a:r>
                        <a:rPr sz="1200" spc="-140" dirty="0">
                          <a:latin typeface="Verdana"/>
                          <a:cs typeface="Verdana"/>
                        </a:rPr>
                        <a:t>use. </a:t>
                      </a:r>
                      <a:r>
                        <a:rPr sz="1200" spc="-85" dirty="0">
                          <a:latin typeface="Verdana"/>
                          <a:cs typeface="Verdana"/>
                        </a:rPr>
                        <a:t>Can </a:t>
                      </a:r>
                      <a:r>
                        <a:rPr sz="1200" spc="-60" dirty="0">
                          <a:latin typeface="Verdana"/>
                          <a:cs typeface="Verdana"/>
                        </a:rPr>
                        <a:t>be  </a:t>
                      </a:r>
                      <a:r>
                        <a:rPr sz="1200" spc="-95" dirty="0">
                          <a:latin typeface="Verdana"/>
                          <a:cs typeface="Verdana"/>
                        </a:rPr>
                        <a:t>used </a:t>
                      </a:r>
                      <a:r>
                        <a:rPr sz="1200" spc="-65" dirty="0">
                          <a:latin typeface="Verdana"/>
                          <a:cs typeface="Verdana"/>
                        </a:rPr>
                        <a:t>to </a:t>
                      </a:r>
                      <a:r>
                        <a:rPr sz="1200" spc="-80" dirty="0">
                          <a:latin typeface="Verdana"/>
                          <a:cs typeface="Verdana"/>
                        </a:rPr>
                        <a:t>connect </a:t>
                      </a:r>
                      <a:r>
                        <a:rPr sz="1200" spc="-65" dirty="0">
                          <a:latin typeface="Verdana"/>
                          <a:cs typeface="Verdana"/>
                        </a:rPr>
                        <a:t>up </a:t>
                      </a:r>
                      <a:r>
                        <a:rPr sz="1200" spc="-60" dirty="0">
                          <a:latin typeface="Verdana"/>
                          <a:cs typeface="Verdana"/>
                        </a:rPr>
                        <a:t>to </a:t>
                      </a:r>
                      <a:r>
                        <a:rPr sz="1200" spc="-120" dirty="0">
                          <a:latin typeface="Verdana"/>
                          <a:cs typeface="Verdana"/>
                        </a:rPr>
                        <a:t>seven  </a:t>
                      </a:r>
                      <a:r>
                        <a:rPr sz="1200" spc="-105" dirty="0">
                          <a:latin typeface="Verdana"/>
                          <a:cs typeface="Verdana"/>
                        </a:rPr>
                        <a:t>devices </a:t>
                      </a:r>
                      <a:r>
                        <a:rPr sz="1200" spc="-114" dirty="0">
                          <a:latin typeface="Verdana"/>
                          <a:cs typeface="Verdana"/>
                        </a:rPr>
                        <a:t>at </a:t>
                      </a:r>
                      <a:r>
                        <a:rPr sz="1200" spc="-110" dirty="0">
                          <a:latin typeface="Verdana"/>
                          <a:cs typeface="Verdana"/>
                        </a:rPr>
                        <a:t>a </a:t>
                      </a:r>
                      <a:r>
                        <a:rPr sz="1200" spc="-130" dirty="0">
                          <a:latin typeface="Verdana"/>
                          <a:cs typeface="Verdana"/>
                        </a:rPr>
                        <a:t>time. </a:t>
                      </a:r>
                      <a:r>
                        <a:rPr sz="1200" spc="-204" dirty="0">
                          <a:latin typeface="Verdana"/>
                          <a:cs typeface="Verdana"/>
                        </a:rPr>
                        <a:t>It </a:t>
                      </a:r>
                      <a:r>
                        <a:rPr sz="1200" spc="-130" dirty="0">
                          <a:latin typeface="Verdana"/>
                          <a:cs typeface="Verdana"/>
                        </a:rPr>
                        <a:t>is </a:t>
                      </a:r>
                      <a:r>
                        <a:rPr sz="1200" spc="-135" dirty="0">
                          <a:latin typeface="Verdana"/>
                          <a:cs typeface="Verdana"/>
                        </a:rPr>
                        <a:t>easy </a:t>
                      </a:r>
                      <a:r>
                        <a:rPr sz="1200" spc="-65" dirty="0">
                          <a:latin typeface="Verdana"/>
                          <a:cs typeface="Verdana"/>
                        </a:rPr>
                        <a:t>to  </a:t>
                      </a:r>
                      <a:r>
                        <a:rPr sz="1200" spc="-114" dirty="0">
                          <a:latin typeface="Verdana"/>
                          <a:cs typeface="Verdana"/>
                        </a:rPr>
                        <a:t>switch </a:t>
                      </a:r>
                      <a:r>
                        <a:rPr sz="1200" spc="-90" dirty="0">
                          <a:latin typeface="Verdana"/>
                          <a:cs typeface="Verdana"/>
                        </a:rPr>
                        <a:t>between </a:t>
                      </a:r>
                      <a:r>
                        <a:rPr sz="1200" spc="-100" dirty="0">
                          <a:latin typeface="Verdana"/>
                          <a:cs typeface="Verdana"/>
                        </a:rPr>
                        <a:t>devices </a:t>
                      </a:r>
                      <a:r>
                        <a:rPr sz="1200" spc="-60" dirty="0">
                          <a:latin typeface="Verdana"/>
                          <a:cs typeface="Verdana"/>
                        </a:rPr>
                        <a:t>or</a:t>
                      </a:r>
                      <a:r>
                        <a:rPr sz="1200" spc="-105" dirty="0">
                          <a:latin typeface="Verdana"/>
                          <a:cs typeface="Verdana"/>
                        </a:rPr>
                        <a:t> </a:t>
                      </a:r>
                      <a:r>
                        <a:rPr sz="1200" spc="-75" dirty="0">
                          <a:latin typeface="Verdana"/>
                          <a:cs typeface="Verdana"/>
                        </a:rPr>
                        <a:t>find  </a:t>
                      </a:r>
                      <a:r>
                        <a:rPr sz="1200" spc="-80" dirty="0">
                          <a:latin typeface="Verdana"/>
                          <a:cs typeface="Verdana"/>
                        </a:rPr>
                        <a:t>and connect </a:t>
                      </a:r>
                      <a:r>
                        <a:rPr sz="1200" spc="-65" dirty="0">
                          <a:latin typeface="Verdana"/>
                          <a:cs typeface="Verdana"/>
                        </a:rPr>
                        <a:t>to </a:t>
                      </a:r>
                      <a:r>
                        <a:rPr sz="1200" spc="-125" dirty="0">
                          <a:latin typeface="Verdana"/>
                          <a:cs typeface="Verdana"/>
                        </a:rPr>
                        <a:t>any</a:t>
                      </a:r>
                      <a:r>
                        <a:rPr sz="1200" spc="-145" dirty="0">
                          <a:latin typeface="Verdana"/>
                          <a:cs typeface="Verdana"/>
                        </a:rPr>
                        <a:t> </a:t>
                      </a:r>
                      <a:r>
                        <a:rPr sz="1200" spc="-110" dirty="0">
                          <a:latin typeface="Verdana"/>
                          <a:cs typeface="Verdana"/>
                        </a:rPr>
                        <a:t>device.</a:t>
                      </a:r>
                      <a:endParaRPr sz="1200">
                        <a:latin typeface="Verdana"/>
                        <a:cs typeface="Verdana"/>
                      </a:endParaRPr>
                    </a:p>
                  </a:txBody>
                  <a:tcPr marL="0" marR="0" marT="3524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276860" marR="267970" indent="1270" algn="ctr">
                        <a:lnSpc>
                          <a:spcPct val="100000"/>
                        </a:lnSpc>
                        <a:spcBef>
                          <a:spcPts val="370"/>
                        </a:spcBef>
                      </a:pPr>
                      <a:r>
                        <a:rPr sz="1200" spc="-204" dirty="0">
                          <a:latin typeface="Verdana"/>
                          <a:cs typeface="Verdana"/>
                        </a:rPr>
                        <a:t>It </a:t>
                      </a:r>
                      <a:r>
                        <a:rPr sz="1200" spc="-130" dirty="0">
                          <a:latin typeface="Verdana"/>
                          <a:cs typeface="Verdana"/>
                        </a:rPr>
                        <a:t>is </a:t>
                      </a:r>
                      <a:r>
                        <a:rPr sz="1200" spc="-95" dirty="0">
                          <a:latin typeface="Verdana"/>
                          <a:cs typeface="Verdana"/>
                        </a:rPr>
                        <a:t>more complex </a:t>
                      </a:r>
                      <a:r>
                        <a:rPr sz="1200" spc="-80" dirty="0">
                          <a:latin typeface="Verdana"/>
                          <a:cs typeface="Verdana"/>
                        </a:rPr>
                        <a:t>and  </a:t>
                      </a:r>
                      <a:r>
                        <a:rPr sz="1200" spc="-110" dirty="0">
                          <a:latin typeface="Verdana"/>
                          <a:cs typeface="Verdana"/>
                        </a:rPr>
                        <a:t>requires </a:t>
                      </a:r>
                      <a:r>
                        <a:rPr sz="1200" spc="-80" dirty="0">
                          <a:latin typeface="Verdana"/>
                          <a:cs typeface="Verdana"/>
                        </a:rPr>
                        <a:t>configuration </a:t>
                      </a:r>
                      <a:r>
                        <a:rPr sz="1200" spc="-70" dirty="0">
                          <a:latin typeface="Verdana"/>
                          <a:cs typeface="Verdana"/>
                        </a:rPr>
                        <a:t>of  </a:t>
                      </a:r>
                      <a:r>
                        <a:rPr sz="1200" spc="-114" dirty="0">
                          <a:latin typeface="Verdana"/>
                          <a:cs typeface="Verdana"/>
                        </a:rPr>
                        <a:t>hardware </a:t>
                      </a:r>
                      <a:r>
                        <a:rPr sz="1200" spc="-80" dirty="0">
                          <a:latin typeface="Verdana"/>
                          <a:cs typeface="Verdana"/>
                        </a:rPr>
                        <a:t>and</a:t>
                      </a:r>
                      <a:r>
                        <a:rPr sz="1200" spc="-65" dirty="0">
                          <a:latin typeface="Verdana"/>
                          <a:cs typeface="Verdana"/>
                        </a:rPr>
                        <a:t> </a:t>
                      </a:r>
                      <a:r>
                        <a:rPr sz="1200" spc="-120" dirty="0">
                          <a:latin typeface="Verdana"/>
                          <a:cs typeface="Verdana"/>
                        </a:rPr>
                        <a:t>software.</a:t>
                      </a:r>
                      <a:endParaRPr sz="1200" dirty="0">
                        <a:latin typeface="Verdana"/>
                        <a:cs typeface="Verdana"/>
                      </a:endParaRPr>
                    </a:p>
                  </a:txBody>
                  <a:tcPr marL="0" marR="0" marT="35243"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11"/>
                  </a:ext>
                </a:extLst>
              </a:tr>
            </a:tbl>
          </a:graphicData>
        </a:graphic>
      </p:graphicFrame>
      <p:sp>
        <p:nvSpPr>
          <p:cNvPr id="12" name="object 12"/>
          <p:cNvSpPr txBox="1"/>
          <p:nvPr/>
        </p:nvSpPr>
        <p:spPr>
          <a:xfrm>
            <a:off x="1158812" y="2237804"/>
            <a:ext cx="978694" cy="933428"/>
          </a:xfrm>
          <a:prstGeom prst="rect">
            <a:avLst/>
          </a:prstGeom>
        </p:spPr>
        <p:txBody>
          <a:bodyPr vert="horz" wrap="square" lIns="0" tIns="10001" rIns="0" bIns="0" rtlCol="0">
            <a:spAutoFit/>
          </a:bodyPr>
          <a:lstStyle/>
          <a:p>
            <a:pPr marL="9525">
              <a:spcBef>
                <a:spcPts val="79"/>
              </a:spcBef>
            </a:pPr>
            <a:r>
              <a:rPr sz="6000" spc="-503" dirty="0">
                <a:solidFill>
                  <a:srgbClr val="FFFFFF"/>
                </a:solidFill>
                <a:latin typeface="Verdana"/>
                <a:cs typeface="Verdana"/>
              </a:rPr>
              <a:t>V</a:t>
            </a:r>
            <a:r>
              <a:rPr sz="6000" spc="-683" dirty="0">
                <a:solidFill>
                  <a:srgbClr val="FFFFFF"/>
                </a:solidFill>
                <a:latin typeface="Verdana"/>
                <a:cs typeface="Verdana"/>
              </a:rPr>
              <a:t>s.</a:t>
            </a:r>
            <a:endParaRPr sz="6000">
              <a:latin typeface="Verdana"/>
              <a:cs typeface="Verdana"/>
            </a:endParaRPr>
          </a:p>
        </p:txBody>
      </p:sp>
      <p:sp>
        <p:nvSpPr>
          <p:cNvPr id="13" name="object 13"/>
          <p:cNvSpPr/>
          <p:nvPr/>
        </p:nvSpPr>
        <p:spPr>
          <a:xfrm>
            <a:off x="515493" y="674372"/>
            <a:ext cx="2266568" cy="1453895"/>
          </a:xfrm>
          <a:prstGeom prst="rect">
            <a:avLst/>
          </a:prstGeom>
          <a:blipFill>
            <a:blip r:embed="rId9" cstate="print"/>
            <a:stretch>
              <a:fillRect/>
            </a:stretch>
          </a:blipFill>
        </p:spPr>
        <p:txBody>
          <a:bodyPr wrap="square" lIns="0" tIns="0" rIns="0" bIns="0" rtlCol="0"/>
          <a:lstStyle/>
          <a:p>
            <a:endParaRPr/>
          </a:p>
        </p:txBody>
      </p:sp>
      <p:sp>
        <p:nvSpPr>
          <p:cNvPr id="14" name="object 14"/>
          <p:cNvSpPr/>
          <p:nvPr/>
        </p:nvSpPr>
        <p:spPr>
          <a:xfrm>
            <a:off x="3" y="2544318"/>
            <a:ext cx="3447287" cy="2599181"/>
          </a:xfrm>
          <a:prstGeom prst="rect">
            <a:avLst/>
          </a:prstGeom>
          <a:blipFill>
            <a:blip r:embed="rId10"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59699863"/>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7404" y="209554"/>
            <a:ext cx="5552313" cy="625171"/>
          </a:xfrm>
          <a:prstGeom prst="rect">
            <a:avLst/>
          </a:prstGeom>
        </p:spPr>
        <p:txBody>
          <a:bodyPr vert="horz" wrap="square" lIns="0" tIns="9525" rIns="0" bIns="0" rtlCol="0">
            <a:spAutoFit/>
          </a:bodyPr>
          <a:lstStyle/>
          <a:p>
            <a:pPr marL="9525">
              <a:spcBef>
                <a:spcPts val="75"/>
              </a:spcBef>
            </a:pPr>
            <a:r>
              <a:rPr sz="4000" spc="-4" dirty="0">
                <a:solidFill>
                  <a:schemeClr val="bg1"/>
                </a:solidFill>
                <a:latin typeface="Hobo Std" pitchFamily="34" charset="0"/>
              </a:rPr>
              <a:t>Advantages of</a:t>
            </a:r>
            <a:r>
              <a:rPr sz="4000" spc="-19" dirty="0">
                <a:solidFill>
                  <a:schemeClr val="bg1"/>
                </a:solidFill>
                <a:latin typeface="Hobo Std" pitchFamily="34" charset="0"/>
              </a:rPr>
              <a:t> </a:t>
            </a:r>
            <a:r>
              <a:rPr lang="en-US" sz="4000" spc="-4" dirty="0">
                <a:solidFill>
                  <a:schemeClr val="bg1"/>
                </a:solidFill>
                <a:latin typeface="Hobo Std" pitchFamily="34" charset="0"/>
              </a:rPr>
              <a:t>W</a:t>
            </a:r>
            <a:r>
              <a:rPr sz="4000" spc="-4" dirty="0">
                <a:solidFill>
                  <a:schemeClr val="bg1"/>
                </a:solidFill>
                <a:latin typeface="Hobo Std" pitchFamily="34" charset="0"/>
              </a:rPr>
              <a:t>AN</a:t>
            </a:r>
          </a:p>
        </p:txBody>
      </p:sp>
      <p:sp>
        <p:nvSpPr>
          <p:cNvPr id="3" name="object 3"/>
          <p:cNvSpPr txBox="1"/>
          <p:nvPr/>
        </p:nvSpPr>
        <p:spPr>
          <a:xfrm>
            <a:off x="886592" y="1737487"/>
            <a:ext cx="1895951" cy="1495442"/>
          </a:xfrm>
          <a:prstGeom prst="rect">
            <a:avLst/>
          </a:prstGeom>
        </p:spPr>
        <p:txBody>
          <a:bodyPr vert="horz" wrap="square" lIns="0" tIns="104299" rIns="0" bIns="0" rtlCol="0">
            <a:spAutoFit/>
          </a:bodyPr>
          <a:lstStyle/>
          <a:p>
            <a:pPr marL="9525">
              <a:spcBef>
                <a:spcPts val="821"/>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Speed</a:t>
            </a:r>
            <a:endParaRPr dirty="0">
              <a:latin typeface="Times New Roman"/>
              <a:cs typeface="Times New Roman"/>
            </a:endParaRPr>
          </a:p>
          <a:p>
            <a:pPr marL="9525">
              <a:spcBef>
                <a:spcPts val="746"/>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Cost</a:t>
            </a:r>
            <a:endParaRPr dirty="0">
              <a:latin typeface="Times New Roman"/>
              <a:cs typeface="Times New Roman"/>
            </a:endParaRPr>
          </a:p>
          <a:p>
            <a:pPr marL="9525">
              <a:spcBef>
                <a:spcPts val="758"/>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Security</a:t>
            </a:r>
            <a:endParaRPr dirty="0">
              <a:latin typeface="Times New Roman"/>
              <a:cs typeface="Times New Roman"/>
            </a:endParaRPr>
          </a:p>
          <a:p>
            <a:pPr marL="9525">
              <a:spcBef>
                <a:spcPts val="746"/>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Resource</a:t>
            </a:r>
            <a:r>
              <a:rPr spc="-68" dirty="0">
                <a:solidFill>
                  <a:srgbClr val="FFFFFF"/>
                </a:solidFill>
                <a:latin typeface="Times New Roman"/>
                <a:cs typeface="Times New Roman"/>
              </a:rPr>
              <a:t> </a:t>
            </a:r>
            <a:r>
              <a:rPr dirty="0">
                <a:solidFill>
                  <a:srgbClr val="FFFFFF"/>
                </a:solidFill>
                <a:latin typeface="Times New Roman"/>
                <a:cs typeface="Times New Roman"/>
              </a:rPr>
              <a:t>Sharing</a:t>
            </a:r>
            <a:endParaRPr dirty="0">
              <a:latin typeface="Times New Roman"/>
              <a:cs typeface="Times New Roman"/>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33800" y="1565799"/>
            <a:ext cx="4419600" cy="2209800"/>
          </a:xfrm>
          <a:prstGeom prst="rect">
            <a:avLst/>
          </a:prstGeom>
        </p:spPr>
      </p:pic>
    </p:spTree>
    <p:extLst>
      <p:ext uri="{BB962C8B-B14F-4D97-AF65-F5344CB8AC3E}">
        <p14:creationId xmlns:p14="http://schemas.microsoft.com/office/powerpoint/2010/main" val="331555663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1524000" y="159354"/>
            <a:ext cx="7308056" cy="748282"/>
          </a:xfrm>
          <a:prstGeom prst="rect">
            <a:avLst/>
          </a:prstGeom>
        </p:spPr>
        <p:txBody>
          <a:bodyPr vert="horz" wrap="square" lIns="0" tIns="9525" rIns="0" bIns="0" rtlCol="0">
            <a:spAutoFit/>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pPr marL="9525">
              <a:spcBef>
                <a:spcPts val="75"/>
              </a:spcBef>
            </a:pPr>
            <a:r>
              <a:rPr lang="en-US" sz="4800" b="1" spc="-41" dirty="0">
                <a:latin typeface="Bahnschrift Condensed" pitchFamily="34" charset="0"/>
                <a:cs typeface="Arial"/>
              </a:rPr>
              <a:t>Wi-Fi CARD</a:t>
            </a:r>
          </a:p>
        </p:txBody>
      </p:sp>
      <p:sp>
        <p:nvSpPr>
          <p:cNvPr id="3" name="object 3"/>
          <p:cNvSpPr txBox="1"/>
          <p:nvPr/>
        </p:nvSpPr>
        <p:spPr>
          <a:xfrm>
            <a:off x="457200" y="1127182"/>
            <a:ext cx="3787616" cy="670536"/>
          </a:xfrm>
          <a:prstGeom prst="rect">
            <a:avLst/>
          </a:prstGeom>
        </p:spPr>
        <p:txBody>
          <a:bodyPr vert="horz" wrap="square" lIns="0" tIns="105251" rIns="0" bIns="0" rtlCol="0">
            <a:spAutoFit/>
          </a:bodyPr>
          <a:lstStyle/>
          <a:p>
            <a:pPr marL="295275" indent="-285750">
              <a:spcBef>
                <a:spcPts val="829"/>
              </a:spcBef>
              <a:buFont typeface="Wingdings" pitchFamily="2" charset="2"/>
              <a:buChar char="q"/>
              <a:tabLst>
                <a:tab pos="266224" algn="l"/>
              </a:tabLst>
            </a:pPr>
            <a:r>
              <a:rPr lang="en-US" sz="1500" spc="-101" dirty="0">
                <a:latin typeface="Verdana"/>
                <a:cs typeface="Arial"/>
              </a:rPr>
              <a:t>Internal</a:t>
            </a:r>
          </a:p>
          <a:p>
            <a:pPr marL="295275" indent="-285750">
              <a:spcBef>
                <a:spcPts val="829"/>
              </a:spcBef>
              <a:buFont typeface="Wingdings" pitchFamily="2" charset="2"/>
              <a:buChar char="q"/>
              <a:tabLst>
                <a:tab pos="266224" algn="l"/>
              </a:tabLst>
            </a:pPr>
            <a:r>
              <a:rPr lang="en-US" sz="1500" spc="-101" dirty="0">
                <a:latin typeface="Verdana"/>
                <a:cs typeface="Arial"/>
              </a:rPr>
              <a:t>External</a:t>
            </a:r>
            <a:endParaRPr sz="1500" dirty="0">
              <a:latin typeface="Verdana"/>
              <a:cs typeface="Verdana"/>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11947" b="10813"/>
          <a:stretch/>
        </p:blipFill>
        <p:spPr>
          <a:xfrm>
            <a:off x="5562602" y="1164358"/>
            <a:ext cx="2365159" cy="239558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8816" y="1196588"/>
            <a:ext cx="2750325" cy="2750325"/>
          </a:xfrm>
          <a:prstGeom prst="rect">
            <a:avLst/>
          </a:prstGeom>
        </p:spPr>
      </p:pic>
      <p:sp>
        <p:nvSpPr>
          <p:cNvPr id="6" name="object 3"/>
          <p:cNvSpPr txBox="1"/>
          <p:nvPr/>
        </p:nvSpPr>
        <p:spPr>
          <a:xfrm>
            <a:off x="3185331" y="3968552"/>
            <a:ext cx="3787616" cy="337111"/>
          </a:xfrm>
          <a:prstGeom prst="rect">
            <a:avLst/>
          </a:prstGeom>
        </p:spPr>
        <p:txBody>
          <a:bodyPr vert="horz" wrap="square" lIns="0" tIns="105251" rIns="0" bIns="0" rtlCol="0">
            <a:spAutoFit/>
          </a:bodyPr>
          <a:lstStyle/>
          <a:p>
            <a:pPr marL="9525">
              <a:spcBef>
                <a:spcPts val="829"/>
              </a:spcBef>
              <a:tabLst>
                <a:tab pos="266224" algn="l"/>
              </a:tabLst>
            </a:pPr>
            <a:r>
              <a:rPr lang="en-US" sz="1500" spc="-101" dirty="0">
                <a:latin typeface="Verdana"/>
                <a:cs typeface="Arial"/>
              </a:rPr>
              <a:t>Internal </a:t>
            </a:r>
            <a:endParaRPr sz="1500" dirty="0">
              <a:latin typeface="Verdana"/>
              <a:cs typeface="Verdana"/>
            </a:endParaRPr>
          </a:p>
        </p:txBody>
      </p:sp>
      <p:sp>
        <p:nvSpPr>
          <p:cNvPr id="7" name="object 3"/>
          <p:cNvSpPr txBox="1"/>
          <p:nvPr/>
        </p:nvSpPr>
        <p:spPr>
          <a:xfrm>
            <a:off x="6553200" y="3996898"/>
            <a:ext cx="3787616" cy="337111"/>
          </a:xfrm>
          <a:prstGeom prst="rect">
            <a:avLst/>
          </a:prstGeom>
        </p:spPr>
        <p:txBody>
          <a:bodyPr vert="horz" wrap="square" lIns="0" tIns="105251" rIns="0" bIns="0" rtlCol="0">
            <a:spAutoFit/>
          </a:bodyPr>
          <a:lstStyle/>
          <a:p>
            <a:pPr marL="9525">
              <a:spcBef>
                <a:spcPts val="829"/>
              </a:spcBef>
              <a:tabLst>
                <a:tab pos="266224" algn="l"/>
              </a:tabLst>
            </a:pPr>
            <a:r>
              <a:rPr lang="en-US" sz="1500" spc="-101" dirty="0">
                <a:latin typeface="Verdana"/>
                <a:cs typeface="Arial"/>
              </a:rPr>
              <a:t>External</a:t>
            </a:r>
            <a:endParaRPr sz="1500" dirty="0">
              <a:latin typeface="Verdana"/>
              <a:cs typeface="Verdana"/>
            </a:endParaRPr>
          </a:p>
        </p:txBody>
      </p:sp>
    </p:spTree>
    <p:extLst>
      <p:ext uri="{BB962C8B-B14F-4D97-AF65-F5344CB8AC3E}">
        <p14:creationId xmlns:p14="http://schemas.microsoft.com/office/powerpoint/2010/main" val="2421872240"/>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1524000" y="159354"/>
            <a:ext cx="7308056" cy="748282"/>
          </a:xfrm>
          <a:prstGeom prst="rect">
            <a:avLst/>
          </a:prstGeom>
        </p:spPr>
        <p:txBody>
          <a:bodyPr vert="horz" wrap="square" lIns="0" tIns="9525" rIns="0" bIns="0" rtlCol="0">
            <a:spAutoFit/>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pPr marL="9525">
              <a:spcBef>
                <a:spcPts val="75"/>
              </a:spcBef>
            </a:pPr>
            <a:r>
              <a:rPr lang="en-US" sz="4800" b="1" spc="-41" dirty="0">
                <a:latin typeface="Bahnschrift Condensed" pitchFamily="34" charset="0"/>
                <a:cs typeface="Arial"/>
              </a:rPr>
              <a:t>Bluetooth CARD</a:t>
            </a:r>
          </a:p>
        </p:txBody>
      </p:sp>
      <p:sp>
        <p:nvSpPr>
          <p:cNvPr id="3" name="object 3"/>
          <p:cNvSpPr txBox="1"/>
          <p:nvPr/>
        </p:nvSpPr>
        <p:spPr>
          <a:xfrm>
            <a:off x="457200" y="1127182"/>
            <a:ext cx="3787616" cy="670536"/>
          </a:xfrm>
          <a:prstGeom prst="rect">
            <a:avLst/>
          </a:prstGeom>
        </p:spPr>
        <p:txBody>
          <a:bodyPr vert="horz" wrap="square" lIns="0" tIns="105251" rIns="0" bIns="0" rtlCol="0">
            <a:spAutoFit/>
          </a:bodyPr>
          <a:lstStyle/>
          <a:p>
            <a:pPr marL="295275" indent="-285750">
              <a:spcBef>
                <a:spcPts val="829"/>
              </a:spcBef>
              <a:buFont typeface="Wingdings" pitchFamily="2" charset="2"/>
              <a:buChar char="q"/>
              <a:tabLst>
                <a:tab pos="266224" algn="l"/>
              </a:tabLst>
            </a:pPr>
            <a:r>
              <a:rPr lang="en-US" sz="1500" spc="-101" dirty="0">
                <a:latin typeface="Verdana"/>
                <a:cs typeface="Arial"/>
              </a:rPr>
              <a:t>Internal</a:t>
            </a:r>
          </a:p>
          <a:p>
            <a:pPr marL="295275" indent="-285750">
              <a:spcBef>
                <a:spcPts val="829"/>
              </a:spcBef>
              <a:buFont typeface="Wingdings" pitchFamily="2" charset="2"/>
              <a:buChar char="q"/>
              <a:tabLst>
                <a:tab pos="266224" algn="l"/>
              </a:tabLst>
            </a:pPr>
            <a:r>
              <a:rPr lang="en-US" sz="1500" spc="-101" dirty="0">
                <a:latin typeface="Verdana"/>
                <a:cs typeface="Arial"/>
              </a:rPr>
              <a:t>External</a:t>
            </a:r>
            <a:endParaRPr sz="1500" dirty="0">
              <a:latin typeface="Verdana"/>
              <a:cs typeface="Verdana"/>
            </a:endParaRPr>
          </a:p>
        </p:txBody>
      </p:sp>
      <p:sp>
        <p:nvSpPr>
          <p:cNvPr id="6" name="object 3"/>
          <p:cNvSpPr txBox="1"/>
          <p:nvPr/>
        </p:nvSpPr>
        <p:spPr>
          <a:xfrm>
            <a:off x="3185331" y="3968552"/>
            <a:ext cx="3787616" cy="337111"/>
          </a:xfrm>
          <a:prstGeom prst="rect">
            <a:avLst/>
          </a:prstGeom>
        </p:spPr>
        <p:txBody>
          <a:bodyPr vert="horz" wrap="square" lIns="0" tIns="105251" rIns="0" bIns="0" rtlCol="0">
            <a:spAutoFit/>
          </a:bodyPr>
          <a:lstStyle/>
          <a:p>
            <a:pPr marL="9525">
              <a:spcBef>
                <a:spcPts val="829"/>
              </a:spcBef>
              <a:tabLst>
                <a:tab pos="266224" algn="l"/>
              </a:tabLst>
            </a:pPr>
            <a:r>
              <a:rPr lang="en-US" sz="1500" spc="-101" dirty="0">
                <a:latin typeface="Verdana"/>
                <a:cs typeface="Arial"/>
              </a:rPr>
              <a:t>Internal </a:t>
            </a:r>
            <a:endParaRPr sz="1500" dirty="0">
              <a:latin typeface="Verdana"/>
              <a:cs typeface="Verdana"/>
            </a:endParaRPr>
          </a:p>
        </p:txBody>
      </p:sp>
      <p:sp>
        <p:nvSpPr>
          <p:cNvPr id="7" name="object 3"/>
          <p:cNvSpPr txBox="1"/>
          <p:nvPr/>
        </p:nvSpPr>
        <p:spPr>
          <a:xfrm>
            <a:off x="6553200" y="3996898"/>
            <a:ext cx="3787616" cy="337111"/>
          </a:xfrm>
          <a:prstGeom prst="rect">
            <a:avLst/>
          </a:prstGeom>
        </p:spPr>
        <p:txBody>
          <a:bodyPr vert="horz" wrap="square" lIns="0" tIns="105251" rIns="0" bIns="0" rtlCol="0">
            <a:spAutoFit/>
          </a:bodyPr>
          <a:lstStyle/>
          <a:p>
            <a:pPr marL="9525">
              <a:spcBef>
                <a:spcPts val="829"/>
              </a:spcBef>
              <a:tabLst>
                <a:tab pos="266224" algn="l"/>
              </a:tabLst>
            </a:pPr>
            <a:r>
              <a:rPr lang="en-US" sz="1500" spc="-101" dirty="0">
                <a:latin typeface="Verdana"/>
                <a:cs typeface="Arial"/>
              </a:rPr>
              <a:t>External</a:t>
            </a:r>
            <a:endParaRPr sz="1500" dirty="0">
              <a:latin typeface="Verdana"/>
              <a:cs typeface="Verdana"/>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1797718"/>
            <a:ext cx="1905000" cy="1768928"/>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2" y="1885951"/>
            <a:ext cx="2143125" cy="1752212"/>
          </a:xfrm>
          <a:prstGeom prst="rect">
            <a:avLst/>
          </a:prstGeom>
        </p:spPr>
      </p:pic>
    </p:spTree>
    <p:extLst>
      <p:ext uri="{BB962C8B-B14F-4D97-AF65-F5344CB8AC3E}">
        <p14:creationId xmlns:p14="http://schemas.microsoft.com/office/powerpoint/2010/main" val="315455872"/>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0" y="2038350"/>
            <a:ext cx="6603090" cy="1107996"/>
          </a:xfrm>
          <a:prstGeom prst="rect">
            <a:avLst/>
          </a:prstGeom>
        </p:spPr>
        <p:txBody>
          <a:bodyPr wrap="none">
            <a:spAutoFit/>
          </a:bodyPr>
          <a:lstStyle/>
          <a:p>
            <a:r>
              <a:rPr lang="en-IN" sz="6600" b="1" spc="-50" dirty="0">
                <a:solidFill>
                  <a:srgbClr val="FFC000"/>
                </a:solidFill>
                <a:effectLst>
                  <a:outerShdw blurRad="38100" dist="38100" dir="2700000" algn="tl">
                    <a:srgbClr val="000000">
                      <a:alpha val="43137"/>
                    </a:srgbClr>
                  </a:outerShdw>
                </a:effectLst>
                <a:latin typeface="Bahnschrift SemiBold" panose="020B0502040204020203" pitchFamily="34" charset="0"/>
              </a:rPr>
              <a:t>Network Threads</a:t>
            </a:r>
            <a:endParaRPr lang="en-IN" sz="6600" b="1" dirty="0">
              <a:solidFill>
                <a:srgbClr val="FFC000"/>
              </a:solidFill>
              <a:effectLst>
                <a:outerShdw blurRad="38100" dist="38100" dir="2700000" algn="tl">
                  <a:srgbClr val="000000">
                    <a:alpha val="43137"/>
                  </a:srgbClr>
                </a:outerShdw>
              </a:effectLst>
              <a:latin typeface="Bahnschrift SemiBold" panose="020B0502040204020203" pitchFamily="34" charset="0"/>
            </a:endParaRPr>
          </a:p>
        </p:txBody>
      </p:sp>
    </p:spTree>
    <p:extLst>
      <p:ext uri="{BB962C8B-B14F-4D97-AF65-F5344CB8AC3E}">
        <p14:creationId xmlns:p14="http://schemas.microsoft.com/office/powerpoint/2010/main" val="154324014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438400" y="202532"/>
            <a:ext cx="4646144" cy="830997"/>
          </a:xfrm>
          <a:prstGeom prst="rect">
            <a:avLst/>
          </a:prstGeom>
        </p:spPr>
        <p:txBody>
          <a:bodyPr wrap="none">
            <a:spAutoFit/>
          </a:bodyPr>
          <a:lstStyle/>
          <a:p>
            <a:r>
              <a:rPr lang="en-IN" sz="4800" b="1" spc="-50" dirty="0">
                <a:solidFill>
                  <a:srgbClr val="FFC000"/>
                </a:solidFill>
                <a:effectLst>
                  <a:outerShdw blurRad="38100" dist="38100" dir="2700000" algn="tl">
                    <a:srgbClr val="000000">
                      <a:alpha val="43137"/>
                    </a:srgbClr>
                  </a:outerShdw>
                </a:effectLst>
                <a:latin typeface="Bahnschrift SemiBold" panose="020B0502040204020203" pitchFamily="34" charset="0"/>
              </a:rPr>
              <a:t>Types </a:t>
            </a:r>
            <a:r>
              <a:rPr lang="en-IN" sz="4800" b="1" spc="-5" dirty="0">
                <a:solidFill>
                  <a:srgbClr val="FFC000"/>
                </a:solidFill>
                <a:effectLst>
                  <a:outerShdw blurRad="38100" dist="38100" dir="2700000" algn="tl">
                    <a:srgbClr val="000000">
                      <a:alpha val="43137"/>
                    </a:srgbClr>
                  </a:outerShdw>
                </a:effectLst>
                <a:latin typeface="Bahnschrift SemiBold" panose="020B0502040204020203" pitchFamily="34" charset="0"/>
              </a:rPr>
              <a:t>of</a:t>
            </a:r>
            <a:r>
              <a:rPr lang="en-IN" sz="4800" b="1" spc="-95" dirty="0">
                <a:solidFill>
                  <a:srgbClr val="FFC000"/>
                </a:solidFill>
                <a:effectLst>
                  <a:outerShdw blurRad="38100" dist="38100" dir="2700000" algn="tl">
                    <a:srgbClr val="000000">
                      <a:alpha val="43137"/>
                    </a:srgbClr>
                  </a:outerShdw>
                </a:effectLst>
                <a:latin typeface="Bahnschrift SemiBold" panose="020B0502040204020203" pitchFamily="34" charset="0"/>
              </a:rPr>
              <a:t> </a:t>
            </a:r>
            <a:r>
              <a:rPr lang="en-IN" sz="4800" b="1" spc="-15" dirty="0">
                <a:solidFill>
                  <a:srgbClr val="FFC000"/>
                </a:solidFill>
                <a:effectLst>
                  <a:outerShdw blurRad="38100" dist="38100" dir="2700000" algn="tl">
                    <a:srgbClr val="000000">
                      <a:alpha val="43137"/>
                    </a:srgbClr>
                  </a:outerShdw>
                </a:effectLst>
                <a:latin typeface="Bahnschrift SemiBold" panose="020B0502040204020203" pitchFamily="34" charset="0"/>
              </a:rPr>
              <a:t>Viruses</a:t>
            </a:r>
            <a:endParaRPr lang="en-IN" sz="4800" b="1" dirty="0">
              <a:solidFill>
                <a:srgbClr val="FFC000"/>
              </a:solidFill>
              <a:effectLst>
                <a:outerShdw blurRad="38100" dist="38100" dir="2700000" algn="tl">
                  <a:srgbClr val="000000">
                    <a:alpha val="43137"/>
                  </a:srgbClr>
                </a:outerShdw>
              </a:effectLst>
              <a:latin typeface="Bahnschrift SemiBold" panose="020B0502040204020203" pitchFamily="34" charset="0"/>
            </a:endParaRPr>
          </a:p>
        </p:txBody>
      </p:sp>
      <p:sp>
        <p:nvSpPr>
          <p:cNvPr id="5" name="Rectangle 4"/>
          <p:cNvSpPr/>
          <p:nvPr/>
        </p:nvSpPr>
        <p:spPr>
          <a:xfrm>
            <a:off x="609600" y="1581150"/>
            <a:ext cx="4572000" cy="1682064"/>
          </a:xfrm>
          <a:prstGeom prst="rect">
            <a:avLst/>
          </a:prstGeom>
        </p:spPr>
        <p:txBody>
          <a:bodyPr>
            <a:spAutoFit/>
          </a:bodyPr>
          <a:lstStyle/>
          <a:p>
            <a:pPr marL="297815" marR="5080" indent="-285750">
              <a:lnSpc>
                <a:spcPct val="120800"/>
              </a:lnSpc>
              <a:spcBef>
                <a:spcPts val="95"/>
              </a:spcBef>
              <a:buFont typeface="Arial" panose="020B0604020202020204" pitchFamily="34" charset="0"/>
              <a:buChar char="•"/>
            </a:pPr>
            <a:r>
              <a:rPr lang="en-US" sz="2800" dirty="0">
                <a:solidFill>
                  <a:schemeClr val="bg1"/>
                </a:solidFill>
                <a:cs typeface="Arial"/>
              </a:rPr>
              <a:t>Macro Virus</a:t>
            </a:r>
          </a:p>
          <a:p>
            <a:pPr marL="297815" marR="5080" indent="-285750">
              <a:lnSpc>
                <a:spcPct val="120800"/>
              </a:lnSpc>
              <a:spcBef>
                <a:spcPts val="95"/>
              </a:spcBef>
              <a:buFont typeface="Arial" panose="020B0604020202020204" pitchFamily="34" charset="0"/>
              <a:buChar char="•"/>
            </a:pPr>
            <a:r>
              <a:rPr lang="en-US" sz="2800" dirty="0">
                <a:solidFill>
                  <a:schemeClr val="bg1"/>
                </a:solidFill>
                <a:cs typeface="Arial"/>
              </a:rPr>
              <a:t>Executable Virus</a:t>
            </a:r>
          </a:p>
          <a:p>
            <a:pPr marL="297815" marR="5080" indent="-285750">
              <a:lnSpc>
                <a:spcPct val="120800"/>
              </a:lnSpc>
              <a:spcBef>
                <a:spcPts val="95"/>
              </a:spcBef>
              <a:buFont typeface="Arial" panose="020B0604020202020204" pitchFamily="34" charset="0"/>
              <a:buChar char="•"/>
            </a:pPr>
            <a:r>
              <a:rPr lang="en-US" sz="2800" dirty="0">
                <a:solidFill>
                  <a:schemeClr val="bg1"/>
                </a:solidFill>
                <a:cs typeface="Arial"/>
              </a:rPr>
              <a:t>Backdoor Virus</a:t>
            </a:r>
          </a:p>
        </p:txBody>
      </p:sp>
    </p:spTree>
    <p:extLst>
      <p:ext uri="{BB962C8B-B14F-4D97-AF65-F5344CB8AC3E}">
        <p14:creationId xmlns:p14="http://schemas.microsoft.com/office/powerpoint/2010/main" val="22248011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209550"/>
            <a:ext cx="2940050" cy="443711"/>
          </a:xfrm>
          <a:prstGeom prst="rect">
            <a:avLst/>
          </a:prstGeom>
        </p:spPr>
        <p:txBody>
          <a:bodyPr vert="horz" wrap="square" lIns="0" tIns="12700" rIns="0" bIns="0" rtlCol="0">
            <a:spAutoFit/>
          </a:bodyPr>
          <a:lstStyle/>
          <a:p>
            <a:pPr marL="12700" algn="l">
              <a:lnSpc>
                <a:spcPct val="100000"/>
              </a:lnSpc>
              <a:spcBef>
                <a:spcPts val="100"/>
              </a:spcBef>
            </a:pPr>
            <a:r>
              <a:rPr b="1" dirty="0">
                <a:effectLst>
                  <a:outerShdw blurRad="38100" dist="38100" dir="2700000" algn="tl">
                    <a:srgbClr val="000000">
                      <a:alpha val="43137"/>
                    </a:srgbClr>
                  </a:outerShdw>
                </a:effectLst>
              </a:rPr>
              <a:t>Macro</a:t>
            </a:r>
            <a:r>
              <a:rPr b="1" spc="-80" dirty="0">
                <a:effectLst>
                  <a:outerShdw blurRad="38100" dist="38100" dir="2700000" algn="tl">
                    <a:srgbClr val="000000">
                      <a:alpha val="43137"/>
                    </a:srgbClr>
                  </a:outerShdw>
                </a:effectLst>
              </a:rPr>
              <a:t> </a:t>
            </a:r>
            <a:r>
              <a:rPr b="1" spc="-15" dirty="0">
                <a:effectLst>
                  <a:outerShdw blurRad="38100" dist="38100" dir="2700000" algn="tl">
                    <a:srgbClr val="000000">
                      <a:alpha val="43137"/>
                    </a:srgbClr>
                  </a:outerShdw>
                </a:effectLst>
              </a:rPr>
              <a:t>Viruses</a:t>
            </a:r>
          </a:p>
        </p:txBody>
      </p:sp>
      <p:sp>
        <p:nvSpPr>
          <p:cNvPr id="4" name="object 4"/>
          <p:cNvSpPr txBox="1"/>
          <p:nvPr/>
        </p:nvSpPr>
        <p:spPr>
          <a:xfrm>
            <a:off x="332173" y="666750"/>
            <a:ext cx="7368540" cy="976036"/>
          </a:xfrm>
          <a:prstGeom prst="rect">
            <a:avLst/>
          </a:prstGeom>
        </p:spPr>
        <p:txBody>
          <a:bodyPr vert="horz" wrap="square" lIns="0" tIns="13335" rIns="0" bIns="0" rtlCol="0">
            <a:spAutoFit/>
          </a:bodyPr>
          <a:lstStyle/>
          <a:p>
            <a:pPr marL="298450" marR="1682114" indent="-285750">
              <a:lnSpc>
                <a:spcPct val="120700"/>
              </a:lnSpc>
              <a:spcBef>
                <a:spcPts val="105"/>
              </a:spcBef>
              <a:buFont typeface="Arial" panose="020B0604020202020204" pitchFamily="34" charset="0"/>
              <a:buChar char="•"/>
            </a:pPr>
            <a:r>
              <a:rPr sz="1600" dirty="0">
                <a:solidFill>
                  <a:srgbClr val="212121"/>
                </a:solidFill>
                <a:latin typeface="Arial"/>
                <a:cs typeface="Arial"/>
              </a:rPr>
              <a:t>Most </a:t>
            </a:r>
            <a:r>
              <a:rPr sz="1600" spc="5" dirty="0">
                <a:solidFill>
                  <a:srgbClr val="212121"/>
                </a:solidFill>
                <a:latin typeface="Arial"/>
                <a:cs typeface="Arial"/>
              </a:rPr>
              <a:t>common </a:t>
            </a:r>
            <a:r>
              <a:rPr sz="1600" spc="-5" dirty="0">
                <a:solidFill>
                  <a:srgbClr val="212121"/>
                </a:solidFill>
                <a:latin typeface="Arial"/>
                <a:cs typeface="Arial"/>
              </a:rPr>
              <a:t>type </a:t>
            </a:r>
            <a:r>
              <a:rPr sz="1600" spc="5" dirty="0">
                <a:solidFill>
                  <a:srgbClr val="212121"/>
                </a:solidFill>
                <a:latin typeface="Arial"/>
                <a:cs typeface="Arial"/>
              </a:rPr>
              <a:t>of </a:t>
            </a:r>
            <a:r>
              <a:rPr sz="1600" dirty="0">
                <a:solidFill>
                  <a:srgbClr val="212121"/>
                </a:solidFill>
                <a:latin typeface="Arial"/>
                <a:cs typeface="Arial"/>
              </a:rPr>
              <a:t>virus on</a:t>
            </a:r>
            <a:r>
              <a:rPr sz="1600" spc="-75" dirty="0">
                <a:solidFill>
                  <a:srgbClr val="212121"/>
                </a:solidFill>
                <a:latin typeface="Arial"/>
                <a:cs typeface="Arial"/>
              </a:rPr>
              <a:t> </a:t>
            </a:r>
            <a:r>
              <a:rPr sz="1600" dirty="0">
                <a:solidFill>
                  <a:srgbClr val="212121"/>
                </a:solidFill>
                <a:latin typeface="Arial"/>
                <a:cs typeface="Arial"/>
              </a:rPr>
              <a:t>campus  </a:t>
            </a:r>
            <a:r>
              <a:rPr sz="1600" spc="-10" dirty="0">
                <a:solidFill>
                  <a:srgbClr val="212121"/>
                </a:solidFill>
                <a:latin typeface="Arial"/>
                <a:cs typeface="Arial"/>
              </a:rPr>
              <a:t>Affect </a:t>
            </a:r>
            <a:r>
              <a:rPr sz="1600" spc="-5" dirty="0">
                <a:solidFill>
                  <a:srgbClr val="212121"/>
                </a:solidFill>
                <a:latin typeface="Arial"/>
                <a:cs typeface="Arial"/>
              </a:rPr>
              <a:t>Microsoft </a:t>
            </a:r>
            <a:r>
              <a:rPr sz="1600" spc="-10" dirty="0">
                <a:solidFill>
                  <a:srgbClr val="212121"/>
                </a:solidFill>
                <a:latin typeface="Arial"/>
                <a:cs typeface="Arial"/>
              </a:rPr>
              <a:t>Office </a:t>
            </a:r>
            <a:r>
              <a:rPr sz="1600" dirty="0">
                <a:solidFill>
                  <a:srgbClr val="212121"/>
                </a:solidFill>
                <a:latin typeface="Arial"/>
                <a:cs typeface="Arial"/>
              </a:rPr>
              <a:t>documents  </a:t>
            </a:r>
            <a:r>
              <a:rPr sz="1600" spc="-15" dirty="0">
                <a:solidFill>
                  <a:srgbClr val="212121"/>
                </a:solidFill>
                <a:latin typeface="Arial"/>
                <a:cs typeface="Arial"/>
              </a:rPr>
              <a:t>Written </a:t>
            </a:r>
            <a:r>
              <a:rPr sz="1600" spc="-5" dirty="0">
                <a:solidFill>
                  <a:srgbClr val="212121"/>
                </a:solidFill>
                <a:latin typeface="Arial"/>
                <a:cs typeface="Arial"/>
              </a:rPr>
              <a:t>in </a:t>
            </a:r>
            <a:r>
              <a:rPr sz="1600" spc="-10" dirty="0">
                <a:solidFill>
                  <a:srgbClr val="212121"/>
                </a:solidFill>
                <a:latin typeface="Arial"/>
                <a:cs typeface="Arial"/>
              </a:rPr>
              <a:t>Visual </a:t>
            </a:r>
            <a:r>
              <a:rPr sz="1600" spc="-5" dirty="0">
                <a:solidFill>
                  <a:srgbClr val="212121"/>
                </a:solidFill>
                <a:latin typeface="Arial"/>
                <a:cs typeface="Arial"/>
              </a:rPr>
              <a:t>Basic for</a:t>
            </a:r>
            <a:r>
              <a:rPr sz="1600" spc="-110" dirty="0">
                <a:solidFill>
                  <a:srgbClr val="212121"/>
                </a:solidFill>
                <a:latin typeface="Arial"/>
                <a:cs typeface="Arial"/>
              </a:rPr>
              <a:t> </a:t>
            </a:r>
            <a:r>
              <a:rPr sz="1600" spc="-5" dirty="0">
                <a:solidFill>
                  <a:srgbClr val="212121"/>
                </a:solidFill>
                <a:latin typeface="Arial"/>
                <a:cs typeface="Arial"/>
              </a:rPr>
              <a:t>Applications</a:t>
            </a:r>
            <a:endParaRPr sz="1600" dirty="0">
              <a:latin typeface="Arial"/>
              <a:cs typeface="Arial"/>
            </a:endParaRPr>
          </a:p>
          <a:p>
            <a:pPr marL="298450" indent="-285750">
              <a:lnSpc>
                <a:spcPct val="100000"/>
              </a:lnSpc>
              <a:spcBef>
                <a:spcPts val="650"/>
              </a:spcBef>
              <a:buFont typeface="Arial" panose="020B0604020202020204" pitchFamily="34" charset="0"/>
              <a:buChar char="•"/>
            </a:pPr>
            <a:r>
              <a:rPr sz="1600" spc="-5" dirty="0">
                <a:solidFill>
                  <a:srgbClr val="212121"/>
                </a:solidFill>
                <a:latin typeface="Arial"/>
                <a:cs typeface="Arial"/>
              </a:rPr>
              <a:t>Generally </a:t>
            </a:r>
            <a:r>
              <a:rPr sz="1600" dirty="0">
                <a:solidFill>
                  <a:srgbClr val="212121"/>
                </a:solidFill>
                <a:latin typeface="Arial"/>
                <a:cs typeface="Arial"/>
              </a:rPr>
              <a:t>harmless </a:t>
            </a:r>
            <a:r>
              <a:rPr sz="1600" spc="-10" dirty="0">
                <a:solidFill>
                  <a:srgbClr val="212121"/>
                </a:solidFill>
                <a:latin typeface="Arial"/>
                <a:cs typeface="Arial"/>
              </a:rPr>
              <a:t>with </a:t>
            </a:r>
            <a:r>
              <a:rPr sz="1600" dirty="0">
                <a:solidFill>
                  <a:srgbClr val="212121"/>
                </a:solidFill>
                <a:latin typeface="Arial"/>
                <a:cs typeface="Arial"/>
              </a:rPr>
              <a:t>a few </a:t>
            </a:r>
            <a:r>
              <a:rPr sz="1600" spc="-5" dirty="0">
                <a:solidFill>
                  <a:srgbClr val="212121"/>
                </a:solidFill>
                <a:latin typeface="Arial"/>
                <a:cs typeface="Arial"/>
              </a:rPr>
              <a:t>destructive</a:t>
            </a:r>
            <a:r>
              <a:rPr sz="1600" spc="5" dirty="0">
                <a:solidFill>
                  <a:srgbClr val="212121"/>
                </a:solidFill>
                <a:latin typeface="Arial"/>
                <a:cs typeface="Arial"/>
              </a:rPr>
              <a:t> </a:t>
            </a:r>
            <a:r>
              <a:rPr sz="1600" spc="-5" dirty="0">
                <a:solidFill>
                  <a:srgbClr val="212121"/>
                </a:solidFill>
                <a:latin typeface="Arial"/>
                <a:cs typeface="Arial"/>
              </a:rPr>
              <a:t>varients</a:t>
            </a:r>
            <a:endParaRPr sz="1600" dirty="0">
              <a:latin typeface="Arial"/>
              <a:cs typeface="Arial"/>
            </a:endParaRPr>
          </a:p>
        </p:txBody>
      </p:sp>
      <p:sp>
        <p:nvSpPr>
          <p:cNvPr id="5" name="object 2"/>
          <p:cNvSpPr txBox="1">
            <a:spLocks/>
          </p:cNvSpPr>
          <p:nvPr/>
        </p:nvSpPr>
        <p:spPr>
          <a:xfrm>
            <a:off x="250055" y="1809750"/>
            <a:ext cx="3928745" cy="443711"/>
          </a:xfrm>
          <a:prstGeom prst="rect">
            <a:avLst/>
          </a:prstGeom>
        </p:spPr>
        <p:txBody>
          <a:bodyPr vert="horz" wrap="square" lIns="0" tIns="12700" rIns="0" bIns="0" rtlCol="0" anchor="ctr">
            <a:spAutoFit/>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marL="12700" algn="l">
              <a:spcBef>
                <a:spcPts val="100"/>
              </a:spcBef>
            </a:pPr>
            <a:r>
              <a:rPr lang="en-IN" b="1" spc="-5" dirty="0">
                <a:effectLst>
                  <a:outerShdw blurRad="38100" dist="38100" dir="2700000" algn="tl">
                    <a:srgbClr val="000000">
                      <a:alpha val="43137"/>
                    </a:srgbClr>
                  </a:outerShdw>
                </a:effectLst>
              </a:rPr>
              <a:t>Executable</a:t>
            </a:r>
            <a:r>
              <a:rPr lang="en-IN" b="1" spc="-70" dirty="0">
                <a:effectLst>
                  <a:outerShdw blurRad="38100" dist="38100" dir="2700000" algn="tl">
                    <a:srgbClr val="000000">
                      <a:alpha val="43137"/>
                    </a:srgbClr>
                  </a:outerShdw>
                </a:effectLst>
              </a:rPr>
              <a:t> </a:t>
            </a:r>
            <a:r>
              <a:rPr lang="en-IN" b="1" spc="-15" dirty="0">
                <a:effectLst>
                  <a:outerShdw blurRad="38100" dist="38100" dir="2700000" algn="tl">
                    <a:srgbClr val="000000">
                      <a:alpha val="43137"/>
                    </a:srgbClr>
                  </a:outerShdw>
                </a:effectLst>
              </a:rPr>
              <a:t>Viruses</a:t>
            </a:r>
          </a:p>
        </p:txBody>
      </p:sp>
      <p:sp>
        <p:nvSpPr>
          <p:cNvPr id="6" name="object 4"/>
          <p:cNvSpPr txBox="1"/>
          <p:nvPr/>
        </p:nvSpPr>
        <p:spPr>
          <a:xfrm>
            <a:off x="260412" y="2282590"/>
            <a:ext cx="7134225" cy="678391"/>
          </a:xfrm>
          <a:prstGeom prst="rect">
            <a:avLst/>
          </a:prstGeom>
        </p:spPr>
        <p:txBody>
          <a:bodyPr vert="horz" wrap="square" lIns="0" tIns="95250" rIns="0" bIns="0" rtlCol="0">
            <a:spAutoFit/>
          </a:bodyPr>
          <a:lstStyle/>
          <a:p>
            <a:pPr marL="298450" indent="-285750">
              <a:lnSpc>
                <a:spcPct val="100000"/>
              </a:lnSpc>
              <a:spcBef>
                <a:spcPts val="750"/>
              </a:spcBef>
              <a:buFont typeface="Arial" panose="020B0604020202020204" pitchFamily="34" charset="0"/>
              <a:buChar char="•"/>
            </a:pPr>
            <a:r>
              <a:rPr sz="1600" dirty="0">
                <a:solidFill>
                  <a:srgbClr val="212121"/>
                </a:solidFill>
                <a:latin typeface="Arial"/>
                <a:cs typeface="Arial"/>
              </a:rPr>
              <a:t>Second </a:t>
            </a:r>
            <a:r>
              <a:rPr sz="1600" spc="5" dirty="0">
                <a:solidFill>
                  <a:srgbClr val="212121"/>
                </a:solidFill>
                <a:latin typeface="Arial"/>
                <a:cs typeface="Arial"/>
              </a:rPr>
              <a:t>most common </a:t>
            </a:r>
            <a:r>
              <a:rPr sz="1600" spc="-5" dirty="0">
                <a:solidFill>
                  <a:srgbClr val="212121"/>
                </a:solidFill>
                <a:latin typeface="Arial"/>
                <a:cs typeface="Arial"/>
              </a:rPr>
              <a:t>type </a:t>
            </a:r>
            <a:r>
              <a:rPr sz="1600" dirty="0">
                <a:solidFill>
                  <a:srgbClr val="212121"/>
                </a:solidFill>
                <a:latin typeface="Arial"/>
                <a:cs typeface="Arial"/>
              </a:rPr>
              <a:t>of </a:t>
            </a:r>
            <a:r>
              <a:rPr sz="1600" spc="-5" dirty="0">
                <a:solidFill>
                  <a:srgbClr val="212121"/>
                </a:solidFill>
                <a:latin typeface="Arial"/>
                <a:cs typeface="Arial"/>
              </a:rPr>
              <a:t>virus </a:t>
            </a:r>
            <a:r>
              <a:rPr sz="1600" dirty="0">
                <a:solidFill>
                  <a:srgbClr val="212121"/>
                </a:solidFill>
                <a:latin typeface="Arial"/>
                <a:cs typeface="Arial"/>
              </a:rPr>
              <a:t>on</a:t>
            </a:r>
            <a:r>
              <a:rPr sz="1600" spc="-35" dirty="0">
                <a:solidFill>
                  <a:srgbClr val="212121"/>
                </a:solidFill>
                <a:latin typeface="Arial"/>
                <a:cs typeface="Arial"/>
              </a:rPr>
              <a:t> </a:t>
            </a:r>
            <a:r>
              <a:rPr sz="1600" dirty="0">
                <a:solidFill>
                  <a:srgbClr val="212121"/>
                </a:solidFill>
                <a:latin typeface="Arial"/>
                <a:cs typeface="Arial"/>
              </a:rPr>
              <a:t>campus</a:t>
            </a:r>
            <a:endParaRPr sz="1600" dirty="0">
              <a:latin typeface="Arial"/>
              <a:cs typeface="Arial"/>
            </a:endParaRPr>
          </a:p>
          <a:p>
            <a:pPr marL="298450" marR="5080" indent="-285750">
              <a:lnSpc>
                <a:spcPct val="100000"/>
              </a:lnSpc>
              <a:spcBef>
                <a:spcPts val="650"/>
              </a:spcBef>
              <a:buFont typeface="Arial" panose="020B0604020202020204" pitchFamily="34" charset="0"/>
              <a:buChar char="•"/>
            </a:pPr>
            <a:r>
              <a:rPr sz="1600" spc="-15" dirty="0">
                <a:solidFill>
                  <a:srgbClr val="212121"/>
                </a:solidFill>
                <a:latin typeface="Arial"/>
                <a:cs typeface="Arial"/>
              </a:rPr>
              <a:t>Written </a:t>
            </a:r>
            <a:r>
              <a:rPr sz="1600" spc="-5" dirty="0">
                <a:solidFill>
                  <a:srgbClr val="212121"/>
                </a:solidFill>
                <a:latin typeface="Arial"/>
                <a:cs typeface="Arial"/>
              </a:rPr>
              <a:t>in </a:t>
            </a:r>
            <a:r>
              <a:rPr sz="1600" dirty="0">
                <a:solidFill>
                  <a:srgbClr val="212121"/>
                </a:solidFill>
                <a:latin typeface="Arial"/>
                <a:cs typeface="Arial"/>
              </a:rPr>
              <a:t>programming languages and compiled  </a:t>
            </a:r>
            <a:r>
              <a:rPr sz="1600" spc="-5" dirty="0">
                <a:solidFill>
                  <a:srgbClr val="212121"/>
                </a:solidFill>
                <a:latin typeface="Arial"/>
                <a:cs typeface="Arial"/>
              </a:rPr>
              <a:t>into executable files</a:t>
            </a:r>
            <a:endParaRPr sz="1600" dirty="0">
              <a:latin typeface="Arial"/>
              <a:cs typeface="Arial"/>
            </a:endParaRPr>
          </a:p>
        </p:txBody>
      </p:sp>
      <p:sp>
        <p:nvSpPr>
          <p:cNvPr id="7" name="object 2"/>
          <p:cNvSpPr txBox="1">
            <a:spLocks/>
          </p:cNvSpPr>
          <p:nvPr/>
        </p:nvSpPr>
        <p:spPr>
          <a:xfrm>
            <a:off x="250055" y="3111993"/>
            <a:ext cx="4062095" cy="443711"/>
          </a:xfrm>
          <a:prstGeom prst="rect">
            <a:avLst/>
          </a:prstGeom>
        </p:spPr>
        <p:txBody>
          <a:bodyPr vert="horz" wrap="square" lIns="0" tIns="12700" rIns="0" bIns="0" rtlCol="0" anchor="ctr">
            <a:spAutoFit/>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marL="12700" algn="l">
              <a:spcBef>
                <a:spcPts val="100"/>
              </a:spcBef>
            </a:pPr>
            <a:r>
              <a:rPr lang="en-IN" b="1" spc="-5" dirty="0">
                <a:effectLst>
                  <a:outerShdw blurRad="38100" dist="38100" dir="2700000" algn="tl">
                    <a:srgbClr val="000000">
                      <a:alpha val="43137"/>
                    </a:srgbClr>
                  </a:outerShdw>
                </a:effectLst>
              </a:rPr>
              <a:t>Backdoor</a:t>
            </a:r>
            <a:r>
              <a:rPr lang="en-IN" b="1" spc="-70" dirty="0">
                <a:effectLst>
                  <a:outerShdw blurRad="38100" dist="38100" dir="2700000" algn="tl">
                    <a:srgbClr val="000000">
                      <a:alpha val="43137"/>
                    </a:srgbClr>
                  </a:outerShdw>
                </a:effectLst>
              </a:rPr>
              <a:t> </a:t>
            </a:r>
            <a:r>
              <a:rPr lang="en-IN" b="1" spc="-5" dirty="0">
                <a:effectLst>
                  <a:outerShdw blurRad="38100" dist="38100" dir="2700000" algn="tl">
                    <a:srgbClr val="000000">
                      <a:alpha val="43137"/>
                    </a:srgbClr>
                  </a:outerShdw>
                </a:effectLst>
              </a:rPr>
              <a:t>Programs</a:t>
            </a:r>
          </a:p>
        </p:txBody>
      </p:sp>
      <p:sp>
        <p:nvSpPr>
          <p:cNvPr id="8" name="Rectangle 7"/>
          <p:cNvSpPr/>
          <p:nvPr/>
        </p:nvSpPr>
        <p:spPr>
          <a:xfrm>
            <a:off x="189296" y="3714750"/>
            <a:ext cx="6973503" cy="1215717"/>
          </a:xfrm>
          <a:prstGeom prst="rect">
            <a:avLst/>
          </a:prstGeom>
        </p:spPr>
        <p:txBody>
          <a:bodyPr wrap="square">
            <a:spAutoFit/>
          </a:bodyPr>
          <a:lstStyle/>
          <a:p>
            <a:pPr marL="12700" marR="5080">
              <a:lnSpc>
                <a:spcPct val="100000"/>
              </a:lnSpc>
              <a:spcBef>
                <a:spcPts val="650"/>
              </a:spcBef>
            </a:pPr>
            <a:r>
              <a:rPr lang="en-IN" sz="1600" spc="-5" dirty="0">
                <a:solidFill>
                  <a:srgbClr val="212121"/>
                </a:solidFill>
                <a:latin typeface="Arial"/>
                <a:cs typeface="Arial"/>
              </a:rPr>
              <a:t>Allow </a:t>
            </a:r>
            <a:r>
              <a:rPr lang="en-IN" sz="1600" dirty="0">
                <a:solidFill>
                  <a:srgbClr val="212121"/>
                </a:solidFill>
                <a:latin typeface="Arial"/>
                <a:cs typeface="Arial"/>
              </a:rPr>
              <a:t>anyone on the </a:t>
            </a:r>
            <a:r>
              <a:rPr lang="en-IN" sz="1600" spc="-5" dirty="0">
                <a:solidFill>
                  <a:srgbClr val="212121"/>
                </a:solidFill>
                <a:latin typeface="Arial"/>
                <a:cs typeface="Arial"/>
              </a:rPr>
              <a:t>internet to </a:t>
            </a:r>
            <a:r>
              <a:rPr lang="en-IN" sz="1600" dirty="0">
                <a:solidFill>
                  <a:srgbClr val="212121"/>
                </a:solidFill>
                <a:latin typeface="Arial"/>
                <a:cs typeface="Arial"/>
              </a:rPr>
              <a:t>remotely control </a:t>
            </a:r>
            <a:r>
              <a:rPr lang="en-IN" sz="1600" spc="-5" dirty="0">
                <a:solidFill>
                  <a:srgbClr val="212121"/>
                </a:solidFill>
                <a:latin typeface="Arial"/>
                <a:cs typeface="Arial"/>
              </a:rPr>
              <a:t>the  infected </a:t>
            </a:r>
            <a:r>
              <a:rPr lang="en-IN" sz="1600" dirty="0">
                <a:solidFill>
                  <a:srgbClr val="212121"/>
                </a:solidFill>
                <a:latin typeface="Arial"/>
                <a:cs typeface="Arial"/>
              </a:rPr>
              <a:t>computer</a:t>
            </a:r>
            <a:endParaRPr lang="en-IN" sz="1600" dirty="0">
              <a:latin typeface="Arial"/>
              <a:cs typeface="Arial"/>
            </a:endParaRPr>
          </a:p>
          <a:p>
            <a:pPr marL="412750" indent="-285750">
              <a:lnSpc>
                <a:spcPct val="100000"/>
              </a:lnSpc>
              <a:spcBef>
                <a:spcPts val="590"/>
              </a:spcBef>
              <a:buChar char="–"/>
              <a:tabLst>
                <a:tab pos="412750" algn="l"/>
              </a:tabLst>
            </a:pPr>
            <a:r>
              <a:rPr lang="en-IN" sz="1400" spc="-10" dirty="0">
                <a:solidFill>
                  <a:srgbClr val="212121"/>
                </a:solidFill>
                <a:latin typeface="Arial"/>
                <a:cs typeface="Arial"/>
              </a:rPr>
              <a:t>Send </a:t>
            </a:r>
            <a:r>
              <a:rPr lang="en-IN" sz="1400" spc="-5" dirty="0">
                <a:solidFill>
                  <a:srgbClr val="212121"/>
                </a:solidFill>
                <a:latin typeface="Arial"/>
                <a:cs typeface="Arial"/>
              </a:rPr>
              <a:t>and receive files</a:t>
            </a:r>
            <a:endParaRPr lang="en-IN" sz="1400" dirty="0">
              <a:latin typeface="Arial"/>
              <a:cs typeface="Arial"/>
            </a:endParaRPr>
          </a:p>
          <a:p>
            <a:pPr marL="412750" indent="-285750">
              <a:lnSpc>
                <a:spcPct val="100000"/>
              </a:lnSpc>
              <a:spcBef>
                <a:spcPts val="600"/>
              </a:spcBef>
              <a:buChar char="–"/>
              <a:tabLst>
                <a:tab pos="412750" algn="l"/>
              </a:tabLst>
            </a:pPr>
            <a:r>
              <a:rPr lang="en-IN" sz="1400" spc="-20" dirty="0">
                <a:solidFill>
                  <a:srgbClr val="212121"/>
                </a:solidFill>
                <a:latin typeface="Arial"/>
                <a:cs typeface="Arial"/>
              </a:rPr>
              <a:t>View </a:t>
            </a:r>
            <a:r>
              <a:rPr lang="en-IN" sz="1400" spc="-5" dirty="0">
                <a:solidFill>
                  <a:srgbClr val="212121"/>
                </a:solidFill>
                <a:latin typeface="Arial"/>
                <a:cs typeface="Arial"/>
              </a:rPr>
              <a:t>the</a:t>
            </a:r>
            <a:r>
              <a:rPr lang="en-IN" sz="1400" spc="15" dirty="0">
                <a:solidFill>
                  <a:srgbClr val="212121"/>
                </a:solidFill>
                <a:latin typeface="Arial"/>
                <a:cs typeface="Arial"/>
              </a:rPr>
              <a:t> </a:t>
            </a:r>
            <a:r>
              <a:rPr lang="en-IN" sz="1400" spc="-5" dirty="0">
                <a:solidFill>
                  <a:srgbClr val="212121"/>
                </a:solidFill>
                <a:latin typeface="Arial"/>
                <a:cs typeface="Arial"/>
              </a:rPr>
              <a:t>screen</a:t>
            </a:r>
            <a:endParaRPr lang="en-IN" sz="1400" dirty="0">
              <a:latin typeface="Arial"/>
              <a:cs typeface="Arial"/>
            </a:endParaRPr>
          </a:p>
          <a:p>
            <a:pPr marL="412750" indent="-285750">
              <a:lnSpc>
                <a:spcPct val="100000"/>
              </a:lnSpc>
              <a:spcBef>
                <a:spcPts val="600"/>
              </a:spcBef>
              <a:buChar char="–"/>
              <a:tabLst>
                <a:tab pos="412750" algn="l"/>
              </a:tabLst>
            </a:pPr>
            <a:r>
              <a:rPr lang="en-IN" sz="1400" spc="-5" dirty="0">
                <a:solidFill>
                  <a:srgbClr val="212121"/>
                </a:solidFill>
                <a:latin typeface="Arial"/>
                <a:cs typeface="Arial"/>
              </a:rPr>
              <a:t>Monitor all keystrokes</a:t>
            </a:r>
            <a:endParaRPr lang="en-IN" sz="1400" dirty="0">
              <a:latin typeface="Arial"/>
              <a:cs typeface="Arial"/>
            </a:endParaRPr>
          </a:p>
        </p:txBody>
      </p:sp>
    </p:spTree>
    <p:extLst>
      <p:ext uri="{BB962C8B-B14F-4D97-AF65-F5344CB8AC3E}">
        <p14:creationId xmlns:p14="http://schemas.microsoft.com/office/powerpoint/2010/main" val="260164320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3531"/>
          <a:stretch/>
        </p:blipFill>
        <p:spPr>
          <a:xfrm>
            <a:off x="685800" y="361950"/>
            <a:ext cx="7256855" cy="3983433"/>
          </a:xfrm>
          <a:prstGeom prst="roundRect">
            <a:avLst>
              <a:gd name="adj" fmla="val 1028"/>
            </a:avLst>
          </a:prstGeom>
        </p:spPr>
      </p:pic>
      <p:sp>
        <p:nvSpPr>
          <p:cNvPr id="5" name="Rectangle 4"/>
          <p:cNvSpPr/>
          <p:nvPr/>
        </p:nvSpPr>
        <p:spPr>
          <a:xfrm>
            <a:off x="533400" y="4248150"/>
            <a:ext cx="28194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6858000" y="4193589"/>
            <a:ext cx="14097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9838633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2800" y="160168"/>
            <a:ext cx="2063385" cy="707886"/>
          </a:xfrm>
          <a:prstGeom prst="rect">
            <a:avLst/>
          </a:prstGeom>
        </p:spPr>
        <p:txBody>
          <a:bodyPr wrap="none">
            <a:spAutoFit/>
          </a:bodyPr>
          <a:lstStyle/>
          <a:p>
            <a:pPr fontAlgn="base"/>
            <a:r>
              <a:rPr lang="en-IN" sz="4000" b="1" dirty="0">
                <a:solidFill>
                  <a:srgbClr val="00B0F0"/>
                </a:solidFill>
                <a:effectLst>
                  <a:outerShdw blurRad="38100" dist="38100" dir="2700000" algn="tl">
                    <a:srgbClr val="000000">
                      <a:alpha val="43137"/>
                    </a:srgbClr>
                  </a:outerShdw>
                </a:effectLst>
                <a:latin typeface="Bahnschrift SemiBold" panose="020B0502040204020203" pitchFamily="34" charset="0"/>
              </a:rPr>
              <a:t>Firewall</a:t>
            </a:r>
          </a:p>
        </p:txBody>
      </p:sp>
      <p:sp>
        <p:nvSpPr>
          <p:cNvPr id="5" name="Rectangle 4"/>
          <p:cNvSpPr/>
          <p:nvPr/>
        </p:nvSpPr>
        <p:spPr>
          <a:xfrm>
            <a:off x="533400" y="1200150"/>
            <a:ext cx="8305800" cy="2862322"/>
          </a:xfrm>
          <a:prstGeom prst="rect">
            <a:avLst/>
          </a:prstGeom>
        </p:spPr>
        <p:txBody>
          <a:bodyPr wrap="square">
            <a:spAutoFit/>
          </a:bodyPr>
          <a:lstStyle/>
          <a:p>
            <a:pPr fontAlgn="base"/>
            <a:r>
              <a:rPr lang="en-IN" dirty="0">
                <a:solidFill>
                  <a:schemeClr val="bg1"/>
                </a:solidFill>
              </a:rPr>
              <a:t>A firewall is a network security device, either hardware or software-based, which monitors all incoming and outgoing traffic and based on a defined set of security rules it accepts, rejects or drops that specific traffic.</a:t>
            </a:r>
          </a:p>
          <a:p>
            <a:pPr fontAlgn="base"/>
            <a:endParaRPr lang="en-IN" dirty="0">
              <a:solidFill>
                <a:schemeClr val="bg1"/>
              </a:solidFill>
            </a:endParaRPr>
          </a:p>
          <a:p>
            <a:pPr fontAlgn="base"/>
            <a:r>
              <a:rPr lang="en-IN" b="1" dirty="0">
                <a:solidFill>
                  <a:srgbClr val="FF0000"/>
                </a:solidFill>
              </a:rPr>
              <a:t>Accept</a:t>
            </a:r>
            <a:r>
              <a:rPr lang="en-IN" b="1" dirty="0">
                <a:solidFill>
                  <a:schemeClr val="bg1"/>
                </a:solidFill>
              </a:rPr>
              <a:t> :</a:t>
            </a:r>
            <a:r>
              <a:rPr lang="en-IN" dirty="0">
                <a:solidFill>
                  <a:schemeClr val="bg1"/>
                </a:solidFill>
              </a:rPr>
              <a:t> allow the traffic</a:t>
            </a:r>
            <a:br>
              <a:rPr lang="en-IN" dirty="0">
                <a:solidFill>
                  <a:schemeClr val="bg1"/>
                </a:solidFill>
              </a:rPr>
            </a:br>
            <a:r>
              <a:rPr lang="en-IN" b="1" dirty="0">
                <a:solidFill>
                  <a:srgbClr val="FF0000"/>
                </a:solidFill>
              </a:rPr>
              <a:t>Reject</a:t>
            </a:r>
            <a:r>
              <a:rPr lang="en-IN" b="1" dirty="0">
                <a:solidFill>
                  <a:schemeClr val="bg1"/>
                </a:solidFill>
              </a:rPr>
              <a:t> :</a:t>
            </a:r>
            <a:r>
              <a:rPr lang="en-IN" dirty="0">
                <a:solidFill>
                  <a:schemeClr val="bg1"/>
                </a:solidFill>
              </a:rPr>
              <a:t> block the traffic but reply with an “unreachable error”</a:t>
            </a:r>
            <a:br>
              <a:rPr lang="en-IN" dirty="0">
                <a:solidFill>
                  <a:schemeClr val="bg1"/>
                </a:solidFill>
              </a:rPr>
            </a:br>
            <a:r>
              <a:rPr lang="en-IN" b="1" dirty="0">
                <a:solidFill>
                  <a:srgbClr val="FF0000"/>
                </a:solidFill>
              </a:rPr>
              <a:t>Drop</a:t>
            </a:r>
            <a:r>
              <a:rPr lang="en-IN" b="1" dirty="0">
                <a:solidFill>
                  <a:schemeClr val="bg1"/>
                </a:solidFill>
              </a:rPr>
              <a:t> : </a:t>
            </a:r>
            <a:r>
              <a:rPr lang="en-IN" dirty="0">
                <a:solidFill>
                  <a:schemeClr val="bg1"/>
                </a:solidFill>
              </a:rPr>
              <a:t>block the traffic with no reply</a:t>
            </a:r>
          </a:p>
          <a:p>
            <a:pPr fontAlgn="base"/>
            <a:endParaRPr lang="en-IN" dirty="0">
              <a:solidFill>
                <a:schemeClr val="bg1"/>
              </a:solidFill>
            </a:endParaRPr>
          </a:p>
          <a:p>
            <a:pPr fontAlgn="base"/>
            <a:r>
              <a:rPr lang="en-IN" dirty="0">
                <a:solidFill>
                  <a:schemeClr val="bg1"/>
                </a:solidFill>
              </a:rPr>
              <a:t>A firewall establishes a barrier between secured internal networks and outside untrusted network, such as the Internet.</a:t>
            </a:r>
          </a:p>
        </p:txBody>
      </p:sp>
    </p:spTree>
    <p:extLst>
      <p:ext uri="{BB962C8B-B14F-4D97-AF65-F5344CB8AC3E}">
        <p14:creationId xmlns:p14="http://schemas.microsoft.com/office/powerpoint/2010/main" val="132328834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666750"/>
            <a:ext cx="7464698" cy="3698875"/>
          </a:xfrm>
        </p:spPr>
      </p:pic>
    </p:spTree>
    <p:extLst>
      <p:ext uri="{BB962C8B-B14F-4D97-AF65-F5344CB8AC3E}">
        <p14:creationId xmlns:p14="http://schemas.microsoft.com/office/powerpoint/2010/main" val="37967949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00400" y="209550"/>
            <a:ext cx="2908168" cy="646331"/>
          </a:xfrm>
          <a:prstGeom prst="rect">
            <a:avLst/>
          </a:prstGeom>
        </p:spPr>
        <p:txBody>
          <a:bodyPr wrap="none">
            <a:spAutoFit/>
          </a:bodyPr>
          <a:lstStyle/>
          <a:p>
            <a:r>
              <a:rPr lang="en-IN" sz="3600" b="1" dirty="0">
                <a:solidFill>
                  <a:srgbClr val="FF0000"/>
                </a:solidFill>
                <a:effectLst>
                  <a:outerShdw blurRad="38100" dist="38100" dir="2700000" algn="tl">
                    <a:srgbClr val="000000">
                      <a:alpha val="43137"/>
                    </a:srgbClr>
                  </a:outerShdw>
                </a:effectLst>
                <a:latin typeface="Bahnschrift SemiBold" panose="020B0502040204020203" pitchFamily="34" charset="0"/>
              </a:rPr>
              <a:t>Proxy Server</a:t>
            </a:r>
          </a:p>
        </p:txBody>
      </p:sp>
      <p:sp>
        <p:nvSpPr>
          <p:cNvPr id="5" name="Rectangle 4"/>
          <p:cNvSpPr/>
          <p:nvPr/>
        </p:nvSpPr>
        <p:spPr>
          <a:xfrm>
            <a:off x="539684" y="1123950"/>
            <a:ext cx="8229600" cy="923330"/>
          </a:xfrm>
          <a:prstGeom prst="rect">
            <a:avLst/>
          </a:prstGeom>
        </p:spPr>
        <p:txBody>
          <a:bodyPr wrap="square">
            <a:spAutoFit/>
          </a:bodyPr>
          <a:lstStyle/>
          <a:p>
            <a:r>
              <a:rPr lang="en-IN" dirty="0"/>
              <a:t>A proxy server is a server that acts as an intermediary for requests from clients seeking resources from other servers. Today, most proxies are web proxies that facilitate access to content on the internet, while providing anonymity.</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414" y="2724150"/>
            <a:ext cx="4918137" cy="1881188"/>
          </a:xfrm>
          <a:prstGeom prst="rect">
            <a:avLst/>
          </a:prstGeom>
        </p:spPr>
      </p:pic>
    </p:spTree>
    <p:extLst>
      <p:ext uri="{BB962C8B-B14F-4D97-AF65-F5344CB8AC3E}">
        <p14:creationId xmlns:p14="http://schemas.microsoft.com/office/powerpoint/2010/main" val="205531623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038350"/>
            <a:ext cx="8229600" cy="857250"/>
          </a:xfrm>
        </p:spPr>
        <p:txBody>
          <a:bodyPr/>
          <a:lstStyle/>
          <a:p>
            <a:r>
              <a:rPr lang="en-US" sz="5400" b="1" dirty="0">
                <a:solidFill>
                  <a:schemeClr val="accent2">
                    <a:lumMod val="60000"/>
                    <a:lumOff val="40000"/>
                  </a:schemeClr>
                </a:solidFill>
                <a:effectLst>
                  <a:outerShdw blurRad="38100" dist="38100" dir="2700000" algn="tl">
                    <a:srgbClr val="000000">
                      <a:alpha val="43137"/>
                    </a:srgbClr>
                  </a:outerShdw>
                </a:effectLst>
                <a:latin typeface="Bahnschrift SemiBold" panose="020B0502040204020203" pitchFamily="34" charset="0"/>
              </a:rPr>
              <a:t>TROUBLESHOOTING </a:t>
            </a:r>
            <a:endParaRPr lang="en-IN" b="1" dirty="0">
              <a:solidFill>
                <a:schemeClr val="accent2">
                  <a:lumMod val="60000"/>
                  <a:lumOff val="40000"/>
                </a:schemeClr>
              </a:solidFill>
              <a:effectLst>
                <a:outerShdw blurRad="38100" dist="38100" dir="2700000" algn="tl">
                  <a:srgbClr val="000000">
                    <a:alpha val="43137"/>
                  </a:srgbClr>
                </a:outerShdw>
              </a:effectLst>
              <a:latin typeface="Bahnschrift SemiBold" panose="020B0502040204020203" pitchFamily="34" charset="0"/>
            </a:endParaRPr>
          </a:p>
        </p:txBody>
      </p:sp>
    </p:spTree>
    <p:extLst>
      <p:ext uri="{BB962C8B-B14F-4D97-AF65-F5344CB8AC3E}">
        <p14:creationId xmlns:p14="http://schemas.microsoft.com/office/powerpoint/2010/main" val="3293537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3692" y="353810"/>
            <a:ext cx="5664041" cy="502061"/>
          </a:xfrm>
          <a:prstGeom prst="rect">
            <a:avLst/>
          </a:prstGeom>
        </p:spPr>
        <p:txBody>
          <a:bodyPr vert="horz" wrap="square" lIns="0" tIns="9525" rIns="0" bIns="0" rtlCol="0">
            <a:spAutoFit/>
          </a:bodyPr>
          <a:lstStyle/>
          <a:p>
            <a:pPr marL="9525">
              <a:spcBef>
                <a:spcPts val="75"/>
              </a:spcBef>
            </a:pPr>
            <a:r>
              <a:rPr lang="en-US" sz="3200" spc="-4" dirty="0">
                <a:solidFill>
                  <a:schemeClr val="bg1"/>
                </a:solidFill>
                <a:latin typeface="Hobo Std" pitchFamily="34" charset="0"/>
              </a:rPr>
              <a:t>Campus</a:t>
            </a:r>
            <a:r>
              <a:rPr sz="3200" spc="-4" dirty="0">
                <a:solidFill>
                  <a:schemeClr val="bg1"/>
                </a:solidFill>
                <a:latin typeface="Hobo Std" pitchFamily="34" charset="0"/>
              </a:rPr>
              <a:t> Area Network</a:t>
            </a:r>
            <a:r>
              <a:rPr sz="3200" spc="-15" dirty="0">
                <a:solidFill>
                  <a:schemeClr val="bg1"/>
                </a:solidFill>
                <a:latin typeface="Hobo Std" pitchFamily="34" charset="0"/>
              </a:rPr>
              <a:t> </a:t>
            </a:r>
            <a:r>
              <a:rPr sz="3200" spc="-8" dirty="0">
                <a:solidFill>
                  <a:srgbClr val="FFC000"/>
                </a:solidFill>
                <a:latin typeface="Hobo Std" pitchFamily="34" charset="0"/>
              </a:rPr>
              <a:t>(</a:t>
            </a:r>
            <a:r>
              <a:rPr lang="en-US" sz="3200" spc="-8" dirty="0">
                <a:solidFill>
                  <a:srgbClr val="FFC000"/>
                </a:solidFill>
                <a:latin typeface="Hobo Std" pitchFamily="34" charset="0"/>
              </a:rPr>
              <a:t>C</a:t>
            </a:r>
            <a:r>
              <a:rPr sz="3200" spc="-8" dirty="0">
                <a:solidFill>
                  <a:srgbClr val="FFC000"/>
                </a:solidFill>
                <a:latin typeface="Hobo Std" pitchFamily="34" charset="0"/>
              </a:rPr>
              <a:t>AN)</a:t>
            </a:r>
          </a:p>
        </p:txBody>
      </p:sp>
      <p:sp>
        <p:nvSpPr>
          <p:cNvPr id="3" name="object 3"/>
          <p:cNvSpPr txBox="1"/>
          <p:nvPr/>
        </p:nvSpPr>
        <p:spPr>
          <a:xfrm>
            <a:off x="268452" y="1383127"/>
            <a:ext cx="6381750" cy="3315331"/>
          </a:xfrm>
          <a:prstGeom prst="rect">
            <a:avLst/>
          </a:prstGeom>
        </p:spPr>
        <p:txBody>
          <a:bodyPr vert="horz" wrap="square" lIns="0" tIns="37148" rIns="0" bIns="0" rtlCol="0">
            <a:spAutoFit/>
          </a:bodyPr>
          <a:lstStyle/>
          <a:p>
            <a:pPr marL="294799" marR="249555" indent="-285750">
              <a:lnSpc>
                <a:spcPts val="1785"/>
              </a:lnSpc>
              <a:spcBef>
                <a:spcPts val="293"/>
              </a:spcBef>
              <a:buFont typeface="Wingdings" panose="05000000000000000000" pitchFamily="2" charset="2"/>
              <a:buChar char="q"/>
              <a:tabLst>
                <a:tab pos="266224" algn="l"/>
              </a:tabLst>
            </a:pPr>
            <a:r>
              <a:rPr lang="en-IN" sz="1600" dirty="0">
                <a:solidFill>
                  <a:schemeClr val="bg1"/>
                </a:solidFill>
              </a:rPr>
              <a:t>A campus area network (CAN) is a network of multiple interconnected local area networks (LAN) in a limited geographical area. A CAN is smaller than a wide area network (WAN) or metropolitan area network (MAN).</a:t>
            </a:r>
          </a:p>
          <a:p>
            <a:pPr marL="294799" marR="249555" indent="-285750">
              <a:lnSpc>
                <a:spcPts val="1785"/>
              </a:lnSpc>
              <a:spcBef>
                <a:spcPts val="293"/>
              </a:spcBef>
              <a:buFont typeface="Wingdings" panose="05000000000000000000" pitchFamily="2" charset="2"/>
              <a:buChar char="q"/>
              <a:tabLst>
                <a:tab pos="266224" algn="l"/>
              </a:tabLst>
            </a:pPr>
            <a:endParaRPr lang="en-IN" sz="1600" dirty="0">
              <a:solidFill>
                <a:schemeClr val="bg1"/>
              </a:solidFill>
            </a:endParaRPr>
          </a:p>
          <a:p>
            <a:pPr marL="294799" marR="249555" indent="-285750">
              <a:lnSpc>
                <a:spcPts val="1785"/>
              </a:lnSpc>
              <a:spcBef>
                <a:spcPts val="293"/>
              </a:spcBef>
              <a:buFont typeface="Wingdings" panose="05000000000000000000" pitchFamily="2" charset="2"/>
              <a:buChar char="q"/>
              <a:tabLst>
                <a:tab pos="266224" algn="l"/>
              </a:tabLst>
            </a:pPr>
            <a:r>
              <a:rPr lang="en-IN" sz="1600" dirty="0">
                <a:solidFill>
                  <a:schemeClr val="bg1"/>
                </a:solidFill>
              </a:rPr>
              <a:t>A CAN is also known as a corporate area network (CAN).</a:t>
            </a:r>
            <a:r>
              <a:rPr sz="1300" spc="240" dirty="0">
                <a:solidFill>
                  <a:srgbClr val="89D0D5"/>
                </a:solidFill>
                <a:latin typeface="Arial"/>
                <a:cs typeface="Arial"/>
              </a:rPr>
              <a:t>	</a:t>
            </a:r>
            <a:endParaRPr lang="en-US" sz="1300" spc="240" dirty="0">
              <a:solidFill>
                <a:srgbClr val="89D0D5"/>
              </a:solidFill>
              <a:latin typeface="Arial"/>
              <a:cs typeface="Arial"/>
            </a:endParaRPr>
          </a:p>
          <a:p>
            <a:pPr marL="294799" marR="249555" indent="-285750">
              <a:lnSpc>
                <a:spcPts val="1785"/>
              </a:lnSpc>
              <a:spcBef>
                <a:spcPts val="293"/>
              </a:spcBef>
              <a:buFont typeface="Wingdings" panose="05000000000000000000" pitchFamily="2" charset="2"/>
              <a:buChar char="q"/>
              <a:tabLst>
                <a:tab pos="266224" algn="l"/>
              </a:tabLst>
            </a:pPr>
            <a:endParaRPr lang="en-US" sz="1300" spc="240" dirty="0">
              <a:solidFill>
                <a:srgbClr val="89D0D5"/>
              </a:solidFill>
              <a:latin typeface="Arial"/>
              <a:cs typeface="Arial"/>
            </a:endParaRPr>
          </a:p>
          <a:p>
            <a:pPr marL="294799" marR="249555" indent="-285750">
              <a:lnSpc>
                <a:spcPts val="1785"/>
              </a:lnSpc>
              <a:spcBef>
                <a:spcPts val="293"/>
              </a:spcBef>
              <a:buFont typeface="Wingdings" panose="05000000000000000000" pitchFamily="2" charset="2"/>
              <a:buChar char="q"/>
              <a:tabLst>
                <a:tab pos="266224" algn="l"/>
              </a:tabLst>
            </a:pPr>
            <a:r>
              <a:rPr lang="en-IN" sz="1600" dirty="0">
                <a:solidFill>
                  <a:schemeClr val="bg1"/>
                </a:solidFill>
              </a:rPr>
              <a:t>CAN benefits are as follows:</a:t>
            </a:r>
          </a:p>
          <a:p>
            <a:pPr marL="294799" marR="249555" indent="-285750">
              <a:lnSpc>
                <a:spcPts val="1785"/>
              </a:lnSpc>
              <a:spcBef>
                <a:spcPts val="293"/>
              </a:spcBef>
              <a:buFont typeface="Wingdings" panose="05000000000000000000" pitchFamily="2" charset="2"/>
              <a:buChar char="q"/>
              <a:tabLst>
                <a:tab pos="266224" algn="l"/>
              </a:tabLst>
            </a:pPr>
            <a:endParaRPr lang="en-IN" sz="1600" dirty="0">
              <a:solidFill>
                <a:schemeClr val="bg1"/>
              </a:solidFill>
            </a:endParaRPr>
          </a:p>
          <a:p>
            <a:r>
              <a:rPr lang="en-IN" sz="1600" dirty="0">
                <a:solidFill>
                  <a:schemeClr val="bg1"/>
                </a:solidFill>
              </a:rPr>
              <a:t>     Cost-effective</a:t>
            </a:r>
          </a:p>
          <a:p>
            <a:r>
              <a:rPr lang="en-IN" sz="1600" dirty="0">
                <a:solidFill>
                  <a:schemeClr val="bg1"/>
                </a:solidFill>
              </a:rPr>
              <a:t>     Wireless, versus cable</a:t>
            </a:r>
          </a:p>
          <a:p>
            <a:r>
              <a:rPr lang="en-IN" sz="1600" dirty="0">
                <a:solidFill>
                  <a:schemeClr val="bg1"/>
                </a:solidFill>
              </a:rPr>
              <a:t>     Multidepartmental network access</a:t>
            </a:r>
          </a:p>
          <a:p>
            <a:pPr marL="294799" marR="249555" indent="-285750">
              <a:lnSpc>
                <a:spcPts val="1785"/>
              </a:lnSpc>
              <a:spcBef>
                <a:spcPts val="293"/>
              </a:spcBef>
              <a:buFont typeface="Wingdings" panose="05000000000000000000" pitchFamily="2" charset="2"/>
              <a:buChar char="q"/>
              <a:tabLst>
                <a:tab pos="266224" algn="l"/>
              </a:tabLst>
            </a:pPr>
            <a:endParaRPr sz="1700" dirty="0">
              <a:latin typeface="Times New Roman"/>
              <a:cs typeface="Times New Roman"/>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8400" y="1504950"/>
            <a:ext cx="2835105" cy="2209800"/>
          </a:xfrm>
          <a:prstGeom prst="rect">
            <a:avLst/>
          </a:prstGeom>
        </p:spPr>
      </p:pic>
    </p:spTree>
    <p:extLst>
      <p:ext uri="{BB962C8B-B14F-4D97-AF65-F5344CB8AC3E}">
        <p14:creationId xmlns:p14="http://schemas.microsoft.com/office/powerpoint/2010/main" val="369507730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639" y="57150"/>
            <a:ext cx="8229600" cy="857250"/>
          </a:xfrm>
        </p:spPr>
        <p:txBody>
          <a:bodyPr/>
          <a:lstStyle/>
          <a:p>
            <a:r>
              <a:rPr lang="en-US" sz="4000" dirty="0">
                <a:solidFill>
                  <a:srgbClr val="FF0000"/>
                </a:solidFill>
                <a:latin typeface="Bahnschrift SemiBold" panose="020B0502040204020203" pitchFamily="34" charset="0"/>
              </a:rPr>
              <a:t>#1 Pinging Problem</a:t>
            </a:r>
            <a:endParaRPr lang="en-IN" sz="4000" dirty="0">
              <a:solidFill>
                <a:srgbClr val="FF0000"/>
              </a:solidFill>
              <a:latin typeface="Bahnschrift SemiBold" panose="020B0502040204020203" pitchFamily="34" charset="0"/>
            </a:endParaRPr>
          </a:p>
        </p:txBody>
      </p:sp>
      <p:sp>
        <p:nvSpPr>
          <p:cNvPr id="3" name="Content Placeholder 2"/>
          <p:cNvSpPr>
            <a:spLocks noGrp="1"/>
          </p:cNvSpPr>
          <p:nvPr>
            <p:ph idx="1"/>
          </p:nvPr>
        </p:nvSpPr>
        <p:spPr>
          <a:xfrm>
            <a:off x="461639" y="1051322"/>
            <a:ext cx="8229600" cy="3394472"/>
          </a:xfrm>
        </p:spPr>
        <p:txBody>
          <a:bodyPr/>
          <a:lstStyle/>
          <a:p>
            <a:pPr marL="0" indent="0">
              <a:buNone/>
            </a:pPr>
            <a:r>
              <a:rPr lang="en-US" sz="1800" dirty="0">
                <a:solidFill>
                  <a:schemeClr val="bg1"/>
                </a:solidFill>
              </a:rPr>
              <a:t>Step-1 :-  Check Discovery</a:t>
            </a:r>
          </a:p>
          <a:p>
            <a:pPr marL="0" indent="0">
              <a:buNone/>
            </a:pPr>
            <a:r>
              <a:rPr lang="en-US" sz="1800" dirty="0">
                <a:solidFill>
                  <a:schemeClr val="bg1"/>
                </a:solidFill>
              </a:rPr>
              <a:t>Step-2 :-  Check Firewall</a:t>
            </a:r>
          </a:p>
          <a:p>
            <a:pPr marL="0" indent="0">
              <a:buNone/>
            </a:pPr>
            <a:r>
              <a:rPr lang="en-US" sz="1800" dirty="0">
                <a:solidFill>
                  <a:schemeClr val="bg1"/>
                </a:solidFill>
              </a:rPr>
              <a:t>Step-3 :-  Check IP Address</a:t>
            </a:r>
          </a:p>
          <a:p>
            <a:pPr marL="0" indent="0">
              <a:buNone/>
            </a:pPr>
            <a:r>
              <a:rPr lang="en-US" sz="1800" dirty="0">
                <a:solidFill>
                  <a:schemeClr val="bg1"/>
                </a:solidFill>
              </a:rPr>
              <a:t>Step-4 :-  Check Host and Medium</a:t>
            </a:r>
          </a:p>
          <a:p>
            <a:pPr marL="0" indent="0">
              <a:buNone/>
            </a:pPr>
            <a:endParaRPr lang="en-US" sz="1800" dirty="0">
              <a:solidFill>
                <a:schemeClr val="bg1"/>
              </a:solidFill>
            </a:endParaRPr>
          </a:p>
          <a:p>
            <a:pPr marL="0" indent="0">
              <a:buNone/>
            </a:pPr>
            <a:endParaRPr lang="en-US" sz="1800" dirty="0">
              <a:solidFill>
                <a:schemeClr val="bg1"/>
              </a:solidFill>
            </a:endParaRPr>
          </a:p>
          <a:p>
            <a:pPr marL="0" indent="0">
              <a:buNone/>
            </a:pPr>
            <a:endParaRPr lang="en-US" sz="1800" dirty="0">
              <a:solidFill>
                <a:schemeClr val="bg1"/>
              </a:solidFill>
            </a:endParaRPr>
          </a:p>
          <a:p>
            <a:pPr marL="0" indent="0">
              <a:buNone/>
            </a:pPr>
            <a:endParaRPr lang="en-US" sz="1800" dirty="0">
              <a:solidFill>
                <a:schemeClr val="bg1"/>
              </a:solidFill>
            </a:endParaRPr>
          </a:p>
          <a:p>
            <a:pPr marL="0" indent="0">
              <a:buNone/>
            </a:pPr>
            <a:endParaRPr lang="en-IN" sz="1800" dirty="0"/>
          </a:p>
        </p:txBody>
      </p:sp>
      <p:sp>
        <p:nvSpPr>
          <p:cNvPr id="4" name="Title 1"/>
          <p:cNvSpPr txBox="1">
            <a:spLocks/>
          </p:cNvSpPr>
          <p:nvPr/>
        </p:nvSpPr>
        <p:spPr bwMode="auto">
          <a:xfrm>
            <a:off x="623656" y="2499121"/>
            <a:ext cx="82296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sz="4000" kern="0" dirty="0">
                <a:solidFill>
                  <a:srgbClr val="FF0000"/>
                </a:solidFill>
                <a:latin typeface="Bahnschrift SemiBold" panose="020B0502040204020203" pitchFamily="34" charset="0"/>
              </a:rPr>
              <a:t>#2 No Printing</a:t>
            </a:r>
            <a:endParaRPr lang="en-IN" sz="4000" kern="0" dirty="0">
              <a:solidFill>
                <a:srgbClr val="FF0000"/>
              </a:solidFill>
              <a:latin typeface="Bahnschrift SemiBold" panose="020B0502040204020203" pitchFamily="34" charset="0"/>
            </a:endParaRPr>
          </a:p>
        </p:txBody>
      </p:sp>
      <p:sp>
        <p:nvSpPr>
          <p:cNvPr id="5" name="Content Placeholder 2"/>
          <p:cNvSpPr txBox="1">
            <a:spLocks/>
          </p:cNvSpPr>
          <p:nvPr/>
        </p:nvSpPr>
        <p:spPr bwMode="auto">
          <a:xfrm>
            <a:off x="619217" y="3642122"/>
            <a:ext cx="8229600" cy="3394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FontTx/>
              <a:buNone/>
            </a:pPr>
            <a:r>
              <a:rPr lang="en-US" sz="1800" kern="0" dirty="0">
                <a:solidFill>
                  <a:schemeClr val="bg1"/>
                </a:solidFill>
              </a:rPr>
              <a:t>Step-1 :-  Goto services.msc</a:t>
            </a:r>
          </a:p>
          <a:p>
            <a:pPr marL="0" indent="0">
              <a:buFontTx/>
              <a:buNone/>
            </a:pPr>
            <a:r>
              <a:rPr lang="en-US" sz="1800" kern="0" dirty="0">
                <a:solidFill>
                  <a:schemeClr val="bg1"/>
                </a:solidFill>
              </a:rPr>
              <a:t>Step-2 :-  Check Printer Spooler Service</a:t>
            </a:r>
          </a:p>
          <a:p>
            <a:pPr marL="0" indent="0">
              <a:buFontTx/>
              <a:buNone/>
            </a:pPr>
            <a:r>
              <a:rPr lang="en-US" sz="1800" kern="0" dirty="0">
                <a:solidFill>
                  <a:schemeClr val="bg1"/>
                </a:solidFill>
              </a:rPr>
              <a:t>Step-3 :-  Restart it</a:t>
            </a:r>
          </a:p>
          <a:p>
            <a:pPr marL="0" indent="0">
              <a:buFontTx/>
              <a:buNone/>
            </a:pPr>
            <a:r>
              <a:rPr lang="en-US" sz="1800" kern="0" dirty="0">
                <a:solidFill>
                  <a:schemeClr val="bg1"/>
                </a:solidFill>
              </a:rPr>
              <a:t>Step-4 :-  Now give Printing Command</a:t>
            </a:r>
          </a:p>
          <a:p>
            <a:pPr marL="0" indent="0">
              <a:buFontTx/>
              <a:buNone/>
            </a:pPr>
            <a:endParaRPr lang="en-US" sz="1800" kern="0" dirty="0">
              <a:solidFill>
                <a:schemeClr val="bg1"/>
              </a:solidFill>
            </a:endParaRPr>
          </a:p>
          <a:p>
            <a:pPr marL="0" indent="0">
              <a:buFontTx/>
              <a:buNone/>
            </a:pPr>
            <a:endParaRPr lang="en-US" sz="1800" kern="0" dirty="0">
              <a:solidFill>
                <a:schemeClr val="bg1"/>
              </a:solidFill>
            </a:endParaRPr>
          </a:p>
          <a:p>
            <a:pPr marL="0" indent="0">
              <a:buFontTx/>
              <a:buNone/>
            </a:pPr>
            <a:endParaRPr lang="en-US" sz="1800" kern="0" dirty="0">
              <a:solidFill>
                <a:schemeClr val="bg1"/>
              </a:solidFill>
            </a:endParaRPr>
          </a:p>
          <a:p>
            <a:pPr marL="0" indent="0">
              <a:buFontTx/>
              <a:buNone/>
            </a:pPr>
            <a:endParaRPr lang="en-US" sz="1800" kern="0" dirty="0">
              <a:solidFill>
                <a:schemeClr val="bg1"/>
              </a:solidFill>
            </a:endParaRPr>
          </a:p>
          <a:p>
            <a:pPr marL="0" indent="0">
              <a:buFontTx/>
              <a:buNone/>
            </a:pPr>
            <a:endParaRPr lang="en-IN" sz="1800" kern="0" dirty="0"/>
          </a:p>
        </p:txBody>
      </p:sp>
    </p:spTree>
    <p:extLst>
      <p:ext uri="{BB962C8B-B14F-4D97-AF65-F5344CB8AC3E}">
        <p14:creationId xmlns:p14="http://schemas.microsoft.com/office/powerpoint/2010/main" val="159482753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639" y="57150"/>
            <a:ext cx="8229600" cy="857250"/>
          </a:xfrm>
        </p:spPr>
        <p:txBody>
          <a:bodyPr/>
          <a:lstStyle/>
          <a:p>
            <a:r>
              <a:rPr lang="en-US" sz="4000" dirty="0">
                <a:solidFill>
                  <a:srgbClr val="00B050"/>
                </a:solidFill>
                <a:latin typeface="Bahnschrift SemiBold" panose="020B0502040204020203" pitchFamily="34" charset="0"/>
              </a:rPr>
              <a:t>#3 No Internet Access </a:t>
            </a:r>
            <a:endParaRPr lang="en-IN" sz="4000" dirty="0">
              <a:solidFill>
                <a:srgbClr val="00B050"/>
              </a:solidFill>
              <a:latin typeface="Bahnschrift SemiBold" panose="020B0502040204020203" pitchFamily="34" charset="0"/>
            </a:endParaRPr>
          </a:p>
        </p:txBody>
      </p:sp>
      <p:sp>
        <p:nvSpPr>
          <p:cNvPr id="3" name="Content Placeholder 2"/>
          <p:cNvSpPr>
            <a:spLocks noGrp="1"/>
          </p:cNvSpPr>
          <p:nvPr>
            <p:ph idx="1"/>
          </p:nvPr>
        </p:nvSpPr>
        <p:spPr>
          <a:xfrm>
            <a:off x="461639" y="1051322"/>
            <a:ext cx="8229600" cy="3394472"/>
          </a:xfrm>
        </p:spPr>
        <p:txBody>
          <a:bodyPr/>
          <a:lstStyle/>
          <a:p>
            <a:pPr marL="0" indent="0">
              <a:buNone/>
            </a:pPr>
            <a:r>
              <a:rPr lang="en-US" sz="1800" dirty="0">
                <a:solidFill>
                  <a:schemeClr val="bg1"/>
                </a:solidFill>
              </a:rPr>
              <a:t>Step-1 :-  Check Adapters and Ports</a:t>
            </a:r>
          </a:p>
          <a:p>
            <a:pPr marL="0" indent="0">
              <a:buNone/>
            </a:pPr>
            <a:r>
              <a:rPr lang="en-US" sz="1800" dirty="0">
                <a:solidFill>
                  <a:schemeClr val="bg1"/>
                </a:solidFill>
              </a:rPr>
              <a:t>Step-2 :-  Check Physical Connectivity like wires, router &amp; switch</a:t>
            </a:r>
          </a:p>
          <a:p>
            <a:pPr marL="0" indent="0">
              <a:buNone/>
            </a:pPr>
            <a:r>
              <a:rPr lang="en-US" sz="1800" dirty="0">
                <a:solidFill>
                  <a:schemeClr val="bg1"/>
                </a:solidFill>
              </a:rPr>
              <a:t>Step-3 :-  Restart your Network devices and System</a:t>
            </a:r>
          </a:p>
          <a:p>
            <a:pPr marL="0" indent="0">
              <a:buNone/>
            </a:pPr>
            <a:r>
              <a:rPr lang="en-US" sz="1800" dirty="0">
                <a:solidFill>
                  <a:schemeClr val="bg1"/>
                </a:solidFill>
              </a:rPr>
              <a:t>Step-4 :-  Try to Check Default in Cable Line</a:t>
            </a:r>
          </a:p>
          <a:p>
            <a:pPr marL="0" indent="0">
              <a:buNone/>
            </a:pPr>
            <a:endParaRPr lang="en-US" sz="1800" dirty="0">
              <a:solidFill>
                <a:schemeClr val="bg1"/>
              </a:solidFill>
            </a:endParaRPr>
          </a:p>
          <a:p>
            <a:pPr marL="0" indent="0">
              <a:buNone/>
            </a:pPr>
            <a:endParaRPr lang="en-US" sz="1800" dirty="0">
              <a:solidFill>
                <a:schemeClr val="bg1"/>
              </a:solidFill>
            </a:endParaRPr>
          </a:p>
          <a:p>
            <a:pPr marL="0" indent="0">
              <a:buNone/>
            </a:pPr>
            <a:endParaRPr lang="en-US" sz="1800" dirty="0">
              <a:solidFill>
                <a:schemeClr val="bg1"/>
              </a:solidFill>
            </a:endParaRPr>
          </a:p>
          <a:p>
            <a:pPr marL="0" indent="0">
              <a:buNone/>
            </a:pPr>
            <a:endParaRPr lang="en-US" sz="1800" dirty="0">
              <a:solidFill>
                <a:schemeClr val="bg1"/>
              </a:solidFill>
            </a:endParaRPr>
          </a:p>
          <a:p>
            <a:pPr marL="0" indent="0">
              <a:buNone/>
            </a:pPr>
            <a:endParaRPr lang="en-IN" sz="1800" dirty="0"/>
          </a:p>
        </p:txBody>
      </p:sp>
      <p:sp>
        <p:nvSpPr>
          <p:cNvPr id="4" name="Title 1"/>
          <p:cNvSpPr txBox="1">
            <a:spLocks/>
          </p:cNvSpPr>
          <p:nvPr/>
        </p:nvSpPr>
        <p:spPr bwMode="auto">
          <a:xfrm>
            <a:off x="623656" y="2499121"/>
            <a:ext cx="82296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sz="4000" kern="0" dirty="0">
                <a:solidFill>
                  <a:srgbClr val="00B050"/>
                </a:solidFill>
                <a:latin typeface="Bahnschrift SemiBold" panose="020B0502040204020203" pitchFamily="34" charset="0"/>
              </a:rPr>
              <a:t>#4 IP Conflict</a:t>
            </a:r>
            <a:endParaRPr lang="en-IN" sz="4000" kern="0" dirty="0">
              <a:solidFill>
                <a:srgbClr val="00B050"/>
              </a:solidFill>
              <a:latin typeface="Bahnschrift SemiBold" panose="020B0502040204020203" pitchFamily="34" charset="0"/>
            </a:endParaRPr>
          </a:p>
        </p:txBody>
      </p:sp>
      <p:sp>
        <p:nvSpPr>
          <p:cNvPr id="5" name="Content Placeholder 2"/>
          <p:cNvSpPr txBox="1">
            <a:spLocks/>
          </p:cNvSpPr>
          <p:nvPr/>
        </p:nvSpPr>
        <p:spPr bwMode="auto">
          <a:xfrm>
            <a:off x="619217" y="3642122"/>
            <a:ext cx="8229600" cy="3394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FontTx/>
              <a:buNone/>
            </a:pPr>
            <a:r>
              <a:rPr lang="en-US" sz="1800" kern="0" dirty="0">
                <a:solidFill>
                  <a:schemeClr val="bg1"/>
                </a:solidFill>
              </a:rPr>
              <a:t>Step-1 :-  Check with Ping in another Device after Shutdown</a:t>
            </a:r>
          </a:p>
          <a:p>
            <a:pPr marL="0" indent="0">
              <a:buFontTx/>
              <a:buNone/>
            </a:pPr>
            <a:r>
              <a:rPr lang="en-US" sz="1800" kern="0" dirty="0">
                <a:solidFill>
                  <a:schemeClr val="bg1"/>
                </a:solidFill>
              </a:rPr>
              <a:t>Step-2 :-  If it is Pinging Change your IP</a:t>
            </a:r>
          </a:p>
          <a:p>
            <a:pPr marL="0" indent="0">
              <a:buFontTx/>
              <a:buNone/>
            </a:pPr>
            <a:r>
              <a:rPr lang="en-US" sz="1800" kern="0" dirty="0">
                <a:solidFill>
                  <a:schemeClr val="bg1"/>
                </a:solidFill>
              </a:rPr>
              <a:t>Step-3 :-  Goto ncpa.cpl and select adapter and ipv4 or ipv6</a:t>
            </a:r>
          </a:p>
          <a:p>
            <a:pPr marL="0" indent="0">
              <a:buFontTx/>
              <a:buNone/>
            </a:pPr>
            <a:r>
              <a:rPr lang="en-US" sz="1800" kern="0" dirty="0">
                <a:solidFill>
                  <a:schemeClr val="bg1"/>
                </a:solidFill>
              </a:rPr>
              <a:t>Step-4 :-  Now give a new Unique Supported Static IP </a:t>
            </a:r>
          </a:p>
          <a:p>
            <a:pPr marL="0" indent="0">
              <a:buFontTx/>
              <a:buNone/>
            </a:pPr>
            <a:endParaRPr lang="en-US" sz="1800" kern="0" dirty="0">
              <a:solidFill>
                <a:schemeClr val="bg1"/>
              </a:solidFill>
            </a:endParaRPr>
          </a:p>
          <a:p>
            <a:pPr marL="0" indent="0">
              <a:buFontTx/>
              <a:buNone/>
            </a:pPr>
            <a:endParaRPr lang="en-US" sz="1800" kern="0" dirty="0">
              <a:solidFill>
                <a:schemeClr val="bg1"/>
              </a:solidFill>
            </a:endParaRPr>
          </a:p>
          <a:p>
            <a:pPr marL="0" indent="0">
              <a:buFontTx/>
              <a:buNone/>
            </a:pPr>
            <a:endParaRPr lang="en-US" sz="1800" kern="0" dirty="0">
              <a:solidFill>
                <a:schemeClr val="bg1"/>
              </a:solidFill>
            </a:endParaRPr>
          </a:p>
          <a:p>
            <a:pPr marL="0" indent="0">
              <a:buFontTx/>
              <a:buNone/>
            </a:pPr>
            <a:endParaRPr lang="en-US" sz="1800" kern="0" dirty="0">
              <a:solidFill>
                <a:schemeClr val="bg1"/>
              </a:solidFill>
            </a:endParaRPr>
          </a:p>
          <a:p>
            <a:pPr marL="0" indent="0">
              <a:buFontTx/>
              <a:buNone/>
            </a:pPr>
            <a:endParaRPr lang="en-IN" sz="1800" kern="0" dirty="0"/>
          </a:p>
        </p:txBody>
      </p:sp>
    </p:spTree>
    <p:extLst>
      <p:ext uri="{BB962C8B-B14F-4D97-AF65-F5344CB8AC3E}">
        <p14:creationId xmlns:p14="http://schemas.microsoft.com/office/powerpoint/2010/main" val="397576155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857250"/>
          </a:xfrm>
        </p:spPr>
        <p:txBody>
          <a:bodyPr/>
          <a:lstStyle/>
          <a:p>
            <a:r>
              <a:rPr lang="en-US" b="1" dirty="0">
                <a:solidFill>
                  <a:srgbClr val="FFFF00"/>
                </a:solidFill>
                <a:effectLst>
                  <a:outerShdw blurRad="38100" dist="38100" dir="2700000" algn="tl">
                    <a:srgbClr val="000000">
                      <a:alpha val="43137"/>
                    </a:srgbClr>
                  </a:outerShdw>
                </a:effectLst>
                <a:latin typeface="Bahnschrift" panose="020B0502040204020203" pitchFamily="34" charset="0"/>
              </a:rPr>
              <a:t>Abbrevations</a:t>
            </a:r>
            <a:endParaRPr lang="en-IN" b="1" dirty="0">
              <a:solidFill>
                <a:srgbClr val="FFFF00"/>
              </a:solidFill>
              <a:effectLst>
                <a:outerShdw blurRad="38100" dist="38100" dir="2700000" algn="tl">
                  <a:srgbClr val="000000">
                    <a:alpha val="43137"/>
                  </a:srgbClr>
                </a:outerShdw>
              </a:effectLst>
              <a:latin typeface="Bahnschrift" panose="020B0502040204020203" pitchFamily="34" charset="0"/>
            </a:endParaRPr>
          </a:p>
        </p:txBody>
      </p:sp>
      <p:sp>
        <p:nvSpPr>
          <p:cNvPr id="3" name="Content Placeholder 2"/>
          <p:cNvSpPr>
            <a:spLocks noGrp="1"/>
          </p:cNvSpPr>
          <p:nvPr>
            <p:ph idx="1"/>
          </p:nvPr>
        </p:nvSpPr>
        <p:spPr>
          <a:xfrm>
            <a:off x="152400" y="870936"/>
            <a:ext cx="8229600" cy="3394472"/>
          </a:xfrm>
        </p:spPr>
        <p:txBody>
          <a:bodyPr/>
          <a:lstStyle/>
          <a:p>
            <a:r>
              <a:rPr lang="en-IN" sz="1800" dirty="0">
                <a:solidFill>
                  <a:schemeClr val="bg1"/>
                </a:solidFill>
              </a:rPr>
              <a:t>LAN   -  Local Area Network </a:t>
            </a:r>
          </a:p>
          <a:p>
            <a:r>
              <a:rPr lang="en-IN" sz="1800" dirty="0">
                <a:solidFill>
                  <a:schemeClr val="bg1"/>
                </a:solidFill>
              </a:rPr>
              <a:t>MAN  -  Metropolitan Area Network </a:t>
            </a:r>
          </a:p>
          <a:p>
            <a:r>
              <a:rPr lang="en-IN" sz="1800" dirty="0">
                <a:solidFill>
                  <a:schemeClr val="bg1"/>
                </a:solidFill>
              </a:rPr>
              <a:t>WAN  -  Wide Area Network </a:t>
            </a:r>
          </a:p>
          <a:p>
            <a:r>
              <a:rPr lang="en-IN" sz="1800" dirty="0">
                <a:solidFill>
                  <a:schemeClr val="bg1"/>
                </a:solidFill>
              </a:rPr>
              <a:t>PAN  -  Personal Area Network </a:t>
            </a:r>
          </a:p>
          <a:p>
            <a:r>
              <a:rPr lang="en-IN" sz="1800" dirty="0">
                <a:solidFill>
                  <a:schemeClr val="bg1"/>
                </a:solidFill>
              </a:rPr>
              <a:t>NIU  - Network Interface Unit </a:t>
            </a:r>
          </a:p>
          <a:p>
            <a:r>
              <a:rPr lang="en-IN" sz="1800" dirty="0">
                <a:solidFill>
                  <a:schemeClr val="bg1"/>
                </a:solidFill>
              </a:rPr>
              <a:t>NIC  -  Network Interface Card </a:t>
            </a:r>
          </a:p>
          <a:p>
            <a:r>
              <a:rPr lang="en-IN" sz="1800" dirty="0">
                <a:solidFill>
                  <a:schemeClr val="bg1"/>
                </a:solidFill>
              </a:rPr>
              <a:t>MAC  -  Media Access Control </a:t>
            </a:r>
          </a:p>
          <a:p>
            <a:r>
              <a:rPr lang="en-IN" sz="1800" dirty="0">
                <a:solidFill>
                  <a:schemeClr val="bg1"/>
                </a:solidFill>
              </a:rPr>
              <a:t>TCP  -  Transmission Control Protocol </a:t>
            </a:r>
          </a:p>
          <a:p>
            <a:r>
              <a:rPr lang="en-IN" sz="1800" dirty="0">
                <a:solidFill>
                  <a:schemeClr val="bg1"/>
                </a:solidFill>
              </a:rPr>
              <a:t>IP  -  Internet Protocol </a:t>
            </a:r>
          </a:p>
          <a:p>
            <a:r>
              <a:rPr lang="en-IN" sz="1800" dirty="0">
                <a:solidFill>
                  <a:schemeClr val="bg1"/>
                </a:solidFill>
              </a:rPr>
              <a:t>Bps  -  Bits Per Second </a:t>
            </a:r>
          </a:p>
          <a:p>
            <a:r>
              <a:rPr lang="en-IN" sz="1800" dirty="0">
                <a:solidFill>
                  <a:schemeClr val="bg1"/>
                </a:solidFill>
              </a:rPr>
              <a:t>gbps  -  Gigabyte Per Second </a:t>
            </a:r>
          </a:p>
          <a:p>
            <a:r>
              <a:rPr lang="en-IN" sz="1800" dirty="0">
                <a:solidFill>
                  <a:schemeClr val="bg1"/>
                </a:solidFill>
              </a:rPr>
              <a:t>KHz  -  kilohertz</a:t>
            </a:r>
          </a:p>
        </p:txBody>
      </p:sp>
      <p:sp>
        <p:nvSpPr>
          <p:cNvPr id="4" name="Rectangle 3"/>
          <p:cNvSpPr/>
          <p:nvPr/>
        </p:nvSpPr>
        <p:spPr>
          <a:xfrm>
            <a:off x="4419600" y="870935"/>
            <a:ext cx="4572000" cy="3970318"/>
          </a:xfrm>
          <a:prstGeom prst="rect">
            <a:avLst/>
          </a:prstGeom>
        </p:spPr>
        <p:txBody>
          <a:bodyPr>
            <a:spAutoFit/>
          </a:bodyPr>
          <a:lstStyle/>
          <a:p>
            <a:pPr marL="285750" indent="-285750">
              <a:buFont typeface="Arial" panose="020B0604020202020204" pitchFamily="34" charset="0"/>
              <a:buChar char="•"/>
            </a:pPr>
            <a:r>
              <a:rPr lang="en-IN" dirty="0">
                <a:solidFill>
                  <a:schemeClr val="bg1"/>
                </a:solidFill>
              </a:rPr>
              <a:t>E-mail  -  Electronic Mail </a:t>
            </a:r>
          </a:p>
          <a:p>
            <a:pPr marL="285750" indent="-285750">
              <a:buFont typeface="Arial" panose="020B0604020202020204" pitchFamily="34" charset="0"/>
              <a:buChar char="•"/>
            </a:pPr>
            <a:r>
              <a:rPr lang="en-IN" dirty="0">
                <a:solidFill>
                  <a:schemeClr val="bg1"/>
                </a:solidFill>
              </a:rPr>
              <a:t>HTML  -  Hyper Text Markup Language</a:t>
            </a:r>
          </a:p>
          <a:p>
            <a:pPr marL="285750" indent="-285750">
              <a:buFont typeface="Arial" panose="020B0604020202020204" pitchFamily="34" charset="0"/>
              <a:buChar char="•"/>
            </a:pPr>
            <a:r>
              <a:rPr lang="en-IN" dirty="0">
                <a:solidFill>
                  <a:schemeClr val="bg1"/>
                </a:solidFill>
              </a:rPr>
              <a:t>STP  -  Shielded Twisted pair </a:t>
            </a:r>
          </a:p>
          <a:p>
            <a:pPr marL="285750" indent="-285750">
              <a:buFont typeface="Arial" panose="020B0604020202020204" pitchFamily="34" charset="0"/>
              <a:buChar char="•"/>
            </a:pPr>
            <a:r>
              <a:rPr lang="en-IN" dirty="0">
                <a:solidFill>
                  <a:schemeClr val="bg1"/>
                </a:solidFill>
              </a:rPr>
              <a:t>UTP  -  Unshielded Twisted pair </a:t>
            </a:r>
          </a:p>
          <a:p>
            <a:pPr marL="285750" indent="-285750">
              <a:buFont typeface="Arial" panose="020B0604020202020204" pitchFamily="34" charset="0"/>
              <a:buChar char="•"/>
            </a:pPr>
            <a:r>
              <a:rPr lang="en-IN" dirty="0">
                <a:solidFill>
                  <a:schemeClr val="bg1"/>
                </a:solidFill>
              </a:rPr>
              <a:t>URL  -  Uniform Resource Locator </a:t>
            </a:r>
          </a:p>
          <a:p>
            <a:pPr marL="285750" indent="-285750">
              <a:buFont typeface="Arial" panose="020B0604020202020204" pitchFamily="34" charset="0"/>
              <a:buChar char="•"/>
            </a:pPr>
            <a:r>
              <a:rPr lang="en-IN" dirty="0">
                <a:solidFill>
                  <a:schemeClr val="bg1"/>
                </a:solidFill>
              </a:rPr>
              <a:t>WWW   -  World Wide Web </a:t>
            </a:r>
          </a:p>
          <a:p>
            <a:pPr marL="285750" indent="-285750">
              <a:buFont typeface="Arial" panose="020B0604020202020204" pitchFamily="34" charset="0"/>
              <a:buChar char="•"/>
            </a:pPr>
            <a:r>
              <a:rPr lang="en-IN" dirty="0">
                <a:solidFill>
                  <a:schemeClr val="bg1"/>
                </a:solidFill>
              </a:rPr>
              <a:t>ISP  -  Internet Service Provider </a:t>
            </a:r>
          </a:p>
          <a:p>
            <a:pPr marL="285750" indent="-285750">
              <a:buFont typeface="Arial" panose="020B0604020202020204" pitchFamily="34" charset="0"/>
              <a:buChar char="•"/>
            </a:pPr>
            <a:r>
              <a:rPr lang="en-IN" dirty="0">
                <a:solidFill>
                  <a:schemeClr val="bg1"/>
                </a:solidFill>
              </a:rPr>
              <a:t>HTTP  -  Hyper Text Transfer Protocol </a:t>
            </a:r>
          </a:p>
          <a:p>
            <a:pPr marL="285750" indent="-285750">
              <a:buFont typeface="Arial" panose="020B0604020202020204" pitchFamily="34" charset="0"/>
              <a:buChar char="•"/>
            </a:pPr>
            <a:r>
              <a:rPr lang="en-IN" dirty="0">
                <a:solidFill>
                  <a:schemeClr val="bg1"/>
                </a:solidFill>
              </a:rPr>
              <a:t>PPP  -  Point to Point Protocol </a:t>
            </a:r>
          </a:p>
          <a:p>
            <a:pPr marL="285750" indent="-285750">
              <a:buFont typeface="Arial" panose="020B0604020202020204" pitchFamily="34" charset="0"/>
              <a:buChar char="•"/>
            </a:pPr>
            <a:r>
              <a:rPr lang="en-IN" dirty="0">
                <a:solidFill>
                  <a:schemeClr val="bg1"/>
                </a:solidFill>
              </a:rPr>
              <a:t>TCP  -  Transmission Control Protocol </a:t>
            </a:r>
          </a:p>
          <a:p>
            <a:pPr marL="285750" indent="-285750">
              <a:buFont typeface="Arial" panose="020B0604020202020204" pitchFamily="34" charset="0"/>
              <a:buChar char="•"/>
            </a:pPr>
            <a:r>
              <a:rPr lang="en-IN" dirty="0">
                <a:solidFill>
                  <a:schemeClr val="bg1"/>
                </a:solidFill>
              </a:rPr>
              <a:t>NTP  -  Network Time Protocol</a:t>
            </a:r>
          </a:p>
          <a:p>
            <a:pPr marL="285750" indent="-285750">
              <a:buFont typeface="Arial" panose="020B0604020202020204" pitchFamily="34" charset="0"/>
              <a:buChar char="•"/>
            </a:pPr>
            <a:r>
              <a:rPr lang="en-IN" dirty="0">
                <a:solidFill>
                  <a:schemeClr val="bg1"/>
                </a:solidFill>
              </a:rPr>
              <a:t>SMTP  -  Simple Mail Transfer Protocol</a:t>
            </a:r>
          </a:p>
          <a:p>
            <a:pPr marL="285750" indent="-285750">
              <a:buFont typeface="Arial" panose="020B0604020202020204" pitchFamily="34" charset="0"/>
              <a:buChar char="•"/>
            </a:pPr>
            <a:r>
              <a:rPr lang="en-IN" dirty="0">
                <a:solidFill>
                  <a:schemeClr val="bg1"/>
                </a:solidFill>
              </a:rPr>
              <a:t>POP  -  Post Office Protocol </a:t>
            </a:r>
          </a:p>
          <a:p>
            <a:pPr marL="285750" indent="-285750">
              <a:buFont typeface="Arial" panose="020B0604020202020204" pitchFamily="34" charset="0"/>
              <a:buChar char="•"/>
            </a:pPr>
            <a:r>
              <a:rPr lang="en-IN" dirty="0">
                <a:solidFill>
                  <a:schemeClr val="bg1"/>
                </a:solidFill>
              </a:rPr>
              <a:t>IMAP  -  Internet Mail Access Protocol </a:t>
            </a:r>
          </a:p>
        </p:txBody>
      </p:sp>
    </p:spTree>
    <p:extLst>
      <p:ext uri="{BB962C8B-B14F-4D97-AF65-F5344CB8AC3E}">
        <p14:creationId xmlns:p14="http://schemas.microsoft.com/office/powerpoint/2010/main" val="180526775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663773"/>
            <a:ext cx="8229600" cy="3394472"/>
          </a:xfrm>
        </p:spPr>
        <p:txBody>
          <a:bodyPr/>
          <a:lstStyle/>
          <a:p>
            <a:r>
              <a:rPr lang="en-IN" sz="1800" dirty="0">
                <a:solidFill>
                  <a:schemeClr val="bg1"/>
                </a:solidFill>
              </a:rPr>
              <a:t>Telnet  -  Terminal Network </a:t>
            </a:r>
          </a:p>
          <a:p>
            <a:r>
              <a:rPr lang="en-IN" sz="1800" dirty="0">
                <a:solidFill>
                  <a:schemeClr val="bg1"/>
                </a:solidFill>
              </a:rPr>
              <a:t>VoIP  -  Voice over Internet Protocol </a:t>
            </a:r>
          </a:p>
          <a:p>
            <a:r>
              <a:rPr lang="en-IN" sz="1800" dirty="0">
                <a:solidFill>
                  <a:schemeClr val="bg1"/>
                </a:solidFill>
              </a:rPr>
              <a:t>SIP  -  Session Initiation Protocol </a:t>
            </a:r>
          </a:p>
          <a:p>
            <a:r>
              <a:rPr lang="en-IN" sz="1800" dirty="0">
                <a:solidFill>
                  <a:schemeClr val="bg1"/>
                </a:solidFill>
              </a:rPr>
              <a:t>Wi-Fi  -  Wireless Fidelity </a:t>
            </a:r>
          </a:p>
          <a:p>
            <a:r>
              <a:rPr lang="en-IN" sz="1800" dirty="0">
                <a:solidFill>
                  <a:schemeClr val="bg1"/>
                </a:solidFill>
              </a:rPr>
              <a:t>GSM  -  Global system for mobile comm</a:t>
            </a:r>
          </a:p>
          <a:p>
            <a:r>
              <a:rPr lang="en-IN" sz="1800" dirty="0">
                <a:solidFill>
                  <a:schemeClr val="bg1"/>
                </a:solidFill>
              </a:rPr>
              <a:t>GPRS  -  General Packet Radio Service </a:t>
            </a:r>
          </a:p>
          <a:p>
            <a:r>
              <a:rPr lang="en-IN" sz="1800" dirty="0">
                <a:solidFill>
                  <a:schemeClr val="bg1"/>
                </a:solidFill>
              </a:rPr>
              <a:t>CDMA  -  Code Division Multiple Access</a:t>
            </a:r>
          </a:p>
          <a:p>
            <a:r>
              <a:rPr lang="en-IN" sz="1800" dirty="0">
                <a:solidFill>
                  <a:schemeClr val="bg1"/>
                </a:solidFill>
              </a:rPr>
              <a:t>WLL  -  Wireless in Local Loop </a:t>
            </a:r>
          </a:p>
          <a:p>
            <a:r>
              <a:rPr lang="en-IN" sz="1800" dirty="0">
                <a:solidFill>
                  <a:schemeClr val="bg1"/>
                </a:solidFill>
              </a:rPr>
              <a:t>3G  -  Third Generation </a:t>
            </a:r>
          </a:p>
          <a:p>
            <a:r>
              <a:rPr lang="en-IN" sz="1800" dirty="0">
                <a:solidFill>
                  <a:schemeClr val="bg1"/>
                </a:solidFill>
              </a:rPr>
              <a:t>IRC  -  Internet Relay Chat </a:t>
            </a:r>
          </a:p>
          <a:p>
            <a:r>
              <a:rPr lang="en-IN" sz="1800" dirty="0">
                <a:solidFill>
                  <a:schemeClr val="bg1"/>
                </a:solidFill>
              </a:rPr>
              <a:t>SMS  -  Short Message Service </a:t>
            </a:r>
          </a:p>
          <a:p>
            <a:r>
              <a:rPr lang="en-IN" sz="1800" dirty="0">
                <a:solidFill>
                  <a:schemeClr val="bg1"/>
                </a:solidFill>
              </a:rPr>
              <a:t>TDMA  -  Time Division Multiple Access </a:t>
            </a:r>
          </a:p>
          <a:p>
            <a:r>
              <a:rPr lang="en-IN" sz="1800" dirty="0">
                <a:solidFill>
                  <a:schemeClr val="bg1"/>
                </a:solidFill>
              </a:rPr>
              <a:t>UMTS  -  Universal Mobile Telephone System </a:t>
            </a:r>
          </a:p>
        </p:txBody>
      </p:sp>
      <p:sp>
        <p:nvSpPr>
          <p:cNvPr id="4" name="Rectangle 3"/>
          <p:cNvSpPr/>
          <p:nvPr/>
        </p:nvSpPr>
        <p:spPr>
          <a:xfrm>
            <a:off x="4724400" y="285750"/>
            <a:ext cx="4953000" cy="369331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solidFill>
              </a:rPr>
              <a:t>NFS  -  Network File System </a:t>
            </a:r>
          </a:p>
          <a:p>
            <a:pPr marL="285750" indent="-285750">
              <a:buFont typeface="Arial" panose="020B0604020202020204" pitchFamily="34" charset="0"/>
              <a:buChar char="•"/>
            </a:pPr>
            <a:r>
              <a:rPr lang="en-IN" dirty="0">
                <a:solidFill>
                  <a:schemeClr val="bg1"/>
                </a:solidFill>
              </a:rPr>
              <a:t>RJ-45  -  Registered Jack-45 </a:t>
            </a:r>
          </a:p>
          <a:p>
            <a:pPr marL="285750" indent="-285750">
              <a:buFont typeface="Arial" panose="020B0604020202020204" pitchFamily="34" charset="0"/>
              <a:buChar char="•"/>
            </a:pPr>
            <a:r>
              <a:rPr lang="en-IN" dirty="0">
                <a:solidFill>
                  <a:schemeClr val="bg1"/>
                </a:solidFill>
              </a:rPr>
              <a:t>CD  -  Carrier Detect </a:t>
            </a:r>
          </a:p>
          <a:p>
            <a:pPr marL="285750" indent="-285750">
              <a:buFont typeface="Arial" panose="020B0604020202020204" pitchFamily="34" charset="0"/>
              <a:buChar char="•"/>
            </a:pPr>
            <a:r>
              <a:rPr lang="en-IN" dirty="0">
                <a:solidFill>
                  <a:schemeClr val="bg1"/>
                </a:solidFill>
              </a:rPr>
              <a:t>CTS  -  Clear – to-Send </a:t>
            </a:r>
          </a:p>
          <a:p>
            <a:pPr marL="285750" indent="-285750">
              <a:buFont typeface="Arial" panose="020B0604020202020204" pitchFamily="34" charset="0"/>
              <a:buChar char="•"/>
            </a:pPr>
            <a:r>
              <a:rPr lang="en-IN" dirty="0">
                <a:solidFill>
                  <a:schemeClr val="bg1"/>
                </a:solidFill>
              </a:rPr>
              <a:t>DTE  -  Data Terminal Equipment </a:t>
            </a:r>
          </a:p>
          <a:p>
            <a:pPr marL="285750" indent="-285750">
              <a:buFont typeface="Arial" panose="020B0604020202020204" pitchFamily="34" charset="0"/>
              <a:buChar char="•"/>
            </a:pPr>
            <a:r>
              <a:rPr lang="en-IN" dirty="0">
                <a:solidFill>
                  <a:schemeClr val="bg1"/>
                </a:solidFill>
              </a:rPr>
              <a:t>DCE  -  Data Communication Equipment </a:t>
            </a:r>
          </a:p>
          <a:p>
            <a:pPr marL="285750" indent="-285750">
              <a:buFont typeface="Arial" panose="020B0604020202020204" pitchFamily="34" charset="0"/>
              <a:buChar char="•"/>
            </a:pPr>
            <a:r>
              <a:rPr lang="en-IN" dirty="0">
                <a:solidFill>
                  <a:schemeClr val="bg1"/>
                </a:solidFill>
              </a:rPr>
              <a:t>DTR  -  Data Terminal Ready </a:t>
            </a:r>
          </a:p>
          <a:p>
            <a:pPr marL="285750" indent="-285750">
              <a:buFont typeface="Arial" panose="020B0604020202020204" pitchFamily="34" charset="0"/>
              <a:buChar char="•"/>
            </a:pPr>
            <a:r>
              <a:rPr lang="en-IN" dirty="0">
                <a:solidFill>
                  <a:schemeClr val="bg1"/>
                </a:solidFill>
              </a:rPr>
              <a:t>FAT  -  File Allocation Table </a:t>
            </a:r>
          </a:p>
          <a:p>
            <a:pPr marL="285750" indent="-285750">
              <a:buFont typeface="Arial" panose="020B0604020202020204" pitchFamily="34" charset="0"/>
              <a:buChar char="•"/>
            </a:pPr>
            <a:r>
              <a:rPr lang="en-IN" dirty="0">
                <a:solidFill>
                  <a:schemeClr val="bg1"/>
                </a:solidFill>
              </a:rPr>
              <a:t>DNS  -  Domain Name System </a:t>
            </a:r>
          </a:p>
          <a:p>
            <a:pPr marL="285750" indent="-285750">
              <a:buFont typeface="Arial" panose="020B0604020202020204" pitchFamily="34" charset="0"/>
              <a:buChar char="•"/>
            </a:pPr>
            <a:r>
              <a:rPr lang="en-IN" dirty="0">
                <a:solidFill>
                  <a:schemeClr val="bg1"/>
                </a:solidFill>
              </a:rPr>
              <a:t>PING  -  Packet InterNet Groper </a:t>
            </a:r>
          </a:p>
          <a:p>
            <a:pPr marL="285750" indent="-285750">
              <a:buFont typeface="Arial" panose="020B0604020202020204" pitchFamily="34" charset="0"/>
              <a:buChar char="•"/>
            </a:pPr>
            <a:r>
              <a:rPr lang="en-IN" dirty="0">
                <a:solidFill>
                  <a:schemeClr val="bg1"/>
                </a:solidFill>
              </a:rPr>
              <a:t>W3C  -  World Wide Web Consortium </a:t>
            </a:r>
          </a:p>
          <a:p>
            <a:pPr marL="285750" indent="-285750">
              <a:buFont typeface="Arial" panose="020B0604020202020204" pitchFamily="34" charset="0"/>
              <a:buChar char="•"/>
            </a:pPr>
            <a:r>
              <a:rPr lang="en-US" dirty="0">
                <a:solidFill>
                  <a:schemeClr val="bg1"/>
                </a:solidFill>
              </a:rPr>
              <a:t>ARP </a:t>
            </a:r>
            <a:r>
              <a:rPr lang="en-IN" dirty="0">
                <a:solidFill>
                  <a:schemeClr val="bg1"/>
                </a:solidFill>
              </a:rPr>
              <a:t> -  </a:t>
            </a:r>
            <a:r>
              <a:rPr lang="en-US" dirty="0">
                <a:solidFill>
                  <a:schemeClr val="bg1"/>
                </a:solidFill>
              </a:rPr>
              <a:t>Address Reolution Protocol</a:t>
            </a:r>
          </a:p>
          <a:p>
            <a:pPr marL="285750" indent="-285750">
              <a:buFont typeface="Arial" panose="020B0604020202020204" pitchFamily="34" charset="0"/>
              <a:buChar char="•"/>
            </a:pPr>
            <a:r>
              <a:rPr lang="en-US" dirty="0">
                <a:solidFill>
                  <a:schemeClr val="bg1"/>
                </a:solidFill>
              </a:rPr>
              <a:t>RARP </a:t>
            </a:r>
            <a:r>
              <a:rPr lang="en-IN" dirty="0">
                <a:solidFill>
                  <a:schemeClr val="bg1"/>
                </a:solidFill>
              </a:rPr>
              <a:t> -  </a:t>
            </a:r>
            <a:r>
              <a:rPr lang="en-US" dirty="0">
                <a:solidFill>
                  <a:schemeClr val="bg1"/>
                </a:solidFill>
              </a:rPr>
              <a:t>Rev. Address Reolution Prot.</a:t>
            </a:r>
            <a:endParaRPr lang="en-IN" dirty="0">
              <a:solidFill>
                <a:schemeClr val="bg1"/>
              </a:solidFill>
            </a:endParaRPr>
          </a:p>
        </p:txBody>
      </p:sp>
    </p:spTree>
    <p:extLst>
      <p:ext uri="{BB962C8B-B14F-4D97-AF65-F5344CB8AC3E}">
        <p14:creationId xmlns:p14="http://schemas.microsoft.com/office/powerpoint/2010/main" val="308904437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50"/>
            <a:ext cx="8229600" cy="857250"/>
          </a:xfrm>
        </p:spPr>
        <p:txBody>
          <a:bodyPr/>
          <a:lstStyle/>
          <a:p>
            <a:r>
              <a:rPr lang="en-US" sz="4800" b="1" dirty="0">
                <a:solidFill>
                  <a:srgbClr val="00B0F0"/>
                </a:solidFill>
                <a:effectLst>
                  <a:outerShdw blurRad="38100" dist="38100" dir="2700000" algn="tl">
                    <a:srgbClr val="000000">
                      <a:alpha val="43137"/>
                    </a:srgbClr>
                  </a:outerShdw>
                </a:effectLst>
                <a:latin typeface="Bahnschrift SemiBold" panose="020B0502040204020203" pitchFamily="34" charset="0"/>
              </a:rPr>
              <a:t>RUN Commands</a:t>
            </a:r>
            <a:endParaRPr lang="en-IN" sz="4800" b="1" dirty="0">
              <a:solidFill>
                <a:srgbClr val="00B0F0"/>
              </a:solidFill>
              <a:effectLst>
                <a:outerShdw blurRad="38100" dist="38100" dir="2700000" algn="tl">
                  <a:srgbClr val="000000">
                    <a:alpha val="43137"/>
                  </a:srgbClr>
                </a:outerShdw>
              </a:effectLst>
              <a:latin typeface="Bahnschrift SemiBold" panose="020B0502040204020203" pitchFamily="34" charset="0"/>
            </a:endParaRPr>
          </a:p>
        </p:txBody>
      </p:sp>
      <p:sp>
        <p:nvSpPr>
          <p:cNvPr id="3" name="Content Placeholder 2"/>
          <p:cNvSpPr>
            <a:spLocks noGrp="1"/>
          </p:cNvSpPr>
          <p:nvPr>
            <p:ph idx="1"/>
          </p:nvPr>
        </p:nvSpPr>
        <p:spPr>
          <a:xfrm>
            <a:off x="457200" y="1352550"/>
            <a:ext cx="8229600" cy="3394472"/>
          </a:xfrm>
        </p:spPr>
        <p:txBody>
          <a:bodyPr/>
          <a:lstStyle/>
          <a:p>
            <a:r>
              <a:rPr lang="en-US" sz="2000" dirty="0">
                <a:solidFill>
                  <a:schemeClr val="bg1"/>
                </a:solidFill>
              </a:rPr>
              <a:t>Ncpa.cpl   -   For Network Adapters</a:t>
            </a:r>
          </a:p>
          <a:p>
            <a:r>
              <a:rPr lang="en-US" sz="2000" dirty="0">
                <a:solidFill>
                  <a:schemeClr val="bg1"/>
                </a:solidFill>
              </a:rPr>
              <a:t>Firewall.cpl   -  For Windows Firewall Settings</a:t>
            </a:r>
          </a:p>
          <a:p>
            <a:r>
              <a:rPr lang="en-US" sz="2000" dirty="0">
                <a:solidFill>
                  <a:schemeClr val="bg1"/>
                </a:solidFill>
              </a:rPr>
              <a:t>Services.cpl   -   For Getting Windows Sercices</a:t>
            </a:r>
          </a:p>
          <a:p>
            <a:r>
              <a:rPr lang="en-US" sz="2000" dirty="0">
                <a:solidFill>
                  <a:schemeClr val="bg1"/>
                </a:solidFill>
              </a:rPr>
              <a:t>Devmgmt.msc   -   For Device Management Settings</a:t>
            </a:r>
          </a:p>
          <a:p>
            <a:r>
              <a:rPr lang="en-US" sz="2000" dirty="0">
                <a:solidFill>
                  <a:schemeClr val="bg1"/>
                </a:solidFill>
              </a:rPr>
              <a:t>Mstsc   -    For Remote Desktop Connection</a:t>
            </a:r>
          </a:p>
          <a:p>
            <a:r>
              <a:rPr lang="en-US" sz="2000" dirty="0">
                <a:solidFill>
                  <a:schemeClr val="bg1"/>
                </a:solidFill>
              </a:rPr>
              <a:t>Msra   -  For Windows Remote Assistance</a:t>
            </a:r>
          </a:p>
          <a:p>
            <a:r>
              <a:rPr lang="en-IN" sz="2000" dirty="0">
                <a:solidFill>
                  <a:schemeClr val="bg1"/>
                </a:solidFill>
              </a:rPr>
              <a:t>gpedit.msc   -   For Windows Policies Settings</a:t>
            </a:r>
          </a:p>
          <a:p>
            <a:endParaRPr lang="en-IN" sz="2000" dirty="0">
              <a:solidFill>
                <a:schemeClr val="bg1"/>
              </a:solidFill>
            </a:endParaRPr>
          </a:p>
          <a:p>
            <a:endParaRPr lang="en-US" sz="2000" dirty="0">
              <a:solidFill>
                <a:schemeClr val="bg1"/>
              </a:solidFill>
            </a:endParaRPr>
          </a:p>
          <a:p>
            <a:endParaRPr lang="en-IN" dirty="0"/>
          </a:p>
        </p:txBody>
      </p:sp>
    </p:spTree>
    <p:extLst>
      <p:ext uri="{BB962C8B-B14F-4D97-AF65-F5344CB8AC3E}">
        <p14:creationId xmlns:p14="http://schemas.microsoft.com/office/powerpoint/2010/main" val="1141997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7404" y="209554"/>
            <a:ext cx="5552313" cy="625171"/>
          </a:xfrm>
          <a:prstGeom prst="rect">
            <a:avLst/>
          </a:prstGeom>
        </p:spPr>
        <p:txBody>
          <a:bodyPr vert="horz" wrap="square" lIns="0" tIns="9525" rIns="0" bIns="0" rtlCol="0">
            <a:spAutoFit/>
          </a:bodyPr>
          <a:lstStyle/>
          <a:p>
            <a:pPr marL="9525">
              <a:spcBef>
                <a:spcPts val="75"/>
              </a:spcBef>
            </a:pPr>
            <a:r>
              <a:rPr sz="4000" spc="-4" dirty="0">
                <a:solidFill>
                  <a:schemeClr val="bg1"/>
                </a:solidFill>
                <a:latin typeface="Hobo Std" pitchFamily="34" charset="0"/>
              </a:rPr>
              <a:t>Advantages of</a:t>
            </a:r>
            <a:r>
              <a:rPr sz="4000" spc="-19" dirty="0">
                <a:solidFill>
                  <a:schemeClr val="bg1"/>
                </a:solidFill>
                <a:latin typeface="Hobo Std" pitchFamily="34" charset="0"/>
              </a:rPr>
              <a:t> </a:t>
            </a:r>
            <a:r>
              <a:rPr lang="en-US" sz="4000" spc="-19" dirty="0">
                <a:solidFill>
                  <a:schemeClr val="bg1"/>
                </a:solidFill>
                <a:latin typeface="Hobo Std" pitchFamily="34" charset="0"/>
              </a:rPr>
              <a:t>C</a:t>
            </a:r>
            <a:r>
              <a:rPr sz="4000" spc="-4" dirty="0">
                <a:solidFill>
                  <a:schemeClr val="bg1"/>
                </a:solidFill>
                <a:latin typeface="Hobo Std" pitchFamily="34" charset="0"/>
              </a:rPr>
              <a:t>AN</a:t>
            </a:r>
          </a:p>
        </p:txBody>
      </p:sp>
      <p:sp>
        <p:nvSpPr>
          <p:cNvPr id="3" name="object 3"/>
          <p:cNvSpPr txBox="1"/>
          <p:nvPr/>
        </p:nvSpPr>
        <p:spPr>
          <a:xfrm>
            <a:off x="468297" y="1733550"/>
            <a:ext cx="3276600" cy="2267448"/>
          </a:xfrm>
          <a:prstGeom prst="rect">
            <a:avLst/>
          </a:prstGeom>
        </p:spPr>
        <p:txBody>
          <a:bodyPr vert="horz" wrap="square" lIns="0" tIns="104299" rIns="0" bIns="0" rtlCol="0">
            <a:spAutoFit/>
          </a:bodyPr>
          <a:lstStyle/>
          <a:p>
            <a:pPr marL="295275" indent="-285750">
              <a:spcBef>
                <a:spcPts val="821"/>
              </a:spcBef>
              <a:buFont typeface="Wingdings" panose="05000000000000000000" pitchFamily="2" charset="2"/>
              <a:buChar char="q"/>
              <a:tabLst>
                <a:tab pos="266700" algn="l"/>
              </a:tabLst>
            </a:pPr>
            <a:r>
              <a:rPr dirty="0">
                <a:solidFill>
                  <a:srgbClr val="FFFFFF"/>
                </a:solidFill>
                <a:latin typeface="Times New Roman"/>
                <a:cs typeface="Times New Roman"/>
              </a:rPr>
              <a:t>Speed</a:t>
            </a:r>
            <a:endParaRPr lang="en-US" dirty="0">
              <a:latin typeface="Times New Roman"/>
              <a:cs typeface="Times New Roman"/>
            </a:endParaRPr>
          </a:p>
          <a:p>
            <a:pPr marL="295275" indent="-285750">
              <a:spcBef>
                <a:spcPts val="821"/>
              </a:spcBef>
              <a:buFont typeface="Wingdings" panose="05000000000000000000" pitchFamily="2" charset="2"/>
              <a:buChar char="q"/>
              <a:tabLst>
                <a:tab pos="266700" algn="l"/>
              </a:tabLst>
            </a:pPr>
            <a:r>
              <a:rPr lang="en-US" dirty="0">
                <a:solidFill>
                  <a:srgbClr val="FFFFFF"/>
                </a:solidFill>
                <a:latin typeface="Times New Roman"/>
                <a:cs typeface="Times New Roman"/>
              </a:rPr>
              <a:t>Reliability</a:t>
            </a:r>
          </a:p>
          <a:p>
            <a:pPr marL="295275" indent="-285750">
              <a:spcBef>
                <a:spcPts val="821"/>
              </a:spcBef>
              <a:buFont typeface="Wingdings" panose="05000000000000000000" pitchFamily="2" charset="2"/>
              <a:buChar char="q"/>
              <a:tabLst>
                <a:tab pos="266700" algn="l"/>
              </a:tabLst>
            </a:pPr>
            <a:r>
              <a:rPr lang="en-US" dirty="0">
                <a:solidFill>
                  <a:srgbClr val="FFFFFF"/>
                </a:solidFill>
                <a:latin typeface="Times New Roman"/>
                <a:cs typeface="Times New Roman"/>
              </a:rPr>
              <a:t>Campus Interconnection</a:t>
            </a:r>
          </a:p>
          <a:p>
            <a:pPr marL="295275" indent="-285750">
              <a:spcBef>
                <a:spcPts val="821"/>
              </a:spcBef>
              <a:buFont typeface="Wingdings" panose="05000000000000000000" pitchFamily="2" charset="2"/>
              <a:buChar char="q"/>
              <a:tabLst>
                <a:tab pos="266700" algn="l"/>
              </a:tabLst>
            </a:pPr>
            <a:r>
              <a:rPr lang="en-US" dirty="0">
                <a:solidFill>
                  <a:srgbClr val="FFFFFF"/>
                </a:solidFill>
                <a:latin typeface="Times New Roman"/>
                <a:cs typeface="Times New Roman"/>
              </a:rPr>
              <a:t>Better for Every Consumer</a:t>
            </a:r>
          </a:p>
          <a:p>
            <a:pPr marL="295275" indent="-285750">
              <a:spcBef>
                <a:spcPts val="821"/>
              </a:spcBef>
              <a:buFont typeface="Wingdings" panose="05000000000000000000" pitchFamily="2" charset="2"/>
              <a:buChar char="q"/>
              <a:tabLst>
                <a:tab pos="266700" algn="l"/>
              </a:tabLst>
            </a:pPr>
            <a:endParaRPr lang="en-US" dirty="0">
              <a:solidFill>
                <a:srgbClr val="FFFFFF"/>
              </a:solidFill>
              <a:latin typeface="Times New Roman"/>
              <a:cs typeface="Times New Roman"/>
            </a:endParaRPr>
          </a:p>
          <a:p>
            <a:pPr marL="9525">
              <a:spcBef>
                <a:spcPts val="746"/>
              </a:spcBef>
              <a:tabLst>
                <a:tab pos="266700" algn="l"/>
              </a:tabLst>
            </a:pPr>
            <a:endParaRPr dirty="0">
              <a:latin typeface="Times New Roman"/>
              <a:cs typeface="Times New Roman"/>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6456" y="1152249"/>
            <a:ext cx="4297980" cy="2416420"/>
          </a:xfrm>
          <a:prstGeom prst="rect">
            <a:avLst/>
          </a:prstGeom>
        </p:spPr>
      </p:pic>
    </p:spTree>
    <p:extLst>
      <p:ext uri="{BB962C8B-B14F-4D97-AF65-F5344CB8AC3E}">
        <p14:creationId xmlns:p14="http://schemas.microsoft.com/office/powerpoint/2010/main" val="3315556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3692" y="353810"/>
            <a:ext cx="5664041" cy="502061"/>
          </a:xfrm>
          <a:prstGeom prst="rect">
            <a:avLst/>
          </a:prstGeom>
        </p:spPr>
        <p:txBody>
          <a:bodyPr vert="horz" wrap="square" lIns="0" tIns="9525" rIns="0" bIns="0" rtlCol="0">
            <a:spAutoFit/>
          </a:bodyPr>
          <a:lstStyle/>
          <a:p>
            <a:pPr marL="9525">
              <a:spcBef>
                <a:spcPts val="75"/>
              </a:spcBef>
            </a:pPr>
            <a:r>
              <a:rPr lang="en-US" sz="3200" spc="-4" dirty="0">
                <a:solidFill>
                  <a:schemeClr val="bg1"/>
                </a:solidFill>
                <a:latin typeface="Hobo Std" pitchFamily="34" charset="0"/>
              </a:rPr>
              <a:t>Storage </a:t>
            </a:r>
            <a:r>
              <a:rPr sz="3200" spc="-4" dirty="0">
                <a:solidFill>
                  <a:schemeClr val="bg1"/>
                </a:solidFill>
                <a:latin typeface="Hobo Std" pitchFamily="34" charset="0"/>
              </a:rPr>
              <a:t>Area Network</a:t>
            </a:r>
            <a:r>
              <a:rPr sz="3200" spc="-15" dirty="0">
                <a:solidFill>
                  <a:schemeClr val="bg1"/>
                </a:solidFill>
                <a:latin typeface="Hobo Std" pitchFamily="34" charset="0"/>
              </a:rPr>
              <a:t> </a:t>
            </a:r>
            <a:r>
              <a:rPr sz="3200" spc="-8" dirty="0">
                <a:solidFill>
                  <a:srgbClr val="FFC000"/>
                </a:solidFill>
                <a:latin typeface="Hobo Std" pitchFamily="34" charset="0"/>
              </a:rPr>
              <a:t>(</a:t>
            </a:r>
            <a:r>
              <a:rPr lang="en-US" sz="3200" spc="-8" dirty="0">
                <a:solidFill>
                  <a:srgbClr val="FFC000"/>
                </a:solidFill>
                <a:latin typeface="Hobo Std" pitchFamily="34" charset="0"/>
              </a:rPr>
              <a:t>S</a:t>
            </a:r>
            <a:r>
              <a:rPr sz="3200" spc="-8" dirty="0">
                <a:solidFill>
                  <a:srgbClr val="FFC000"/>
                </a:solidFill>
                <a:latin typeface="Hobo Std" pitchFamily="34" charset="0"/>
              </a:rPr>
              <a:t>AN)</a:t>
            </a:r>
          </a:p>
        </p:txBody>
      </p:sp>
      <p:sp>
        <p:nvSpPr>
          <p:cNvPr id="4" name="Rectangle 3"/>
          <p:cNvSpPr/>
          <p:nvPr/>
        </p:nvSpPr>
        <p:spPr>
          <a:xfrm>
            <a:off x="312938" y="1123950"/>
            <a:ext cx="6019800" cy="3416320"/>
          </a:xfrm>
          <a:prstGeom prst="rect">
            <a:avLst/>
          </a:prstGeom>
        </p:spPr>
        <p:txBody>
          <a:bodyPr wrap="square">
            <a:spAutoFit/>
          </a:bodyPr>
          <a:lstStyle/>
          <a:p>
            <a:pPr marL="285750" indent="-285750">
              <a:buFont typeface="Wingdings" panose="05000000000000000000" pitchFamily="2" charset="2"/>
              <a:buChar char="q"/>
            </a:pPr>
            <a:r>
              <a:rPr lang="en-IN" dirty="0">
                <a:solidFill>
                  <a:schemeClr val="bg1"/>
                </a:solidFill>
              </a:rPr>
              <a:t>A Storage Area Network (SAN) is a specialized, high-speed network that provides block-level network access to storage. SANs are typically composed of hosts, switches, storage elements, and storage devices that are interconnected using a variety of technologies, topologies, and protocols.</a:t>
            </a:r>
          </a:p>
          <a:p>
            <a:pPr marL="285750" indent="-285750">
              <a:buFont typeface="Wingdings" panose="05000000000000000000" pitchFamily="2" charset="2"/>
              <a:buChar char="q"/>
            </a:pPr>
            <a:endParaRPr lang="en-US" dirty="0">
              <a:solidFill>
                <a:schemeClr val="bg1"/>
              </a:solidFill>
            </a:endParaRPr>
          </a:p>
          <a:p>
            <a:pPr marL="285750" indent="-285750">
              <a:buFont typeface="Wingdings" panose="05000000000000000000" pitchFamily="2" charset="2"/>
              <a:buChar char="q"/>
            </a:pPr>
            <a:r>
              <a:rPr lang="en-IN" dirty="0">
                <a:solidFill>
                  <a:schemeClr val="bg1"/>
                </a:solidFill>
              </a:rPr>
              <a:t>This enables each server to access shared</a:t>
            </a:r>
            <a:r>
              <a:rPr lang="en-IN" u="sng" dirty="0">
                <a:solidFill>
                  <a:schemeClr val="bg1"/>
                </a:solidFill>
              </a:rPr>
              <a:t> </a:t>
            </a:r>
            <a:r>
              <a:rPr lang="en-IN" dirty="0">
                <a:solidFill>
                  <a:schemeClr val="bg1"/>
                </a:solidFill>
              </a:rPr>
              <a:t>storage as if it were a drive directly attached to the server. When a host wants to access a storage device on the SAN, it sends out a block-based access request for the storage device.</a:t>
            </a: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1250" b="100000" l="4235" r="100000"/>
                    </a14:imgEffect>
                  </a14:imgLayer>
                </a14:imgProps>
              </a:ext>
              <a:ext uri="{28A0092B-C50C-407E-A947-70E740481C1C}">
                <a14:useLocalDpi xmlns:a14="http://schemas.microsoft.com/office/drawing/2010/main" val="0"/>
              </a:ext>
            </a:extLst>
          </a:blip>
          <a:stretch>
            <a:fillRect/>
          </a:stretch>
        </p:blipFill>
        <p:spPr>
          <a:xfrm>
            <a:off x="6332738" y="742950"/>
            <a:ext cx="2498324" cy="3276600"/>
          </a:xfrm>
          <a:prstGeom prst="rect">
            <a:avLst/>
          </a:prstGeom>
        </p:spPr>
      </p:pic>
    </p:spTree>
    <p:extLst>
      <p:ext uri="{BB962C8B-B14F-4D97-AF65-F5344CB8AC3E}">
        <p14:creationId xmlns:p14="http://schemas.microsoft.com/office/powerpoint/2010/main" val="2236835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7404" y="209554"/>
            <a:ext cx="5552313" cy="625171"/>
          </a:xfrm>
          <a:prstGeom prst="rect">
            <a:avLst/>
          </a:prstGeom>
        </p:spPr>
        <p:txBody>
          <a:bodyPr vert="horz" wrap="square" lIns="0" tIns="9525" rIns="0" bIns="0" rtlCol="0">
            <a:spAutoFit/>
          </a:bodyPr>
          <a:lstStyle/>
          <a:p>
            <a:pPr marL="9525">
              <a:spcBef>
                <a:spcPts val="75"/>
              </a:spcBef>
            </a:pPr>
            <a:r>
              <a:rPr sz="4000" spc="-4" dirty="0">
                <a:solidFill>
                  <a:schemeClr val="bg1"/>
                </a:solidFill>
                <a:latin typeface="Hobo Std" pitchFamily="34" charset="0"/>
              </a:rPr>
              <a:t>Advantages of</a:t>
            </a:r>
            <a:r>
              <a:rPr sz="4000" spc="-19" dirty="0">
                <a:solidFill>
                  <a:schemeClr val="bg1"/>
                </a:solidFill>
                <a:latin typeface="Hobo Std" pitchFamily="34" charset="0"/>
              </a:rPr>
              <a:t> </a:t>
            </a:r>
            <a:r>
              <a:rPr lang="en-US" sz="4000" spc="-19" dirty="0">
                <a:solidFill>
                  <a:schemeClr val="bg1"/>
                </a:solidFill>
                <a:latin typeface="Hobo Std" pitchFamily="34" charset="0"/>
              </a:rPr>
              <a:t>S</a:t>
            </a:r>
            <a:r>
              <a:rPr sz="4000" spc="-4" dirty="0">
                <a:solidFill>
                  <a:schemeClr val="bg1"/>
                </a:solidFill>
                <a:latin typeface="Hobo Std" pitchFamily="34" charset="0"/>
              </a:rPr>
              <a:t>AN</a:t>
            </a:r>
          </a:p>
        </p:txBody>
      </p:sp>
      <p:sp>
        <p:nvSpPr>
          <p:cNvPr id="3" name="object 3"/>
          <p:cNvSpPr txBox="1"/>
          <p:nvPr/>
        </p:nvSpPr>
        <p:spPr>
          <a:xfrm>
            <a:off x="468297" y="1733550"/>
            <a:ext cx="3276600" cy="2924038"/>
          </a:xfrm>
          <a:prstGeom prst="rect">
            <a:avLst/>
          </a:prstGeom>
        </p:spPr>
        <p:txBody>
          <a:bodyPr vert="horz" wrap="square" lIns="0" tIns="104299" rIns="0" bIns="0" rtlCol="0">
            <a:spAutoFit/>
          </a:bodyPr>
          <a:lstStyle/>
          <a:p>
            <a:pPr marL="295275" indent="-285750">
              <a:spcBef>
                <a:spcPts val="821"/>
              </a:spcBef>
              <a:buFont typeface="Wingdings" panose="05000000000000000000" pitchFamily="2" charset="2"/>
              <a:buChar char="q"/>
              <a:tabLst>
                <a:tab pos="266700" algn="l"/>
              </a:tabLst>
            </a:pPr>
            <a:r>
              <a:rPr lang="en-US" dirty="0">
                <a:solidFill>
                  <a:srgbClr val="FFFFFF"/>
                </a:solidFill>
                <a:latin typeface="Times New Roman"/>
                <a:cs typeface="Times New Roman"/>
              </a:rPr>
              <a:t>Low Expense</a:t>
            </a:r>
            <a:endParaRPr lang="en-US" dirty="0">
              <a:latin typeface="Times New Roman"/>
              <a:cs typeface="Times New Roman"/>
            </a:endParaRPr>
          </a:p>
          <a:p>
            <a:pPr marL="295275" indent="-285750">
              <a:spcBef>
                <a:spcPts val="821"/>
              </a:spcBef>
              <a:buFont typeface="Wingdings" panose="05000000000000000000" pitchFamily="2" charset="2"/>
              <a:buChar char="q"/>
              <a:tabLst>
                <a:tab pos="266700" algn="l"/>
              </a:tabLst>
            </a:pPr>
            <a:r>
              <a:rPr lang="en-IN" dirty="0">
                <a:solidFill>
                  <a:schemeClr val="bg1"/>
                </a:solidFill>
              </a:rPr>
              <a:t>fault tolerance</a:t>
            </a:r>
            <a:endParaRPr lang="en-US" dirty="0">
              <a:solidFill>
                <a:schemeClr val="bg1"/>
              </a:solidFill>
              <a:latin typeface="Times New Roman"/>
              <a:cs typeface="Times New Roman"/>
            </a:endParaRPr>
          </a:p>
          <a:p>
            <a:pPr marL="295275" indent="-285750">
              <a:spcBef>
                <a:spcPts val="821"/>
              </a:spcBef>
              <a:buFont typeface="Wingdings" panose="05000000000000000000" pitchFamily="2" charset="2"/>
              <a:buChar char="q"/>
              <a:tabLst>
                <a:tab pos="266700" algn="l"/>
              </a:tabLst>
            </a:pPr>
            <a:r>
              <a:rPr lang="en-US" dirty="0">
                <a:solidFill>
                  <a:srgbClr val="FFFFFF"/>
                </a:solidFill>
                <a:latin typeface="Times New Roman"/>
                <a:cs typeface="Times New Roman"/>
              </a:rPr>
              <a:t>Disk Mirroring</a:t>
            </a:r>
          </a:p>
          <a:p>
            <a:pPr marL="295275" indent="-285750">
              <a:spcBef>
                <a:spcPts val="821"/>
              </a:spcBef>
              <a:buFont typeface="Wingdings" panose="05000000000000000000" pitchFamily="2" charset="2"/>
              <a:buChar char="q"/>
              <a:tabLst>
                <a:tab pos="266700" algn="l"/>
              </a:tabLst>
            </a:pPr>
            <a:r>
              <a:rPr lang="en-US" dirty="0">
                <a:solidFill>
                  <a:srgbClr val="FFFFFF"/>
                </a:solidFill>
                <a:latin typeface="Times New Roman"/>
                <a:cs typeface="Times New Roman"/>
              </a:rPr>
              <a:t>Real Time Update</a:t>
            </a:r>
          </a:p>
          <a:p>
            <a:pPr marL="295275" indent="-285750">
              <a:spcBef>
                <a:spcPts val="821"/>
              </a:spcBef>
              <a:buFont typeface="Wingdings" panose="05000000000000000000" pitchFamily="2" charset="2"/>
              <a:buChar char="q"/>
              <a:tabLst>
                <a:tab pos="266700" algn="l"/>
              </a:tabLst>
            </a:pPr>
            <a:r>
              <a:rPr lang="en-US" dirty="0" err="1">
                <a:solidFill>
                  <a:srgbClr val="FFFFFF"/>
                </a:solidFill>
                <a:latin typeface="Times New Roman"/>
                <a:cs typeface="Times New Roman"/>
              </a:rPr>
              <a:t>Aminstrator</a:t>
            </a:r>
            <a:r>
              <a:rPr lang="en-US" dirty="0">
                <a:solidFill>
                  <a:srgbClr val="FFFFFF"/>
                </a:solidFill>
                <a:latin typeface="Times New Roman"/>
                <a:cs typeface="Times New Roman"/>
              </a:rPr>
              <a:t> Control</a:t>
            </a:r>
          </a:p>
          <a:p>
            <a:pPr marL="9525">
              <a:spcBef>
                <a:spcPts val="821"/>
              </a:spcBef>
              <a:tabLst>
                <a:tab pos="266700" algn="l"/>
              </a:tabLst>
            </a:pPr>
            <a:r>
              <a:rPr lang="en-US" dirty="0">
                <a:solidFill>
                  <a:srgbClr val="FFFFFF"/>
                </a:solidFill>
                <a:latin typeface="Times New Roman"/>
                <a:cs typeface="Times New Roman"/>
              </a:rPr>
              <a:t>Ex – YouTube(all can see a videos uploaded by others)</a:t>
            </a:r>
          </a:p>
          <a:p>
            <a:pPr marL="9525">
              <a:spcBef>
                <a:spcPts val="746"/>
              </a:spcBef>
              <a:tabLst>
                <a:tab pos="266700" algn="l"/>
              </a:tabLst>
            </a:pPr>
            <a:endParaRPr dirty="0">
              <a:latin typeface="Times New Roman"/>
              <a:cs typeface="Times New Roman"/>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0" y="1047750"/>
            <a:ext cx="2895600" cy="3581400"/>
          </a:xfrm>
          <a:prstGeom prst="rect">
            <a:avLst/>
          </a:prstGeom>
        </p:spPr>
      </p:pic>
    </p:spTree>
    <p:extLst>
      <p:ext uri="{BB962C8B-B14F-4D97-AF65-F5344CB8AC3E}">
        <p14:creationId xmlns:p14="http://schemas.microsoft.com/office/powerpoint/2010/main" val="1824907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800" y="958787"/>
            <a:ext cx="3124200" cy="3233547"/>
          </a:xfrm>
          <a:prstGeom prst="rect">
            <a:avLst/>
          </a:prstGeom>
        </p:spPr>
      </p:pic>
      <p:sp>
        <p:nvSpPr>
          <p:cNvPr id="5" name="TextBox 4"/>
          <p:cNvSpPr txBox="1"/>
          <p:nvPr/>
        </p:nvSpPr>
        <p:spPr>
          <a:xfrm>
            <a:off x="762000" y="2266951"/>
            <a:ext cx="3810000" cy="2215991"/>
          </a:xfrm>
          <a:prstGeom prst="rect">
            <a:avLst/>
          </a:prstGeom>
          <a:noFill/>
        </p:spPr>
        <p:txBody>
          <a:bodyPr wrap="square" rtlCol="0">
            <a:spAutoFit/>
          </a:bodyPr>
          <a:lstStyle/>
          <a:p>
            <a:r>
              <a:rPr lang="en-US" sz="2400" b="1" dirty="0"/>
              <a:t>Peer to Peer Model</a:t>
            </a:r>
          </a:p>
          <a:p>
            <a:endParaRPr lang="en-US" sz="2400" b="1" dirty="0"/>
          </a:p>
          <a:p>
            <a:r>
              <a:rPr lang="en-US" dirty="0"/>
              <a:t>All computers are connected with a switch or direct cables and there is no restriction </a:t>
            </a:r>
            <a:r>
              <a:rPr lang="en-US" dirty="0" err="1"/>
              <a:t>bw</a:t>
            </a:r>
            <a:r>
              <a:rPr lang="en-US" dirty="0"/>
              <a:t> two or more computers to access information, Independent</a:t>
            </a:r>
          </a:p>
          <a:p>
            <a:r>
              <a:rPr lang="en-US" dirty="0"/>
              <a:t>Ex- </a:t>
            </a:r>
            <a:r>
              <a:rPr lang="en-US" dirty="0" err="1"/>
              <a:t>BitTorent</a:t>
            </a:r>
            <a:r>
              <a:rPr lang="en-US" dirty="0"/>
              <a:t>, Bitcoin, Zoom</a:t>
            </a:r>
            <a:endParaRPr lang="en-IN" dirty="0"/>
          </a:p>
        </p:txBody>
      </p:sp>
    </p:spTree>
    <p:extLst>
      <p:ext uri="{BB962C8B-B14F-4D97-AF65-F5344CB8AC3E}">
        <p14:creationId xmlns:p14="http://schemas.microsoft.com/office/powerpoint/2010/main" val="3209134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971550"/>
            <a:ext cx="5029200" cy="3017520"/>
          </a:xfrm>
          <a:prstGeom prst="rect">
            <a:avLst/>
          </a:prstGeom>
        </p:spPr>
      </p:pic>
      <p:sp>
        <p:nvSpPr>
          <p:cNvPr id="8" name="TextBox 7"/>
          <p:cNvSpPr txBox="1"/>
          <p:nvPr/>
        </p:nvSpPr>
        <p:spPr>
          <a:xfrm>
            <a:off x="5257800" y="2190751"/>
            <a:ext cx="3352800" cy="2031325"/>
          </a:xfrm>
          <a:prstGeom prst="rect">
            <a:avLst/>
          </a:prstGeom>
          <a:noFill/>
        </p:spPr>
        <p:txBody>
          <a:bodyPr wrap="square" rtlCol="0">
            <a:spAutoFit/>
          </a:bodyPr>
          <a:lstStyle/>
          <a:p>
            <a:r>
              <a:rPr lang="en-US" sz="2400" b="1" dirty="0"/>
              <a:t>Client-Server Model</a:t>
            </a:r>
          </a:p>
          <a:p>
            <a:endParaRPr lang="en-US" sz="2400" b="1" dirty="0"/>
          </a:p>
          <a:p>
            <a:endParaRPr lang="en-US" sz="2400" b="1" dirty="0"/>
          </a:p>
          <a:p>
            <a:r>
              <a:rPr lang="en-US" dirty="0"/>
              <a:t>It has admin, has restriction or rules, Server is leader, Dependent</a:t>
            </a:r>
          </a:p>
          <a:p>
            <a:r>
              <a:rPr lang="en-US" dirty="0"/>
              <a:t>Ex- LAN, DNS, Adult websites …</a:t>
            </a:r>
            <a:endParaRPr lang="en-IN" dirty="0"/>
          </a:p>
        </p:txBody>
      </p:sp>
    </p:spTree>
    <p:extLst>
      <p:ext uri="{BB962C8B-B14F-4D97-AF65-F5344CB8AC3E}">
        <p14:creationId xmlns:p14="http://schemas.microsoft.com/office/powerpoint/2010/main" val="1952901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89BE5-54F4-3520-1582-E433506FA21F}"/>
              </a:ext>
            </a:extLst>
          </p:cNvPr>
          <p:cNvSpPr>
            <a:spLocks noGrp="1"/>
          </p:cNvSpPr>
          <p:nvPr>
            <p:ph type="title"/>
          </p:nvPr>
        </p:nvSpPr>
        <p:spPr/>
        <p:txBody>
          <a:bodyPr>
            <a:normAutofit/>
          </a:bodyPr>
          <a:lstStyle/>
          <a:p>
            <a:pPr algn="l"/>
            <a:r>
              <a:rPr lang="en-IN" sz="2800" dirty="0"/>
              <a:t>Uses of CN</a:t>
            </a:r>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524000" y="873521"/>
            <a:ext cx="5410200" cy="4064000"/>
          </a:xfrm>
        </p:spPr>
      </p:pic>
    </p:spTree>
    <p:extLst>
      <p:ext uri="{BB962C8B-B14F-4D97-AF65-F5344CB8AC3E}">
        <p14:creationId xmlns:p14="http://schemas.microsoft.com/office/powerpoint/2010/main" val="156215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7700" y="438150"/>
            <a:ext cx="7848600" cy="4195491"/>
          </a:xfrm>
        </p:spPr>
      </p:pic>
    </p:spTree>
    <p:extLst>
      <p:ext uri="{BB962C8B-B14F-4D97-AF65-F5344CB8AC3E}">
        <p14:creationId xmlns:p14="http://schemas.microsoft.com/office/powerpoint/2010/main" val="3562656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800" y="514350"/>
            <a:ext cx="6172200" cy="4019205"/>
          </a:xfrm>
        </p:spPr>
      </p:pic>
    </p:spTree>
    <p:extLst>
      <p:ext uri="{BB962C8B-B14F-4D97-AF65-F5344CB8AC3E}">
        <p14:creationId xmlns:p14="http://schemas.microsoft.com/office/powerpoint/2010/main" val="2145203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114550"/>
            <a:ext cx="8229600" cy="857250"/>
          </a:xfrm>
        </p:spPr>
        <p:txBody>
          <a:bodyPr/>
          <a:lstStyle/>
          <a:p>
            <a:r>
              <a:rPr lang="en-US" sz="6600" b="1" dirty="0">
                <a:solidFill>
                  <a:srgbClr val="FFFF00"/>
                </a:solidFill>
                <a:effectLst>
                  <a:outerShdw blurRad="38100" dist="38100" dir="2700000" algn="tl">
                    <a:srgbClr val="000000">
                      <a:alpha val="43137"/>
                    </a:srgbClr>
                  </a:outerShdw>
                </a:effectLst>
              </a:rPr>
              <a:t>OSI  MODEL</a:t>
            </a:r>
            <a:endParaRPr lang="en-IN" sz="66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25819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95600" y="361951"/>
            <a:ext cx="3581400" cy="628377"/>
          </a:xfrm>
          <a:prstGeom prst="rect">
            <a:avLst/>
          </a:prstGeom>
        </p:spPr>
        <p:txBody>
          <a:bodyPr vert="horz" wrap="square" lIns="0" tIns="12700" rIns="0" bIns="0" rtlCol="0">
            <a:spAutoFit/>
          </a:bodyPr>
          <a:lstStyle/>
          <a:p>
            <a:pPr marL="12700">
              <a:lnSpc>
                <a:spcPct val="100000"/>
              </a:lnSpc>
              <a:spcBef>
                <a:spcPts val="100"/>
              </a:spcBef>
            </a:pPr>
            <a:r>
              <a:rPr lang="en-US" sz="4000" b="1" spc="20" dirty="0">
                <a:solidFill>
                  <a:srgbClr val="92D050"/>
                </a:solidFill>
                <a:effectLst>
                  <a:outerShdw blurRad="38100" dist="38100" dir="2700000" algn="tl">
                    <a:srgbClr val="000000">
                      <a:alpha val="43137"/>
                    </a:srgbClr>
                  </a:outerShdw>
                </a:effectLst>
                <a:latin typeface="Bahnschrift" panose="020B0502040204020203" pitchFamily="34" charset="0"/>
              </a:rPr>
              <a:t>INTRODUCTION</a:t>
            </a:r>
            <a:endParaRPr sz="4000" b="1" dirty="0">
              <a:solidFill>
                <a:srgbClr val="92D050"/>
              </a:solidFill>
              <a:effectLst>
                <a:outerShdw blurRad="38100" dist="38100" dir="2700000" algn="tl">
                  <a:srgbClr val="000000">
                    <a:alpha val="43137"/>
                  </a:srgbClr>
                </a:outerShdw>
              </a:effectLst>
              <a:latin typeface="Bahnschrift" panose="020B0502040204020203" pitchFamily="34" charset="0"/>
            </a:endParaRPr>
          </a:p>
        </p:txBody>
      </p:sp>
      <p:sp>
        <p:nvSpPr>
          <p:cNvPr id="4" name="object 4"/>
          <p:cNvSpPr txBox="1">
            <a:spLocks noGrp="1"/>
          </p:cNvSpPr>
          <p:nvPr>
            <p:ph idx="1"/>
          </p:nvPr>
        </p:nvSpPr>
        <p:spPr>
          <a:xfrm>
            <a:off x="228600" y="1200151"/>
            <a:ext cx="8077200" cy="3336811"/>
          </a:xfrm>
          <a:prstGeom prst="rect">
            <a:avLst/>
          </a:prstGeom>
        </p:spPr>
        <p:txBody>
          <a:bodyPr vert="horz" wrap="square" lIns="0" tIns="12700" rIns="0" bIns="0" rtlCol="0">
            <a:spAutoFit/>
          </a:bodyPr>
          <a:lstStyle/>
          <a:p>
            <a:pPr marL="879475" marR="5080">
              <a:lnSpc>
                <a:spcPct val="150000"/>
              </a:lnSpc>
              <a:spcBef>
                <a:spcPts val="100"/>
              </a:spcBef>
            </a:pPr>
            <a:r>
              <a:rPr lang="en-IN" sz="1800" dirty="0">
                <a:solidFill>
                  <a:schemeClr val="bg1"/>
                </a:solidFill>
                <a:latin typeface="Bahnschrift" panose="020B0502040204020203" pitchFamily="34" charset="0"/>
              </a:rPr>
              <a:t>Open systems interconnection basic reference model (OSI  reference model or </a:t>
            </a:r>
            <a:r>
              <a:rPr lang="en-IN" sz="1800" b="1" dirty="0">
                <a:solidFill>
                  <a:schemeClr val="bg1"/>
                </a:solidFill>
                <a:latin typeface="Bahnschrift" panose="020B0502040204020203" pitchFamily="34" charset="0"/>
                <a:cs typeface="Arial"/>
              </a:rPr>
              <a:t>OSI model</a:t>
            </a:r>
            <a:r>
              <a:rPr lang="en-IN" sz="1800" dirty="0">
                <a:solidFill>
                  <a:schemeClr val="bg1"/>
                </a:solidFill>
                <a:latin typeface="Bahnschrift" panose="020B0502040204020203" pitchFamily="34" charset="0"/>
              </a:rPr>
              <a:t>) is an abstract description for  layered communications and computer network protocol design. It  was developed as part of the </a:t>
            </a:r>
            <a:r>
              <a:rPr lang="en-IN" sz="1800" b="1" dirty="0">
                <a:solidFill>
                  <a:schemeClr val="bg1"/>
                </a:solidFill>
                <a:latin typeface="Bahnschrift" panose="020B0502040204020203" pitchFamily="34" charset="0"/>
                <a:cs typeface="Arial"/>
              </a:rPr>
              <a:t>open systems interconnection  </a:t>
            </a:r>
            <a:r>
              <a:rPr lang="en-IN" sz="1800" dirty="0">
                <a:solidFill>
                  <a:schemeClr val="bg1"/>
                </a:solidFill>
                <a:latin typeface="Bahnschrift" panose="020B0502040204020203" pitchFamily="34" charset="0"/>
              </a:rPr>
              <a:t>(</a:t>
            </a:r>
            <a:r>
              <a:rPr lang="en-IN" sz="1800" b="1" dirty="0">
                <a:solidFill>
                  <a:schemeClr val="bg1"/>
                </a:solidFill>
                <a:latin typeface="Bahnschrift" panose="020B0502040204020203" pitchFamily="34" charset="0"/>
                <a:cs typeface="Arial"/>
              </a:rPr>
              <a:t>OSI</a:t>
            </a:r>
            <a:r>
              <a:rPr lang="en-IN" sz="1800" dirty="0">
                <a:solidFill>
                  <a:schemeClr val="bg1"/>
                </a:solidFill>
                <a:latin typeface="Bahnschrift" panose="020B0502040204020203" pitchFamily="34" charset="0"/>
              </a:rPr>
              <a:t>) initiative. In its most basic form, it divides network  architecture into seven layers which, from top to bottom, are the  application, presentation, session, transport, network, data-link,  and physical layers. It is therefore often referred to as the </a:t>
            </a:r>
            <a:r>
              <a:rPr lang="en-IN" sz="1800" b="1" dirty="0">
                <a:solidFill>
                  <a:schemeClr val="bg1"/>
                </a:solidFill>
                <a:latin typeface="Bahnschrift" panose="020B0502040204020203" pitchFamily="34" charset="0"/>
                <a:cs typeface="Arial"/>
              </a:rPr>
              <a:t>OSI  seven layer model</a:t>
            </a:r>
            <a:r>
              <a:rPr lang="en-IN" sz="1800" dirty="0">
                <a:solidFill>
                  <a:schemeClr val="bg1"/>
                </a:solidFill>
                <a:latin typeface="Bahnschrift" panose="020B0502040204020203" pitchFamily="34" charset="0"/>
              </a:rPr>
              <a:t>.</a:t>
            </a:r>
          </a:p>
        </p:txBody>
      </p:sp>
    </p:spTree>
    <p:extLst>
      <p:ext uri="{BB962C8B-B14F-4D97-AF65-F5344CB8AC3E}">
        <p14:creationId xmlns:p14="http://schemas.microsoft.com/office/powerpoint/2010/main" val="19660039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09550"/>
            <a:ext cx="8229600" cy="857250"/>
          </a:xfrm>
        </p:spPr>
        <p:txBody>
          <a:bodyPr/>
          <a:lstStyle/>
          <a:p>
            <a:r>
              <a:rPr lang="en-US" b="1" dirty="0">
                <a:solidFill>
                  <a:srgbClr val="0070C0"/>
                </a:solidFill>
                <a:effectLst>
                  <a:outerShdw blurRad="38100" dist="38100" dir="2700000" algn="tl">
                    <a:srgbClr val="000000">
                      <a:alpha val="43137"/>
                    </a:srgbClr>
                  </a:outerShdw>
                </a:effectLst>
              </a:rPr>
              <a:t>OSI MODEL</a:t>
            </a:r>
            <a:endParaRPr lang="en-IN" b="1" dirty="0">
              <a:solidFill>
                <a:srgbClr val="0070C0"/>
              </a:solidFill>
              <a:effectLst>
                <a:outerShdw blurRad="38100" dist="38100" dir="2700000" algn="tl">
                  <a:srgbClr val="000000">
                    <a:alpha val="43137"/>
                  </a:srgbClr>
                </a:outerShdw>
              </a:effectLst>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33600" y="1123951"/>
            <a:ext cx="5181600" cy="3602577"/>
          </a:xfrm>
        </p:spPr>
      </p:pic>
    </p:spTree>
    <p:extLst>
      <p:ext uri="{BB962C8B-B14F-4D97-AF65-F5344CB8AC3E}">
        <p14:creationId xmlns:p14="http://schemas.microsoft.com/office/powerpoint/2010/main" val="4702365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04596" y="929947"/>
            <a:ext cx="1470025" cy="359569"/>
            <a:chOff x="681127" y="1138327"/>
            <a:chExt cx="1470025" cy="479425"/>
          </a:xfrm>
        </p:grpSpPr>
        <p:sp>
          <p:nvSpPr>
            <p:cNvPr id="3" name="object 3"/>
            <p:cNvSpPr/>
            <p:nvPr/>
          </p:nvSpPr>
          <p:spPr>
            <a:xfrm>
              <a:off x="698499" y="1155700"/>
              <a:ext cx="1447800" cy="457200"/>
            </a:xfrm>
            <a:custGeom>
              <a:avLst/>
              <a:gdLst/>
              <a:ahLst/>
              <a:cxnLst/>
              <a:rect l="l" t="t" r="r" b="b"/>
              <a:pathLst>
                <a:path w="1447800" h="457200">
                  <a:moveTo>
                    <a:pt x="1447800" y="0"/>
                  </a:moveTo>
                  <a:lnTo>
                    <a:pt x="0" y="0"/>
                  </a:lnTo>
                  <a:lnTo>
                    <a:pt x="0" y="457200"/>
                  </a:lnTo>
                  <a:lnTo>
                    <a:pt x="1149350" y="457200"/>
                  </a:lnTo>
                  <a:lnTo>
                    <a:pt x="1447800" y="363220"/>
                  </a:lnTo>
                  <a:lnTo>
                    <a:pt x="1447800" y="0"/>
                  </a:lnTo>
                  <a:close/>
                </a:path>
              </a:pathLst>
            </a:custGeom>
            <a:solidFill>
              <a:srgbClr val="5E5E5E">
                <a:alpha val="50000"/>
              </a:srgbClr>
            </a:solidFill>
          </p:spPr>
          <p:txBody>
            <a:bodyPr wrap="square" lIns="0" tIns="0" rIns="0" bIns="0" rtlCol="0"/>
            <a:lstStyle/>
            <a:p>
              <a:endParaRPr/>
            </a:p>
          </p:txBody>
        </p:sp>
        <p:sp>
          <p:nvSpPr>
            <p:cNvPr id="4" name="object 4"/>
            <p:cNvSpPr/>
            <p:nvPr/>
          </p:nvSpPr>
          <p:spPr>
            <a:xfrm>
              <a:off x="698499" y="1155700"/>
              <a:ext cx="1447800" cy="457200"/>
            </a:xfrm>
            <a:custGeom>
              <a:avLst/>
              <a:gdLst/>
              <a:ahLst/>
              <a:cxnLst/>
              <a:rect l="l" t="t" r="r" b="b"/>
              <a:pathLst>
                <a:path w="1447800" h="457200">
                  <a:moveTo>
                    <a:pt x="0" y="0"/>
                  </a:moveTo>
                  <a:lnTo>
                    <a:pt x="1447800" y="0"/>
                  </a:lnTo>
                  <a:lnTo>
                    <a:pt x="1447800" y="363220"/>
                  </a:lnTo>
                  <a:lnTo>
                    <a:pt x="1149350" y="457200"/>
                  </a:lnTo>
                  <a:lnTo>
                    <a:pt x="0" y="457200"/>
                  </a:lnTo>
                  <a:lnTo>
                    <a:pt x="0" y="0"/>
                  </a:lnTo>
                  <a:close/>
                </a:path>
              </a:pathLst>
            </a:custGeom>
            <a:ln w="9344">
              <a:solidFill>
                <a:srgbClr val="5E5E5E"/>
              </a:solidFill>
            </a:ln>
          </p:spPr>
          <p:txBody>
            <a:bodyPr wrap="square" lIns="0" tIns="0" rIns="0" bIns="0" rtlCol="0"/>
            <a:lstStyle/>
            <a:p>
              <a:endParaRPr/>
            </a:p>
          </p:txBody>
        </p:sp>
        <p:sp>
          <p:nvSpPr>
            <p:cNvPr id="5" name="object 5"/>
            <p:cNvSpPr/>
            <p:nvPr/>
          </p:nvSpPr>
          <p:spPr>
            <a:xfrm>
              <a:off x="1847849" y="1518920"/>
              <a:ext cx="298450" cy="93980"/>
            </a:xfrm>
            <a:custGeom>
              <a:avLst/>
              <a:gdLst/>
              <a:ahLst/>
              <a:cxnLst/>
              <a:rect l="l" t="t" r="r" b="b"/>
              <a:pathLst>
                <a:path w="298450" h="93980">
                  <a:moveTo>
                    <a:pt x="298450" y="0"/>
                  </a:moveTo>
                  <a:lnTo>
                    <a:pt x="160019" y="7619"/>
                  </a:lnTo>
                  <a:lnTo>
                    <a:pt x="140969" y="7619"/>
                  </a:lnTo>
                  <a:lnTo>
                    <a:pt x="121919" y="6350"/>
                  </a:lnTo>
                  <a:lnTo>
                    <a:pt x="102869" y="3809"/>
                  </a:lnTo>
                  <a:lnTo>
                    <a:pt x="77469" y="0"/>
                  </a:lnTo>
                  <a:lnTo>
                    <a:pt x="0" y="93979"/>
                  </a:lnTo>
                  <a:lnTo>
                    <a:pt x="298450" y="0"/>
                  </a:lnTo>
                  <a:close/>
                </a:path>
              </a:pathLst>
            </a:custGeom>
            <a:solidFill>
              <a:srgbClr val="5E5E5E">
                <a:alpha val="50000"/>
              </a:srgbClr>
            </a:solidFill>
          </p:spPr>
          <p:txBody>
            <a:bodyPr wrap="square" lIns="0" tIns="0" rIns="0" bIns="0" rtlCol="0"/>
            <a:lstStyle/>
            <a:p>
              <a:endParaRPr/>
            </a:p>
          </p:txBody>
        </p:sp>
        <p:sp>
          <p:nvSpPr>
            <p:cNvPr id="6" name="object 6"/>
            <p:cNvSpPr/>
            <p:nvPr/>
          </p:nvSpPr>
          <p:spPr>
            <a:xfrm>
              <a:off x="1847849" y="1518920"/>
              <a:ext cx="298450" cy="93980"/>
            </a:xfrm>
            <a:custGeom>
              <a:avLst/>
              <a:gdLst/>
              <a:ahLst/>
              <a:cxnLst/>
              <a:rect l="l" t="t" r="r" b="b"/>
              <a:pathLst>
                <a:path w="298450" h="93980">
                  <a:moveTo>
                    <a:pt x="0" y="93979"/>
                  </a:moveTo>
                  <a:lnTo>
                    <a:pt x="77469" y="0"/>
                  </a:lnTo>
                  <a:lnTo>
                    <a:pt x="114960" y="5364"/>
                  </a:lnTo>
                  <a:lnTo>
                    <a:pt x="144830" y="6949"/>
                  </a:lnTo>
                  <a:lnTo>
                    <a:pt x="178054" y="5852"/>
                  </a:lnTo>
                  <a:lnTo>
                    <a:pt x="225602" y="3169"/>
                  </a:lnTo>
                  <a:lnTo>
                    <a:pt x="298450" y="0"/>
                  </a:lnTo>
                  <a:lnTo>
                    <a:pt x="0" y="93979"/>
                  </a:lnTo>
                  <a:close/>
                </a:path>
              </a:pathLst>
            </a:custGeom>
            <a:ln w="9344">
              <a:solidFill>
                <a:srgbClr val="5E5E5E"/>
              </a:solidFill>
            </a:ln>
          </p:spPr>
          <p:txBody>
            <a:bodyPr wrap="square" lIns="0" tIns="0" rIns="0" bIns="0" rtlCol="0"/>
            <a:lstStyle/>
            <a:p>
              <a:endParaRPr/>
            </a:p>
          </p:txBody>
        </p:sp>
        <p:sp>
          <p:nvSpPr>
            <p:cNvPr id="7" name="object 7"/>
            <p:cNvSpPr/>
            <p:nvPr/>
          </p:nvSpPr>
          <p:spPr>
            <a:xfrm>
              <a:off x="685799" y="1143000"/>
              <a:ext cx="1447800" cy="457200"/>
            </a:xfrm>
            <a:custGeom>
              <a:avLst/>
              <a:gdLst/>
              <a:ahLst/>
              <a:cxnLst/>
              <a:rect l="l" t="t" r="r" b="b"/>
              <a:pathLst>
                <a:path w="1447800" h="457200">
                  <a:moveTo>
                    <a:pt x="1447800" y="0"/>
                  </a:moveTo>
                  <a:lnTo>
                    <a:pt x="0" y="0"/>
                  </a:lnTo>
                  <a:lnTo>
                    <a:pt x="0" y="457200"/>
                  </a:lnTo>
                  <a:lnTo>
                    <a:pt x="1149350" y="457200"/>
                  </a:lnTo>
                  <a:lnTo>
                    <a:pt x="1447800" y="363220"/>
                  </a:lnTo>
                  <a:lnTo>
                    <a:pt x="1447800" y="0"/>
                  </a:lnTo>
                  <a:close/>
                </a:path>
              </a:pathLst>
            </a:custGeom>
            <a:solidFill>
              <a:srgbClr val="986600">
                <a:alpha val="84997"/>
              </a:srgbClr>
            </a:solidFill>
          </p:spPr>
          <p:txBody>
            <a:bodyPr wrap="square" lIns="0" tIns="0" rIns="0" bIns="0" rtlCol="0"/>
            <a:lstStyle/>
            <a:p>
              <a:endParaRPr/>
            </a:p>
          </p:txBody>
        </p:sp>
        <p:sp>
          <p:nvSpPr>
            <p:cNvPr id="8" name="object 8"/>
            <p:cNvSpPr/>
            <p:nvPr/>
          </p:nvSpPr>
          <p:spPr>
            <a:xfrm>
              <a:off x="685799" y="1143000"/>
              <a:ext cx="1447800" cy="457200"/>
            </a:xfrm>
            <a:custGeom>
              <a:avLst/>
              <a:gdLst/>
              <a:ahLst/>
              <a:cxnLst/>
              <a:rect l="l" t="t" r="r" b="b"/>
              <a:pathLst>
                <a:path w="1447800" h="457200">
                  <a:moveTo>
                    <a:pt x="0" y="0"/>
                  </a:moveTo>
                  <a:lnTo>
                    <a:pt x="1447800" y="0"/>
                  </a:lnTo>
                  <a:lnTo>
                    <a:pt x="1447800" y="363220"/>
                  </a:lnTo>
                  <a:lnTo>
                    <a:pt x="1149350" y="457200"/>
                  </a:lnTo>
                  <a:lnTo>
                    <a:pt x="0" y="457200"/>
                  </a:lnTo>
                  <a:lnTo>
                    <a:pt x="0" y="0"/>
                  </a:lnTo>
                  <a:close/>
                </a:path>
              </a:pathLst>
            </a:custGeom>
            <a:ln w="9344">
              <a:solidFill>
                <a:srgbClr val="000000"/>
              </a:solidFill>
            </a:ln>
          </p:spPr>
          <p:txBody>
            <a:bodyPr wrap="square" lIns="0" tIns="0" rIns="0" bIns="0" rtlCol="0"/>
            <a:lstStyle/>
            <a:p>
              <a:endParaRPr/>
            </a:p>
          </p:txBody>
        </p:sp>
        <p:sp>
          <p:nvSpPr>
            <p:cNvPr id="9" name="object 9"/>
            <p:cNvSpPr/>
            <p:nvPr/>
          </p:nvSpPr>
          <p:spPr>
            <a:xfrm>
              <a:off x="1835149" y="1506220"/>
              <a:ext cx="298450" cy="93980"/>
            </a:xfrm>
            <a:custGeom>
              <a:avLst/>
              <a:gdLst/>
              <a:ahLst/>
              <a:cxnLst/>
              <a:rect l="l" t="t" r="r" b="b"/>
              <a:pathLst>
                <a:path w="298450" h="93980">
                  <a:moveTo>
                    <a:pt x="298450" y="0"/>
                  </a:moveTo>
                  <a:lnTo>
                    <a:pt x="160019" y="7619"/>
                  </a:lnTo>
                  <a:lnTo>
                    <a:pt x="140969" y="7619"/>
                  </a:lnTo>
                  <a:lnTo>
                    <a:pt x="121919" y="6350"/>
                  </a:lnTo>
                  <a:lnTo>
                    <a:pt x="102869" y="3809"/>
                  </a:lnTo>
                  <a:lnTo>
                    <a:pt x="77469" y="0"/>
                  </a:lnTo>
                  <a:lnTo>
                    <a:pt x="0" y="93979"/>
                  </a:lnTo>
                  <a:lnTo>
                    <a:pt x="298450" y="0"/>
                  </a:lnTo>
                  <a:close/>
                </a:path>
              </a:pathLst>
            </a:custGeom>
            <a:solidFill>
              <a:srgbClr val="825600">
                <a:alpha val="84997"/>
              </a:srgbClr>
            </a:solidFill>
          </p:spPr>
          <p:txBody>
            <a:bodyPr wrap="square" lIns="0" tIns="0" rIns="0" bIns="0" rtlCol="0"/>
            <a:lstStyle/>
            <a:p>
              <a:endParaRPr/>
            </a:p>
          </p:txBody>
        </p:sp>
        <p:sp>
          <p:nvSpPr>
            <p:cNvPr id="10" name="object 10"/>
            <p:cNvSpPr/>
            <p:nvPr/>
          </p:nvSpPr>
          <p:spPr>
            <a:xfrm>
              <a:off x="1835149" y="1506220"/>
              <a:ext cx="298450" cy="93980"/>
            </a:xfrm>
            <a:custGeom>
              <a:avLst/>
              <a:gdLst/>
              <a:ahLst/>
              <a:cxnLst/>
              <a:rect l="l" t="t" r="r" b="b"/>
              <a:pathLst>
                <a:path w="298450" h="93980">
                  <a:moveTo>
                    <a:pt x="0" y="93979"/>
                  </a:moveTo>
                  <a:lnTo>
                    <a:pt x="77469" y="0"/>
                  </a:lnTo>
                  <a:lnTo>
                    <a:pt x="114960" y="5974"/>
                  </a:lnTo>
                  <a:lnTo>
                    <a:pt x="144830" y="7863"/>
                  </a:lnTo>
                  <a:lnTo>
                    <a:pt x="178054" y="6766"/>
                  </a:lnTo>
                  <a:lnTo>
                    <a:pt x="225602" y="3779"/>
                  </a:lnTo>
                  <a:lnTo>
                    <a:pt x="298450" y="0"/>
                  </a:lnTo>
                  <a:lnTo>
                    <a:pt x="0" y="93979"/>
                  </a:lnTo>
                  <a:close/>
                </a:path>
              </a:pathLst>
            </a:custGeom>
            <a:ln w="9344">
              <a:solidFill>
                <a:srgbClr val="000000"/>
              </a:solidFill>
            </a:ln>
          </p:spPr>
          <p:txBody>
            <a:bodyPr wrap="square" lIns="0" tIns="0" rIns="0" bIns="0" rtlCol="0"/>
            <a:lstStyle/>
            <a:p>
              <a:endParaRPr/>
            </a:p>
          </p:txBody>
        </p:sp>
      </p:grpSp>
      <p:sp>
        <p:nvSpPr>
          <p:cNvPr id="11" name="object 11"/>
          <p:cNvSpPr txBox="1"/>
          <p:nvPr/>
        </p:nvSpPr>
        <p:spPr>
          <a:xfrm>
            <a:off x="704846" y="993457"/>
            <a:ext cx="1059180" cy="197490"/>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a:cs typeface="Arial"/>
              </a:rPr>
              <a:t>APPLICATION</a:t>
            </a:r>
            <a:endParaRPr sz="1200">
              <a:latin typeface="Arial"/>
              <a:cs typeface="Arial"/>
            </a:endParaRPr>
          </a:p>
        </p:txBody>
      </p:sp>
      <p:grpSp>
        <p:nvGrpSpPr>
          <p:cNvPr id="12" name="object 12"/>
          <p:cNvGrpSpPr/>
          <p:nvPr/>
        </p:nvGrpSpPr>
        <p:grpSpPr>
          <a:xfrm>
            <a:off x="504596" y="1501447"/>
            <a:ext cx="1470025" cy="359569"/>
            <a:chOff x="681127" y="1900327"/>
            <a:chExt cx="1470025" cy="479425"/>
          </a:xfrm>
        </p:grpSpPr>
        <p:sp>
          <p:nvSpPr>
            <p:cNvPr id="13" name="object 13"/>
            <p:cNvSpPr/>
            <p:nvPr/>
          </p:nvSpPr>
          <p:spPr>
            <a:xfrm>
              <a:off x="698499" y="1917699"/>
              <a:ext cx="1447800" cy="457200"/>
            </a:xfrm>
            <a:custGeom>
              <a:avLst/>
              <a:gdLst/>
              <a:ahLst/>
              <a:cxnLst/>
              <a:rect l="l" t="t" r="r" b="b"/>
              <a:pathLst>
                <a:path w="1447800" h="457200">
                  <a:moveTo>
                    <a:pt x="1447800" y="0"/>
                  </a:moveTo>
                  <a:lnTo>
                    <a:pt x="0" y="0"/>
                  </a:lnTo>
                  <a:lnTo>
                    <a:pt x="0" y="457200"/>
                  </a:lnTo>
                  <a:lnTo>
                    <a:pt x="1149350" y="457200"/>
                  </a:lnTo>
                  <a:lnTo>
                    <a:pt x="1447800" y="363220"/>
                  </a:lnTo>
                  <a:lnTo>
                    <a:pt x="1447800" y="0"/>
                  </a:lnTo>
                  <a:close/>
                </a:path>
              </a:pathLst>
            </a:custGeom>
            <a:solidFill>
              <a:srgbClr val="5E5E5E">
                <a:alpha val="50000"/>
              </a:srgbClr>
            </a:solidFill>
          </p:spPr>
          <p:txBody>
            <a:bodyPr wrap="square" lIns="0" tIns="0" rIns="0" bIns="0" rtlCol="0"/>
            <a:lstStyle/>
            <a:p>
              <a:endParaRPr/>
            </a:p>
          </p:txBody>
        </p:sp>
        <p:sp>
          <p:nvSpPr>
            <p:cNvPr id="14" name="object 14"/>
            <p:cNvSpPr/>
            <p:nvPr/>
          </p:nvSpPr>
          <p:spPr>
            <a:xfrm>
              <a:off x="698499" y="1917699"/>
              <a:ext cx="1447800" cy="457200"/>
            </a:xfrm>
            <a:custGeom>
              <a:avLst/>
              <a:gdLst/>
              <a:ahLst/>
              <a:cxnLst/>
              <a:rect l="l" t="t" r="r" b="b"/>
              <a:pathLst>
                <a:path w="1447800" h="457200">
                  <a:moveTo>
                    <a:pt x="0" y="0"/>
                  </a:moveTo>
                  <a:lnTo>
                    <a:pt x="1447800" y="0"/>
                  </a:lnTo>
                  <a:lnTo>
                    <a:pt x="1447800" y="363220"/>
                  </a:lnTo>
                  <a:lnTo>
                    <a:pt x="1149350" y="457200"/>
                  </a:lnTo>
                  <a:lnTo>
                    <a:pt x="0" y="457200"/>
                  </a:lnTo>
                  <a:lnTo>
                    <a:pt x="0" y="0"/>
                  </a:lnTo>
                  <a:close/>
                </a:path>
              </a:pathLst>
            </a:custGeom>
            <a:ln w="9344">
              <a:solidFill>
                <a:srgbClr val="5E5E5E"/>
              </a:solidFill>
            </a:ln>
          </p:spPr>
          <p:txBody>
            <a:bodyPr wrap="square" lIns="0" tIns="0" rIns="0" bIns="0" rtlCol="0"/>
            <a:lstStyle/>
            <a:p>
              <a:endParaRPr/>
            </a:p>
          </p:txBody>
        </p:sp>
        <p:sp>
          <p:nvSpPr>
            <p:cNvPr id="15" name="object 15"/>
            <p:cNvSpPr/>
            <p:nvPr/>
          </p:nvSpPr>
          <p:spPr>
            <a:xfrm>
              <a:off x="1847849" y="2280919"/>
              <a:ext cx="298450" cy="93980"/>
            </a:xfrm>
            <a:custGeom>
              <a:avLst/>
              <a:gdLst/>
              <a:ahLst/>
              <a:cxnLst/>
              <a:rect l="l" t="t" r="r" b="b"/>
              <a:pathLst>
                <a:path w="298450" h="93980">
                  <a:moveTo>
                    <a:pt x="298450" y="0"/>
                  </a:moveTo>
                  <a:lnTo>
                    <a:pt x="160019" y="7619"/>
                  </a:lnTo>
                  <a:lnTo>
                    <a:pt x="140969" y="7619"/>
                  </a:lnTo>
                  <a:lnTo>
                    <a:pt x="121919" y="6350"/>
                  </a:lnTo>
                  <a:lnTo>
                    <a:pt x="102869" y="3809"/>
                  </a:lnTo>
                  <a:lnTo>
                    <a:pt x="77469" y="0"/>
                  </a:lnTo>
                  <a:lnTo>
                    <a:pt x="0" y="93979"/>
                  </a:lnTo>
                  <a:lnTo>
                    <a:pt x="298450" y="0"/>
                  </a:lnTo>
                  <a:close/>
                </a:path>
              </a:pathLst>
            </a:custGeom>
            <a:solidFill>
              <a:srgbClr val="5E5E5E">
                <a:alpha val="50000"/>
              </a:srgbClr>
            </a:solidFill>
          </p:spPr>
          <p:txBody>
            <a:bodyPr wrap="square" lIns="0" tIns="0" rIns="0" bIns="0" rtlCol="0"/>
            <a:lstStyle/>
            <a:p>
              <a:endParaRPr/>
            </a:p>
          </p:txBody>
        </p:sp>
        <p:sp>
          <p:nvSpPr>
            <p:cNvPr id="16" name="object 16"/>
            <p:cNvSpPr/>
            <p:nvPr/>
          </p:nvSpPr>
          <p:spPr>
            <a:xfrm>
              <a:off x="1847849" y="2280919"/>
              <a:ext cx="298450" cy="93980"/>
            </a:xfrm>
            <a:custGeom>
              <a:avLst/>
              <a:gdLst/>
              <a:ahLst/>
              <a:cxnLst/>
              <a:rect l="l" t="t" r="r" b="b"/>
              <a:pathLst>
                <a:path w="298450" h="93980">
                  <a:moveTo>
                    <a:pt x="0" y="93979"/>
                  </a:moveTo>
                  <a:lnTo>
                    <a:pt x="77469" y="0"/>
                  </a:lnTo>
                  <a:lnTo>
                    <a:pt x="114960" y="5974"/>
                  </a:lnTo>
                  <a:lnTo>
                    <a:pt x="144830" y="7863"/>
                  </a:lnTo>
                  <a:lnTo>
                    <a:pt x="178054" y="6766"/>
                  </a:lnTo>
                  <a:lnTo>
                    <a:pt x="225602" y="3779"/>
                  </a:lnTo>
                  <a:lnTo>
                    <a:pt x="298450" y="0"/>
                  </a:lnTo>
                  <a:lnTo>
                    <a:pt x="0" y="93979"/>
                  </a:lnTo>
                  <a:close/>
                </a:path>
              </a:pathLst>
            </a:custGeom>
            <a:ln w="9344">
              <a:solidFill>
                <a:srgbClr val="5E5E5E"/>
              </a:solidFill>
            </a:ln>
          </p:spPr>
          <p:txBody>
            <a:bodyPr wrap="square" lIns="0" tIns="0" rIns="0" bIns="0" rtlCol="0"/>
            <a:lstStyle/>
            <a:p>
              <a:endParaRPr/>
            </a:p>
          </p:txBody>
        </p:sp>
        <p:sp>
          <p:nvSpPr>
            <p:cNvPr id="17" name="object 17"/>
            <p:cNvSpPr/>
            <p:nvPr/>
          </p:nvSpPr>
          <p:spPr>
            <a:xfrm>
              <a:off x="685799" y="1904999"/>
              <a:ext cx="1447800" cy="457200"/>
            </a:xfrm>
            <a:custGeom>
              <a:avLst/>
              <a:gdLst/>
              <a:ahLst/>
              <a:cxnLst/>
              <a:rect l="l" t="t" r="r" b="b"/>
              <a:pathLst>
                <a:path w="1447800" h="457200">
                  <a:moveTo>
                    <a:pt x="1447800" y="0"/>
                  </a:moveTo>
                  <a:lnTo>
                    <a:pt x="0" y="0"/>
                  </a:lnTo>
                  <a:lnTo>
                    <a:pt x="0" y="457200"/>
                  </a:lnTo>
                  <a:lnTo>
                    <a:pt x="1149350" y="457200"/>
                  </a:lnTo>
                  <a:lnTo>
                    <a:pt x="1447800" y="363220"/>
                  </a:lnTo>
                  <a:lnTo>
                    <a:pt x="1447800" y="0"/>
                  </a:lnTo>
                  <a:close/>
                </a:path>
              </a:pathLst>
            </a:custGeom>
            <a:solidFill>
              <a:srgbClr val="98CC00">
                <a:alpha val="68998"/>
              </a:srgbClr>
            </a:solidFill>
          </p:spPr>
          <p:txBody>
            <a:bodyPr wrap="square" lIns="0" tIns="0" rIns="0" bIns="0" rtlCol="0"/>
            <a:lstStyle/>
            <a:p>
              <a:endParaRPr/>
            </a:p>
          </p:txBody>
        </p:sp>
        <p:sp>
          <p:nvSpPr>
            <p:cNvPr id="18" name="object 18"/>
            <p:cNvSpPr/>
            <p:nvPr/>
          </p:nvSpPr>
          <p:spPr>
            <a:xfrm>
              <a:off x="685799" y="1904999"/>
              <a:ext cx="1447800" cy="457200"/>
            </a:xfrm>
            <a:custGeom>
              <a:avLst/>
              <a:gdLst/>
              <a:ahLst/>
              <a:cxnLst/>
              <a:rect l="l" t="t" r="r" b="b"/>
              <a:pathLst>
                <a:path w="1447800" h="457200">
                  <a:moveTo>
                    <a:pt x="0" y="0"/>
                  </a:moveTo>
                  <a:lnTo>
                    <a:pt x="1447800" y="0"/>
                  </a:lnTo>
                  <a:lnTo>
                    <a:pt x="1447800" y="363220"/>
                  </a:lnTo>
                  <a:lnTo>
                    <a:pt x="1149350" y="457200"/>
                  </a:lnTo>
                  <a:lnTo>
                    <a:pt x="0" y="457200"/>
                  </a:lnTo>
                  <a:lnTo>
                    <a:pt x="0" y="0"/>
                  </a:lnTo>
                  <a:close/>
                </a:path>
              </a:pathLst>
            </a:custGeom>
            <a:ln w="9344">
              <a:solidFill>
                <a:srgbClr val="000000"/>
              </a:solidFill>
            </a:ln>
          </p:spPr>
          <p:txBody>
            <a:bodyPr wrap="square" lIns="0" tIns="0" rIns="0" bIns="0" rtlCol="0"/>
            <a:lstStyle/>
            <a:p>
              <a:endParaRPr/>
            </a:p>
          </p:txBody>
        </p:sp>
        <p:sp>
          <p:nvSpPr>
            <p:cNvPr id="19" name="object 19"/>
            <p:cNvSpPr/>
            <p:nvPr/>
          </p:nvSpPr>
          <p:spPr>
            <a:xfrm>
              <a:off x="1835149" y="2268219"/>
              <a:ext cx="298450" cy="93980"/>
            </a:xfrm>
            <a:custGeom>
              <a:avLst/>
              <a:gdLst/>
              <a:ahLst/>
              <a:cxnLst/>
              <a:rect l="l" t="t" r="r" b="b"/>
              <a:pathLst>
                <a:path w="298450" h="93980">
                  <a:moveTo>
                    <a:pt x="298450" y="0"/>
                  </a:moveTo>
                  <a:lnTo>
                    <a:pt x="160019" y="7619"/>
                  </a:lnTo>
                  <a:lnTo>
                    <a:pt x="140969" y="7619"/>
                  </a:lnTo>
                  <a:lnTo>
                    <a:pt x="121919" y="6350"/>
                  </a:lnTo>
                  <a:lnTo>
                    <a:pt x="102869" y="3809"/>
                  </a:lnTo>
                  <a:lnTo>
                    <a:pt x="77469" y="0"/>
                  </a:lnTo>
                  <a:lnTo>
                    <a:pt x="0" y="93979"/>
                  </a:lnTo>
                  <a:lnTo>
                    <a:pt x="298450" y="0"/>
                  </a:lnTo>
                  <a:close/>
                </a:path>
              </a:pathLst>
            </a:custGeom>
            <a:solidFill>
              <a:srgbClr val="82AE00">
                <a:alpha val="68998"/>
              </a:srgbClr>
            </a:solidFill>
          </p:spPr>
          <p:txBody>
            <a:bodyPr wrap="square" lIns="0" tIns="0" rIns="0" bIns="0" rtlCol="0"/>
            <a:lstStyle/>
            <a:p>
              <a:endParaRPr/>
            </a:p>
          </p:txBody>
        </p:sp>
        <p:sp>
          <p:nvSpPr>
            <p:cNvPr id="20" name="object 20"/>
            <p:cNvSpPr/>
            <p:nvPr/>
          </p:nvSpPr>
          <p:spPr>
            <a:xfrm>
              <a:off x="1835149" y="2268219"/>
              <a:ext cx="298450" cy="93980"/>
            </a:xfrm>
            <a:custGeom>
              <a:avLst/>
              <a:gdLst/>
              <a:ahLst/>
              <a:cxnLst/>
              <a:rect l="l" t="t" r="r" b="b"/>
              <a:pathLst>
                <a:path w="298450" h="93980">
                  <a:moveTo>
                    <a:pt x="0" y="93979"/>
                  </a:moveTo>
                  <a:lnTo>
                    <a:pt x="77469" y="0"/>
                  </a:lnTo>
                  <a:lnTo>
                    <a:pt x="114960" y="5974"/>
                  </a:lnTo>
                  <a:lnTo>
                    <a:pt x="144830" y="7863"/>
                  </a:lnTo>
                  <a:lnTo>
                    <a:pt x="178054" y="6766"/>
                  </a:lnTo>
                  <a:lnTo>
                    <a:pt x="225602" y="3779"/>
                  </a:lnTo>
                  <a:lnTo>
                    <a:pt x="298450" y="0"/>
                  </a:lnTo>
                  <a:lnTo>
                    <a:pt x="0" y="93979"/>
                  </a:lnTo>
                  <a:close/>
                </a:path>
              </a:pathLst>
            </a:custGeom>
            <a:ln w="9344">
              <a:solidFill>
                <a:srgbClr val="000000"/>
              </a:solidFill>
            </a:ln>
          </p:spPr>
          <p:txBody>
            <a:bodyPr wrap="square" lIns="0" tIns="0" rIns="0" bIns="0" rtlCol="0"/>
            <a:lstStyle/>
            <a:p>
              <a:endParaRPr/>
            </a:p>
          </p:txBody>
        </p:sp>
      </p:grpSp>
      <p:sp>
        <p:nvSpPr>
          <p:cNvPr id="21" name="object 21"/>
          <p:cNvSpPr txBox="1"/>
          <p:nvPr/>
        </p:nvSpPr>
        <p:spPr>
          <a:xfrm>
            <a:off x="623566" y="1565910"/>
            <a:ext cx="1220470" cy="197490"/>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a:cs typeface="Arial"/>
              </a:rPr>
              <a:t>PRESENTATION</a:t>
            </a:r>
            <a:endParaRPr sz="1200">
              <a:latin typeface="Arial"/>
              <a:cs typeface="Arial"/>
            </a:endParaRPr>
          </a:p>
        </p:txBody>
      </p:sp>
      <p:grpSp>
        <p:nvGrpSpPr>
          <p:cNvPr id="22" name="object 22"/>
          <p:cNvGrpSpPr/>
          <p:nvPr/>
        </p:nvGrpSpPr>
        <p:grpSpPr>
          <a:xfrm>
            <a:off x="504596" y="2072947"/>
            <a:ext cx="1470025" cy="359569"/>
            <a:chOff x="681127" y="2662327"/>
            <a:chExt cx="1470025" cy="479425"/>
          </a:xfrm>
        </p:grpSpPr>
        <p:sp>
          <p:nvSpPr>
            <p:cNvPr id="23" name="object 23"/>
            <p:cNvSpPr/>
            <p:nvPr/>
          </p:nvSpPr>
          <p:spPr>
            <a:xfrm>
              <a:off x="698499" y="2679699"/>
              <a:ext cx="1447800" cy="457200"/>
            </a:xfrm>
            <a:custGeom>
              <a:avLst/>
              <a:gdLst/>
              <a:ahLst/>
              <a:cxnLst/>
              <a:rect l="l" t="t" r="r" b="b"/>
              <a:pathLst>
                <a:path w="1447800" h="457200">
                  <a:moveTo>
                    <a:pt x="1447800" y="0"/>
                  </a:moveTo>
                  <a:lnTo>
                    <a:pt x="0" y="0"/>
                  </a:lnTo>
                  <a:lnTo>
                    <a:pt x="0" y="457200"/>
                  </a:lnTo>
                  <a:lnTo>
                    <a:pt x="1126489" y="457200"/>
                  </a:lnTo>
                  <a:lnTo>
                    <a:pt x="1447800" y="355600"/>
                  </a:lnTo>
                  <a:lnTo>
                    <a:pt x="1447800" y="0"/>
                  </a:lnTo>
                  <a:close/>
                </a:path>
              </a:pathLst>
            </a:custGeom>
            <a:solidFill>
              <a:srgbClr val="5E5E5E">
                <a:alpha val="50000"/>
              </a:srgbClr>
            </a:solidFill>
          </p:spPr>
          <p:txBody>
            <a:bodyPr wrap="square" lIns="0" tIns="0" rIns="0" bIns="0" rtlCol="0"/>
            <a:lstStyle/>
            <a:p>
              <a:endParaRPr/>
            </a:p>
          </p:txBody>
        </p:sp>
        <p:sp>
          <p:nvSpPr>
            <p:cNvPr id="24" name="object 24"/>
            <p:cNvSpPr/>
            <p:nvPr/>
          </p:nvSpPr>
          <p:spPr>
            <a:xfrm>
              <a:off x="698499" y="2679699"/>
              <a:ext cx="1447800" cy="457200"/>
            </a:xfrm>
            <a:custGeom>
              <a:avLst/>
              <a:gdLst/>
              <a:ahLst/>
              <a:cxnLst/>
              <a:rect l="l" t="t" r="r" b="b"/>
              <a:pathLst>
                <a:path w="1447800" h="457200">
                  <a:moveTo>
                    <a:pt x="0" y="0"/>
                  </a:moveTo>
                  <a:lnTo>
                    <a:pt x="1447800" y="0"/>
                  </a:lnTo>
                  <a:lnTo>
                    <a:pt x="1447800" y="355600"/>
                  </a:lnTo>
                  <a:lnTo>
                    <a:pt x="1126489" y="457200"/>
                  </a:lnTo>
                  <a:lnTo>
                    <a:pt x="0" y="457200"/>
                  </a:lnTo>
                  <a:lnTo>
                    <a:pt x="0" y="0"/>
                  </a:lnTo>
                  <a:close/>
                </a:path>
              </a:pathLst>
            </a:custGeom>
            <a:ln w="9344">
              <a:solidFill>
                <a:srgbClr val="5E5E5E"/>
              </a:solidFill>
            </a:ln>
          </p:spPr>
          <p:txBody>
            <a:bodyPr wrap="square" lIns="0" tIns="0" rIns="0" bIns="0" rtlCol="0"/>
            <a:lstStyle/>
            <a:p>
              <a:endParaRPr/>
            </a:p>
          </p:txBody>
        </p:sp>
        <p:sp>
          <p:nvSpPr>
            <p:cNvPr id="25" name="object 25"/>
            <p:cNvSpPr/>
            <p:nvPr/>
          </p:nvSpPr>
          <p:spPr>
            <a:xfrm>
              <a:off x="1824990" y="3035299"/>
              <a:ext cx="321310" cy="101600"/>
            </a:xfrm>
            <a:custGeom>
              <a:avLst/>
              <a:gdLst/>
              <a:ahLst/>
              <a:cxnLst/>
              <a:rect l="l" t="t" r="r" b="b"/>
              <a:pathLst>
                <a:path w="321310" h="101600">
                  <a:moveTo>
                    <a:pt x="321310" y="0"/>
                  </a:moveTo>
                  <a:lnTo>
                    <a:pt x="172720" y="7620"/>
                  </a:lnTo>
                  <a:lnTo>
                    <a:pt x="132080" y="7620"/>
                  </a:lnTo>
                  <a:lnTo>
                    <a:pt x="110490" y="5079"/>
                  </a:lnTo>
                  <a:lnTo>
                    <a:pt x="83820" y="0"/>
                  </a:lnTo>
                  <a:lnTo>
                    <a:pt x="0" y="101600"/>
                  </a:lnTo>
                  <a:lnTo>
                    <a:pt x="321310" y="0"/>
                  </a:lnTo>
                  <a:close/>
                </a:path>
              </a:pathLst>
            </a:custGeom>
            <a:solidFill>
              <a:srgbClr val="5E5E5E">
                <a:alpha val="50000"/>
              </a:srgbClr>
            </a:solidFill>
          </p:spPr>
          <p:txBody>
            <a:bodyPr wrap="square" lIns="0" tIns="0" rIns="0" bIns="0" rtlCol="0"/>
            <a:lstStyle/>
            <a:p>
              <a:endParaRPr/>
            </a:p>
          </p:txBody>
        </p:sp>
        <p:sp>
          <p:nvSpPr>
            <p:cNvPr id="26" name="object 26"/>
            <p:cNvSpPr/>
            <p:nvPr/>
          </p:nvSpPr>
          <p:spPr>
            <a:xfrm>
              <a:off x="1824990" y="3035299"/>
              <a:ext cx="321310" cy="101600"/>
            </a:xfrm>
            <a:custGeom>
              <a:avLst/>
              <a:gdLst/>
              <a:ahLst/>
              <a:cxnLst/>
              <a:rect l="l" t="t" r="r" b="b"/>
              <a:pathLst>
                <a:path w="321310" h="101600">
                  <a:moveTo>
                    <a:pt x="0" y="101600"/>
                  </a:moveTo>
                  <a:lnTo>
                    <a:pt x="83820" y="0"/>
                  </a:lnTo>
                  <a:lnTo>
                    <a:pt x="123880" y="6461"/>
                  </a:lnTo>
                  <a:lnTo>
                    <a:pt x="155895" y="8412"/>
                  </a:lnTo>
                  <a:lnTo>
                    <a:pt x="191627" y="7132"/>
                  </a:lnTo>
                  <a:lnTo>
                    <a:pt x="242844" y="3901"/>
                  </a:lnTo>
                  <a:lnTo>
                    <a:pt x="321310" y="0"/>
                  </a:lnTo>
                  <a:lnTo>
                    <a:pt x="0" y="101600"/>
                  </a:lnTo>
                  <a:close/>
                </a:path>
              </a:pathLst>
            </a:custGeom>
            <a:ln w="9344">
              <a:solidFill>
                <a:srgbClr val="5E5E5E"/>
              </a:solidFill>
            </a:ln>
          </p:spPr>
          <p:txBody>
            <a:bodyPr wrap="square" lIns="0" tIns="0" rIns="0" bIns="0" rtlCol="0"/>
            <a:lstStyle/>
            <a:p>
              <a:endParaRPr/>
            </a:p>
          </p:txBody>
        </p:sp>
        <p:sp>
          <p:nvSpPr>
            <p:cNvPr id="27" name="object 27"/>
            <p:cNvSpPr/>
            <p:nvPr/>
          </p:nvSpPr>
          <p:spPr>
            <a:xfrm>
              <a:off x="685799" y="2666999"/>
              <a:ext cx="1447800" cy="457200"/>
            </a:xfrm>
            <a:custGeom>
              <a:avLst/>
              <a:gdLst/>
              <a:ahLst/>
              <a:cxnLst/>
              <a:rect l="l" t="t" r="r" b="b"/>
              <a:pathLst>
                <a:path w="1447800" h="457200">
                  <a:moveTo>
                    <a:pt x="1447800" y="0"/>
                  </a:moveTo>
                  <a:lnTo>
                    <a:pt x="0" y="0"/>
                  </a:lnTo>
                  <a:lnTo>
                    <a:pt x="0" y="457200"/>
                  </a:lnTo>
                  <a:lnTo>
                    <a:pt x="1127760" y="457200"/>
                  </a:lnTo>
                  <a:lnTo>
                    <a:pt x="1447800" y="355600"/>
                  </a:lnTo>
                  <a:lnTo>
                    <a:pt x="1447800" y="0"/>
                  </a:lnTo>
                  <a:close/>
                </a:path>
              </a:pathLst>
            </a:custGeom>
            <a:solidFill>
              <a:srgbClr val="3A802E">
                <a:alpha val="50000"/>
              </a:srgbClr>
            </a:solidFill>
          </p:spPr>
          <p:txBody>
            <a:bodyPr wrap="square" lIns="0" tIns="0" rIns="0" bIns="0" rtlCol="0"/>
            <a:lstStyle/>
            <a:p>
              <a:endParaRPr/>
            </a:p>
          </p:txBody>
        </p:sp>
        <p:sp>
          <p:nvSpPr>
            <p:cNvPr id="28" name="object 28"/>
            <p:cNvSpPr/>
            <p:nvPr/>
          </p:nvSpPr>
          <p:spPr>
            <a:xfrm>
              <a:off x="685799" y="2666999"/>
              <a:ext cx="1447800" cy="457200"/>
            </a:xfrm>
            <a:custGeom>
              <a:avLst/>
              <a:gdLst/>
              <a:ahLst/>
              <a:cxnLst/>
              <a:rect l="l" t="t" r="r" b="b"/>
              <a:pathLst>
                <a:path w="1447800" h="457200">
                  <a:moveTo>
                    <a:pt x="0" y="0"/>
                  </a:moveTo>
                  <a:lnTo>
                    <a:pt x="1447800" y="0"/>
                  </a:lnTo>
                  <a:lnTo>
                    <a:pt x="1447800" y="355600"/>
                  </a:lnTo>
                  <a:lnTo>
                    <a:pt x="1127760" y="457200"/>
                  </a:lnTo>
                  <a:lnTo>
                    <a:pt x="0" y="457200"/>
                  </a:lnTo>
                  <a:lnTo>
                    <a:pt x="0" y="0"/>
                  </a:lnTo>
                  <a:close/>
                </a:path>
              </a:pathLst>
            </a:custGeom>
            <a:ln w="9344">
              <a:solidFill>
                <a:srgbClr val="000000"/>
              </a:solidFill>
            </a:ln>
          </p:spPr>
          <p:txBody>
            <a:bodyPr wrap="square" lIns="0" tIns="0" rIns="0" bIns="0" rtlCol="0"/>
            <a:lstStyle/>
            <a:p>
              <a:endParaRPr/>
            </a:p>
          </p:txBody>
        </p:sp>
        <p:sp>
          <p:nvSpPr>
            <p:cNvPr id="29" name="object 29"/>
            <p:cNvSpPr/>
            <p:nvPr/>
          </p:nvSpPr>
          <p:spPr>
            <a:xfrm>
              <a:off x="1813559" y="3022599"/>
              <a:ext cx="320040" cy="101600"/>
            </a:xfrm>
            <a:custGeom>
              <a:avLst/>
              <a:gdLst/>
              <a:ahLst/>
              <a:cxnLst/>
              <a:rect l="l" t="t" r="r" b="b"/>
              <a:pathLst>
                <a:path w="320039" h="101600">
                  <a:moveTo>
                    <a:pt x="320039" y="0"/>
                  </a:moveTo>
                  <a:lnTo>
                    <a:pt x="171450" y="7620"/>
                  </a:lnTo>
                  <a:lnTo>
                    <a:pt x="130809" y="7620"/>
                  </a:lnTo>
                  <a:lnTo>
                    <a:pt x="109219" y="5079"/>
                  </a:lnTo>
                  <a:lnTo>
                    <a:pt x="82550" y="0"/>
                  </a:lnTo>
                  <a:lnTo>
                    <a:pt x="0" y="101600"/>
                  </a:lnTo>
                  <a:lnTo>
                    <a:pt x="320039" y="0"/>
                  </a:lnTo>
                  <a:close/>
                </a:path>
              </a:pathLst>
            </a:custGeom>
            <a:solidFill>
              <a:srgbClr val="316D27">
                <a:alpha val="50000"/>
              </a:srgbClr>
            </a:solidFill>
          </p:spPr>
          <p:txBody>
            <a:bodyPr wrap="square" lIns="0" tIns="0" rIns="0" bIns="0" rtlCol="0"/>
            <a:lstStyle/>
            <a:p>
              <a:endParaRPr/>
            </a:p>
          </p:txBody>
        </p:sp>
        <p:sp>
          <p:nvSpPr>
            <p:cNvPr id="30" name="object 30"/>
            <p:cNvSpPr/>
            <p:nvPr/>
          </p:nvSpPr>
          <p:spPr>
            <a:xfrm>
              <a:off x="1813559" y="3022599"/>
              <a:ext cx="320040" cy="101600"/>
            </a:xfrm>
            <a:custGeom>
              <a:avLst/>
              <a:gdLst/>
              <a:ahLst/>
              <a:cxnLst/>
              <a:rect l="l" t="t" r="r" b="b"/>
              <a:pathLst>
                <a:path w="320039" h="101600">
                  <a:moveTo>
                    <a:pt x="0" y="101600"/>
                  </a:moveTo>
                  <a:lnTo>
                    <a:pt x="82550" y="0"/>
                  </a:lnTo>
                  <a:lnTo>
                    <a:pt x="122610" y="6461"/>
                  </a:lnTo>
                  <a:lnTo>
                    <a:pt x="154625" y="8412"/>
                  </a:lnTo>
                  <a:lnTo>
                    <a:pt x="190357" y="7132"/>
                  </a:lnTo>
                  <a:lnTo>
                    <a:pt x="241574" y="3901"/>
                  </a:lnTo>
                  <a:lnTo>
                    <a:pt x="320039" y="0"/>
                  </a:lnTo>
                  <a:lnTo>
                    <a:pt x="0" y="101600"/>
                  </a:lnTo>
                  <a:close/>
                </a:path>
              </a:pathLst>
            </a:custGeom>
            <a:ln w="9344">
              <a:solidFill>
                <a:srgbClr val="000000"/>
              </a:solidFill>
            </a:ln>
          </p:spPr>
          <p:txBody>
            <a:bodyPr wrap="square" lIns="0" tIns="0" rIns="0" bIns="0" rtlCol="0"/>
            <a:lstStyle/>
            <a:p>
              <a:endParaRPr/>
            </a:p>
          </p:txBody>
        </p:sp>
      </p:grpSp>
      <p:sp>
        <p:nvSpPr>
          <p:cNvPr id="31" name="object 31"/>
          <p:cNvSpPr txBox="1"/>
          <p:nvPr/>
        </p:nvSpPr>
        <p:spPr>
          <a:xfrm>
            <a:off x="881376" y="2134553"/>
            <a:ext cx="704850" cy="197490"/>
          </a:xfrm>
          <a:prstGeom prst="rect">
            <a:avLst/>
          </a:prstGeom>
        </p:spPr>
        <p:txBody>
          <a:bodyPr vert="horz" wrap="square" lIns="0" tIns="12700" rIns="0" bIns="0" rtlCol="0">
            <a:spAutoFit/>
          </a:bodyPr>
          <a:lstStyle/>
          <a:p>
            <a:pPr marL="12700">
              <a:lnSpc>
                <a:spcPct val="100000"/>
              </a:lnSpc>
              <a:spcBef>
                <a:spcPts val="100"/>
              </a:spcBef>
            </a:pPr>
            <a:r>
              <a:rPr sz="1200" b="1" dirty="0">
                <a:latin typeface="Arial"/>
                <a:cs typeface="Arial"/>
              </a:rPr>
              <a:t>SE</a:t>
            </a:r>
            <a:r>
              <a:rPr sz="1200" b="1" spc="5" dirty="0">
                <a:latin typeface="Arial"/>
                <a:cs typeface="Arial"/>
              </a:rPr>
              <a:t>S</a:t>
            </a:r>
            <a:r>
              <a:rPr sz="1200" b="1" dirty="0">
                <a:latin typeface="Arial"/>
                <a:cs typeface="Arial"/>
              </a:rPr>
              <a:t>S</a:t>
            </a:r>
            <a:r>
              <a:rPr sz="1200" b="1" spc="5" dirty="0">
                <a:latin typeface="Arial"/>
                <a:cs typeface="Arial"/>
              </a:rPr>
              <a:t>I</a:t>
            </a:r>
            <a:r>
              <a:rPr sz="1200" b="1" spc="-5" dirty="0">
                <a:latin typeface="Arial"/>
                <a:cs typeface="Arial"/>
              </a:rPr>
              <a:t>O</a:t>
            </a:r>
            <a:r>
              <a:rPr sz="1200" b="1" dirty="0">
                <a:latin typeface="Arial"/>
                <a:cs typeface="Arial"/>
              </a:rPr>
              <a:t>N</a:t>
            </a:r>
            <a:endParaRPr sz="1200">
              <a:latin typeface="Arial"/>
              <a:cs typeface="Arial"/>
            </a:endParaRPr>
          </a:p>
        </p:txBody>
      </p:sp>
      <p:grpSp>
        <p:nvGrpSpPr>
          <p:cNvPr id="32" name="object 32"/>
          <p:cNvGrpSpPr/>
          <p:nvPr/>
        </p:nvGrpSpPr>
        <p:grpSpPr>
          <a:xfrm>
            <a:off x="504596" y="2644447"/>
            <a:ext cx="1470025" cy="359569"/>
            <a:chOff x="681127" y="3424327"/>
            <a:chExt cx="1470025" cy="479425"/>
          </a:xfrm>
        </p:grpSpPr>
        <p:sp>
          <p:nvSpPr>
            <p:cNvPr id="33" name="object 33"/>
            <p:cNvSpPr/>
            <p:nvPr/>
          </p:nvSpPr>
          <p:spPr>
            <a:xfrm>
              <a:off x="698499" y="3441700"/>
              <a:ext cx="1447800" cy="457200"/>
            </a:xfrm>
            <a:custGeom>
              <a:avLst/>
              <a:gdLst/>
              <a:ahLst/>
              <a:cxnLst/>
              <a:rect l="l" t="t" r="r" b="b"/>
              <a:pathLst>
                <a:path w="1447800" h="457200">
                  <a:moveTo>
                    <a:pt x="1447800" y="0"/>
                  </a:moveTo>
                  <a:lnTo>
                    <a:pt x="0" y="0"/>
                  </a:lnTo>
                  <a:lnTo>
                    <a:pt x="0" y="457200"/>
                  </a:lnTo>
                  <a:lnTo>
                    <a:pt x="1136650" y="457200"/>
                  </a:lnTo>
                  <a:lnTo>
                    <a:pt x="1447800" y="359410"/>
                  </a:lnTo>
                  <a:lnTo>
                    <a:pt x="1447800" y="0"/>
                  </a:lnTo>
                  <a:close/>
                </a:path>
              </a:pathLst>
            </a:custGeom>
            <a:solidFill>
              <a:srgbClr val="5E5E5E">
                <a:alpha val="50000"/>
              </a:srgbClr>
            </a:solidFill>
          </p:spPr>
          <p:txBody>
            <a:bodyPr wrap="square" lIns="0" tIns="0" rIns="0" bIns="0" rtlCol="0"/>
            <a:lstStyle/>
            <a:p>
              <a:endParaRPr/>
            </a:p>
          </p:txBody>
        </p:sp>
        <p:sp>
          <p:nvSpPr>
            <p:cNvPr id="34" name="object 34"/>
            <p:cNvSpPr/>
            <p:nvPr/>
          </p:nvSpPr>
          <p:spPr>
            <a:xfrm>
              <a:off x="698499" y="3441700"/>
              <a:ext cx="1447800" cy="457200"/>
            </a:xfrm>
            <a:custGeom>
              <a:avLst/>
              <a:gdLst/>
              <a:ahLst/>
              <a:cxnLst/>
              <a:rect l="l" t="t" r="r" b="b"/>
              <a:pathLst>
                <a:path w="1447800" h="457200">
                  <a:moveTo>
                    <a:pt x="0" y="0"/>
                  </a:moveTo>
                  <a:lnTo>
                    <a:pt x="1447800" y="0"/>
                  </a:lnTo>
                  <a:lnTo>
                    <a:pt x="1447800" y="359410"/>
                  </a:lnTo>
                  <a:lnTo>
                    <a:pt x="1136650" y="457200"/>
                  </a:lnTo>
                  <a:lnTo>
                    <a:pt x="0" y="457200"/>
                  </a:lnTo>
                  <a:lnTo>
                    <a:pt x="0" y="0"/>
                  </a:lnTo>
                  <a:close/>
                </a:path>
              </a:pathLst>
            </a:custGeom>
            <a:ln w="9344">
              <a:solidFill>
                <a:srgbClr val="5E5E5E"/>
              </a:solidFill>
            </a:ln>
          </p:spPr>
          <p:txBody>
            <a:bodyPr wrap="square" lIns="0" tIns="0" rIns="0" bIns="0" rtlCol="0"/>
            <a:lstStyle/>
            <a:p>
              <a:endParaRPr/>
            </a:p>
          </p:txBody>
        </p:sp>
        <p:sp>
          <p:nvSpPr>
            <p:cNvPr id="35" name="object 35"/>
            <p:cNvSpPr/>
            <p:nvPr/>
          </p:nvSpPr>
          <p:spPr>
            <a:xfrm>
              <a:off x="1835149" y="3801110"/>
              <a:ext cx="311150" cy="97790"/>
            </a:xfrm>
            <a:custGeom>
              <a:avLst/>
              <a:gdLst/>
              <a:ahLst/>
              <a:cxnLst/>
              <a:rect l="l" t="t" r="r" b="b"/>
              <a:pathLst>
                <a:path w="311150" h="97789">
                  <a:moveTo>
                    <a:pt x="311150" y="0"/>
                  </a:moveTo>
                  <a:lnTo>
                    <a:pt x="166369" y="6350"/>
                  </a:lnTo>
                  <a:lnTo>
                    <a:pt x="147319" y="7619"/>
                  </a:lnTo>
                  <a:lnTo>
                    <a:pt x="127000" y="6350"/>
                  </a:lnTo>
                  <a:lnTo>
                    <a:pt x="106680" y="3809"/>
                  </a:lnTo>
                  <a:lnTo>
                    <a:pt x="81280" y="0"/>
                  </a:lnTo>
                  <a:lnTo>
                    <a:pt x="0" y="97789"/>
                  </a:lnTo>
                  <a:lnTo>
                    <a:pt x="311150" y="0"/>
                  </a:lnTo>
                  <a:close/>
                </a:path>
              </a:pathLst>
            </a:custGeom>
            <a:solidFill>
              <a:srgbClr val="5E5E5E">
                <a:alpha val="50000"/>
              </a:srgbClr>
            </a:solidFill>
          </p:spPr>
          <p:txBody>
            <a:bodyPr wrap="square" lIns="0" tIns="0" rIns="0" bIns="0" rtlCol="0"/>
            <a:lstStyle/>
            <a:p>
              <a:endParaRPr/>
            </a:p>
          </p:txBody>
        </p:sp>
        <p:sp>
          <p:nvSpPr>
            <p:cNvPr id="36" name="object 36"/>
            <p:cNvSpPr/>
            <p:nvPr/>
          </p:nvSpPr>
          <p:spPr>
            <a:xfrm>
              <a:off x="1835149" y="3801110"/>
              <a:ext cx="311150" cy="97790"/>
            </a:xfrm>
            <a:custGeom>
              <a:avLst/>
              <a:gdLst/>
              <a:ahLst/>
              <a:cxnLst/>
              <a:rect l="l" t="t" r="r" b="b"/>
              <a:pathLst>
                <a:path w="311150" h="97789">
                  <a:moveTo>
                    <a:pt x="0" y="97789"/>
                  </a:moveTo>
                  <a:lnTo>
                    <a:pt x="81280" y="0"/>
                  </a:lnTo>
                  <a:lnTo>
                    <a:pt x="120060" y="5852"/>
                  </a:lnTo>
                  <a:lnTo>
                    <a:pt x="151038" y="7498"/>
                  </a:lnTo>
                  <a:lnTo>
                    <a:pt x="185613" y="6217"/>
                  </a:lnTo>
                  <a:lnTo>
                    <a:pt x="235183" y="3291"/>
                  </a:lnTo>
                  <a:lnTo>
                    <a:pt x="311150" y="0"/>
                  </a:lnTo>
                  <a:lnTo>
                    <a:pt x="0" y="97789"/>
                  </a:lnTo>
                  <a:close/>
                </a:path>
              </a:pathLst>
            </a:custGeom>
            <a:ln w="9344">
              <a:solidFill>
                <a:srgbClr val="5E5E5E"/>
              </a:solidFill>
            </a:ln>
          </p:spPr>
          <p:txBody>
            <a:bodyPr wrap="square" lIns="0" tIns="0" rIns="0" bIns="0" rtlCol="0"/>
            <a:lstStyle/>
            <a:p>
              <a:endParaRPr/>
            </a:p>
          </p:txBody>
        </p:sp>
        <p:sp>
          <p:nvSpPr>
            <p:cNvPr id="37" name="object 37"/>
            <p:cNvSpPr/>
            <p:nvPr/>
          </p:nvSpPr>
          <p:spPr>
            <a:xfrm>
              <a:off x="685799" y="3429000"/>
              <a:ext cx="1447800" cy="457200"/>
            </a:xfrm>
            <a:custGeom>
              <a:avLst/>
              <a:gdLst/>
              <a:ahLst/>
              <a:cxnLst/>
              <a:rect l="l" t="t" r="r" b="b"/>
              <a:pathLst>
                <a:path w="1447800" h="457200">
                  <a:moveTo>
                    <a:pt x="1447800" y="0"/>
                  </a:moveTo>
                  <a:lnTo>
                    <a:pt x="0" y="0"/>
                  </a:lnTo>
                  <a:lnTo>
                    <a:pt x="0" y="457200"/>
                  </a:lnTo>
                  <a:lnTo>
                    <a:pt x="1136650" y="457200"/>
                  </a:lnTo>
                  <a:lnTo>
                    <a:pt x="1447800" y="359410"/>
                  </a:lnTo>
                  <a:lnTo>
                    <a:pt x="1447800" y="0"/>
                  </a:lnTo>
                  <a:close/>
                </a:path>
              </a:pathLst>
            </a:custGeom>
            <a:solidFill>
              <a:srgbClr val="FFCC98">
                <a:alpha val="79998"/>
              </a:srgbClr>
            </a:solidFill>
          </p:spPr>
          <p:txBody>
            <a:bodyPr wrap="square" lIns="0" tIns="0" rIns="0" bIns="0" rtlCol="0"/>
            <a:lstStyle/>
            <a:p>
              <a:endParaRPr/>
            </a:p>
          </p:txBody>
        </p:sp>
        <p:sp>
          <p:nvSpPr>
            <p:cNvPr id="38" name="object 38"/>
            <p:cNvSpPr/>
            <p:nvPr/>
          </p:nvSpPr>
          <p:spPr>
            <a:xfrm>
              <a:off x="685799" y="3429000"/>
              <a:ext cx="1447800" cy="457200"/>
            </a:xfrm>
            <a:custGeom>
              <a:avLst/>
              <a:gdLst/>
              <a:ahLst/>
              <a:cxnLst/>
              <a:rect l="l" t="t" r="r" b="b"/>
              <a:pathLst>
                <a:path w="1447800" h="457200">
                  <a:moveTo>
                    <a:pt x="0" y="0"/>
                  </a:moveTo>
                  <a:lnTo>
                    <a:pt x="1447800" y="0"/>
                  </a:lnTo>
                  <a:lnTo>
                    <a:pt x="1447800" y="359410"/>
                  </a:lnTo>
                  <a:lnTo>
                    <a:pt x="1136650" y="457200"/>
                  </a:lnTo>
                  <a:lnTo>
                    <a:pt x="0" y="457200"/>
                  </a:lnTo>
                  <a:lnTo>
                    <a:pt x="0" y="0"/>
                  </a:lnTo>
                  <a:close/>
                </a:path>
              </a:pathLst>
            </a:custGeom>
            <a:ln w="9344">
              <a:solidFill>
                <a:srgbClr val="000000"/>
              </a:solidFill>
            </a:ln>
          </p:spPr>
          <p:txBody>
            <a:bodyPr wrap="square" lIns="0" tIns="0" rIns="0" bIns="0" rtlCol="0"/>
            <a:lstStyle/>
            <a:p>
              <a:endParaRPr/>
            </a:p>
          </p:txBody>
        </p:sp>
        <p:sp>
          <p:nvSpPr>
            <p:cNvPr id="39" name="object 39"/>
            <p:cNvSpPr/>
            <p:nvPr/>
          </p:nvSpPr>
          <p:spPr>
            <a:xfrm>
              <a:off x="1822449" y="3788410"/>
              <a:ext cx="311150" cy="97790"/>
            </a:xfrm>
            <a:custGeom>
              <a:avLst/>
              <a:gdLst/>
              <a:ahLst/>
              <a:cxnLst/>
              <a:rect l="l" t="t" r="r" b="b"/>
              <a:pathLst>
                <a:path w="311150" h="97789">
                  <a:moveTo>
                    <a:pt x="311150" y="0"/>
                  </a:moveTo>
                  <a:lnTo>
                    <a:pt x="166369" y="7619"/>
                  </a:lnTo>
                  <a:lnTo>
                    <a:pt x="147319" y="7619"/>
                  </a:lnTo>
                  <a:lnTo>
                    <a:pt x="128269" y="6350"/>
                  </a:lnTo>
                  <a:lnTo>
                    <a:pt x="106680" y="3809"/>
                  </a:lnTo>
                  <a:lnTo>
                    <a:pt x="81280" y="0"/>
                  </a:lnTo>
                  <a:lnTo>
                    <a:pt x="0" y="97789"/>
                  </a:lnTo>
                  <a:lnTo>
                    <a:pt x="311150" y="0"/>
                  </a:lnTo>
                  <a:close/>
                </a:path>
              </a:pathLst>
            </a:custGeom>
            <a:solidFill>
              <a:srgbClr val="DAAE82">
                <a:alpha val="79998"/>
              </a:srgbClr>
            </a:solidFill>
          </p:spPr>
          <p:txBody>
            <a:bodyPr wrap="square" lIns="0" tIns="0" rIns="0" bIns="0" rtlCol="0"/>
            <a:lstStyle/>
            <a:p>
              <a:endParaRPr/>
            </a:p>
          </p:txBody>
        </p:sp>
        <p:sp>
          <p:nvSpPr>
            <p:cNvPr id="40" name="object 40"/>
            <p:cNvSpPr/>
            <p:nvPr/>
          </p:nvSpPr>
          <p:spPr>
            <a:xfrm>
              <a:off x="1822449" y="3788410"/>
              <a:ext cx="311150" cy="97790"/>
            </a:xfrm>
            <a:custGeom>
              <a:avLst/>
              <a:gdLst/>
              <a:ahLst/>
              <a:cxnLst/>
              <a:rect l="l" t="t" r="r" b="b"/>
              <a:pathLst>
                <a:path w="311150" h="97789">
                  <a:moveTo>
                    <a:pt x="0" y="97789"/>
                  </a:moveTo>
                  <a:lnTo>
                    <a:pt x="81280" y="0"/>
                  </a:lnTo>
                  <a:lnTo>
                    <a:pt x="120060" y="5852"/>
                  </a:lnTo>
                  <a:lnTo>
                    <a:pt x="151038" y="7498"/>
                  </a:lnTo>
                  <a:lnTo>
                    <a:pt x="185613" y="6217"/>
                  </a:lnTo>
                  <a:lnTo>
                    <a:pt x="235183" y="3291"/>
                  </a:lnTo>
                  <a:lnTo>
                    <a:pt x="311150" y="0"/>
                  </a:lnTo>
                  <a:lnTo>
                    <a:pt x="0" y="97789"/>
                  </a:lnTo>
                  <a:close/>
                </a:path>
              </a:pathLst>
            </a:custGeom>
            <a:ln w="9344">
              <a:solidFill>
                <a:srgbClr val="000000"/>
              </a:solidFill>
            </a:ln>
          </p:spPr>
          <p:txBody>
            <a:bodyPr wrap="square" lIns="0" tIns="0" rIns="0" bIns="0" rtlCol="0"/>
            <a:lstStyle/>
            <a:p>
              <a:endParaRPr/>
            </a:p>
          </p:txBody>
        </p:sp>
      </p:grpSp>
      <p:sp>
        <p:nvSpPr>
          <p:cNvPr id="41" name="object 41"/>
          <p:cNvSpPr txBox="1"/>
          <p:nvPr/>
        </p:nvSpPr>
        <p:spPr>
          <a:xfrm>
            <a:off x="746758" y="2707005"/>
            <a:ext cx="973455" cy="197490"/>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a:cs typeface="Arial"/>
              </a:rPr>
              <a:t>TRANSPORT</a:t>
            </a:r>
            <a:endParaRPr sz="1200">
              <a:latin typeface="Arial"/>
              <a:cs typeface="Arial"/>
            </a:endParaRPr>
          </a:p>
        </p:txBody>
      </p:sp>
      <p:grpSp>
        <p:nvGrpSpPr>
          <p:cNvPr id="42" name="object 42"/>
          <p:cNvGrpSpPr/>
          <p:nvPr/>
        </p:nvGrpSpPr>
        <p:grpSpPr>
          <a:xfrm>
            <a:off x="504596" y="3215947"/>
            <a:ext cx="1470025" cy="359569"/>
            <a:chOff x="681127" y="4186327"/>
            <a:chExt cx="1470025" cy="479425"/>
          </a:xfrm>
        </p:grpSpPr>
        <p:sp>
          <p:nvSpPr>
            <p:cNvPr id="43" name="object 43"/>
            <p:cNvSpPr/>
            <p:nvPr/>
          </p:nvSpPr>
          <p:spPr>
            <a:xfrm>
              <a:off x="698499" y="4203700"/>
              <a:ext cx="1447800" cy="457200"/>
            </a:xfrm>
            <a:custGeom>
              <a:avLst/>
              <a:gdLst/>
              <a:ahLst/>
              <a:cxnLst/>
              <a:rect l="l" t="t" r="r" b="b"/>
              <a:pathLst>
                <a:path w="1447800" h="457200">
                  <a:moveTo>
                    <a:pt x="1447800" y="0"/>
                  </a:moveTo>
                  <a:lnTo>
                    <a:pt x="0" y="0"/>
                  </a:lnTo>
                  <a:lnTo>
                    <a:pt x="0" y="457200"/>
                  </a:lnTo>
                  <a:lnTo>
                    <a:pt x="1083310" y="457200"/>
                  </a:lnTo>
                  <a:lnTo>
                    <a:pt x="1447800" y="341630"/>
                  </a:lnTo>
                  <a:lnTo>
                    <a:pt x="1447800" y="0"/>
                  </a:lnTo>
                  <a:close/>
                </a:path>
              </a:pathLst>
            </a:custGeom>
            <a:solidFill>
              <a:srgbClr val="5E5E5E">
                <a:alpha val="50000"/>
              </a:srgbClr>
            </a:solidFill>
          </p:spPr>
          <p:txBody>
            <a:bodyPr wrap="square" lIns="0" tIns="0" rIns="0" bIns="0" rtlCol="0"/>
            <a:lstStyle/>
            <a:p>
              <a:endParaRPr/>
            </a:p>
          </p:txBody>
        </p:sp>
        <p:sp>
          <p:nvSpPr>
            <p:cNvPr id="44" name="object 44"/>
            <p:cNvSpPr/>
            <p:nvPr/>
          </p:nvSpPr>
          <p:spPr>
            <a:xfrm>
              <a:off x="698499" y="4203700"/>
              <a:ext cx="1447800" cy="457200"/>
            </a:xfrm>
            <a:custGeom>
              <a:avLst/>
              <a:gdLst/>
              <a:ahLst/>
              <a:cxnLst/>
              <a:rect l="l" t="t" r="r" b="b"/>
              <a:pathLst>
                <a:path w="1447800" h="457200">
                  <a:moveTo>
                    <a:pt x="0" y="0"/>
                  </a:moveTo>
                  <a:lnTo>
                    <a:pt x="1447800" y="0"/>
                  </a:lnTo>
                  <a:lnTo>
                    <a:pt x="1447800" y="341630"/>
                  </a:lnTo>
                  <a:lnTo>
                    <a:pt x="1083310" y="457200"/>
                  </a:lnTo>
                  <a:lnTo>
                    <a:pt x="0" y="457200"/>
                  </a:lnTo>
                  <a:lnTo>
                    <a:pt x="0" y="0"/>
                  </a:lnTo>
                  <a:close/>
                </a:path>
              </a:pathLst>
            </a:custGeom>
            <a:ln w="9344">
              <a:solidFill>
                <a:srgbClr val="5E5E5E"/>
              </a:solidFill>
            </a:ln>
          </p:spPr>
          <p:txBody>
            <a:bodyPr wrap="square" lIns="0" tIns="0" rIns="0" bIns="0" rtlCol="0"/>
            <a:lstStyle/>
            <a:p>
              <a:endParaRPr/>
            </a:p>
          </p:txBody>
        </p:sp>
        <p:sp>
          <p:nvSpPr>
            <p:cNvPr id="45" name="object 45"/>
            <p:cNvSpPr/>
            <p:nvPr/>
          </p:nvSpPr>
          <p:spPr>
            <a:xfrm>
              <a:off x="1781809" y="4545330"/>
              <a:ext cx="364490" cy="115570"/>
            </a:xfrm>
            <a:custGeom>
              <a:avLst/>
              <a:gdLst/>
              <a:ahLst/>
              <a:cxnLst/>
              <a:rect l="l" t="t" r="r" b="b"/>
              <a:pathLst>
                <a:path w="364489" h="115570">
                  <a:moveTo>
                    <a:pt x="364489" y="0"/>
                  </a:moveTo>
                  <a:lnTo>
                    <a:pt x="195579" y="8890"/>
                  </a:lnTo>
                  <a:lnTo>
                    <a:pt x="149859" y="8890"/>
                  </a:lnTo>
                  <a:lnTo>
                    <a:pt x="124459" y="5080"/>
                  </a:lnTo>
                  <a:lnTo>
                    <a:pt x="93979" y="0"/>
                  </a:lnTo>
                  <a:lnTo>
                    <a:pt x="0" y="115570"/>
                  </a:lnTo>
                  <a:lnTo>
                    <a:pt x="364489" y="0"/>
                  </a:lnTo>
                  <a:close/>
                </a:path>
              </a:pathLst>
            </a:custGeom>
            <a:solidFill>
              <a:srgbClr val="5E5E5E">
                <a:alpha val="50000"/>
              </a:srgbClr>
            </a:solidFill>
          </p:spPr>
          <p:txBody>
            <a:bodyPr wrap="square" lIns="0" tIns="0" rIns="0" bIns="0" rtlCol="0"/>
            <a:lstStyle/>
            <a:p>
              <a:endParaRPr/>
            </a:p>
          </p:txBody>
        </p:sp>
        <p:sp>
          <p:nvSpPr>
            <p:cNvPr id="46" name="object 46"/>
            <p:cNvSpPr/>
            <p:nvPr/>
          </p:nvSpPr>
          <p:spPr>
            <a:xfrm>
              <a:off x="1781809" y="4545330"/>
              <a:ext cx="364490" cy="115570"/>
            </a:xfrm>
            <a:custGeom>
              <a:avLst/>
              <a:gdLst/>
              <a:ahLst/>
              <a:cxnLst/>
              <a:rect l="l" t="t" r="r" b="b"/>
              <a:pathLst>
                <a:path w="364489" h="115570">
                  <a:moveTo>
                    <a:pt x="0" y="115570"/>
                  </a:moveTo>
                  <a:lnTo>
                    <a:pt x="93979" y="0"/>
                  </a:lnTo>
                  <a:lnTo>
                    <a:pt x="133067" y="6261"/>
                  </a:lnTo>
                  <a:lnTo>
                    <a:pt x="164112" y="9031"/>
                  </a:lnTo>
                  <a:lnTo>
                    <a:pt x="194944" y="9048"/>
                  </a:lnTo>
                  <a:lnTo>
                    <a:pt x="233397" y="7055"/>
                  </a:lnTo>
                  <a:lnTo>
                    <a:pt x="287302" y="3792"/>
                  </a:lnTo>
                  <a:lnTo>
                    <a:pt x="364489" y="0"/>
                  </a:lnTo>
                  <a:lnTo>
                    <a:pt x="0" y="115570"/>
                  </a:lnTo>
                  <a:close/>
                </a:path>
              </a:pathLst>
            </a:custGeom>
            <a:ln w="9344">
              <a:solidFill>
                <a:srgbClr val="5E5E5E"/>
              </a:solidFill>
            </a:ln>
          </p:spPr>
          <p:txBody>
            <a:bodyPr wrap="square" lIns="0" tIns="0" rIns="0" bIns="0" rtlCol="0"/>
            <a:lstStyle/>
            <a:p>
              <a:endParaRPr/>
            </a:p>
          </p:txBody>
        </p:sp>
        <p:sp>
          <p:nvSpPr>
            <p:cNvPr id="47" name="object 47"/>
            <p:cNvSpPr/>
            <p:nvPr/>
          </p:nvSpPr>
          <p:spPr>
            <a:xfrm>
              <a:off x="685799" y="4191000"/>
              <a:ext cx="1447800" cy="457200"/>
            </a:xfrm>
            <a:custGeom>
              <a:avLst/>
              <a:gdLst/>
              <a:ahLst/>
              <a:cxnLst/>
              <a:rect l="l" t="t" r="r" b="b"/>
              <a:pathLst>
                <a:path w="1447800" h="457200">
                  <a:moveTo>
                    <a:pt x="1447800" y="0"/>
                  </a:moveTo>
                  <a:lnTo>
                    <a:pt x="0" y="0"/>
                  </a:lnTo>
                  <a:lnTo>
                    <a:pt x="0" y="457200"/>
                  </a:lnTo>
                  <a:lnTo>
                    <a:pt x="1083310" y="457200"/>
                  </a:lnTo>
                  <a:lnTo>
                    <a:pt x="1447800" y="341630"/>
                  </a:lnTo>
                  <a:lnTo>
                    <a:pt x="1447800" y="0"/>
                  </a:lnTo>
                  <a:close/>
                </a:path>
              </a:pathLst>
            </a:custGeom>
            <a:solidFill>
              <a:srgbClr val="CCFFCC">
                <a:alpha val="79998"/>
              </a:srgbClr>
            </a:solidFill>
          </p:spPr>
          <p:txBody>
            <a:bodyPr wrap="square" lIns="0" tIns="0" rIns="0" bIns="0" rtlCol="0"/>
            <a:lstStyle/>
            <a:p>
              <a:endParaRPr/>
            </a:p>
          </p:txBody>
        </p:sp>
        <p:sp>
          <p:nvSpPr>
            <p:cNvPr id="48" name="object 48"/>
            <p:cNvSpPr/>
            <p:nvPr/>
          </p:nvSpPr>
          <p:spPr>
            <a:xfrm>
              <a:off x="685799" y="4191000"/>
              <a:ext cx="1447800" cy="457200"/>
            </a:xfrm>
            <a:custGeom>
              <a:avLst/>
              <a:gdLst/>
              <a:ahLst/>
              <a:cxnLst/>
              <a:rect l="l" t="t" r="r" b="b"/>
              <a:pathLst>
                <a:path w="1447800" h="457200">
                  <a:moveTo>
                    <a:pt x="0" y="0"/>
                  </a:moveTo>
                  <a:lnTo>
                    <a:pt x="1447800" y="0"/>
                  </a:lnTo>
                  <a:lnTo>
                    <a:pt x="1447800" y="341630"/>
                  </a:lnTo>
                  <a:lnTo>
                    <a:pt x="1083310" y="457200"/>
                  </a:lnTo>
                  <a:lnTo>
                    <a:pt x="0" y="457200"/>
                  </a:lnTo>
                  <a:lnTo>
                    <a:pt x="0" y="0"/>
                  </a:lnTo>
                  <a:close/>
                </a:path>
              </a:pathLst>
            </a:custGeom>
            <a:ln w="9344">
              <a:solidFill>
                <a:srgbClr val="000000"/>
              </a:solidFill>
            </a:ln>
          </p:spPr>
          <p:txBody>
            <a:bodyPr wrap="square" lIns="0" tIns="0" rIns="0" bIns="0" rtlCol="0"/>
            <a:lstStyle/>
            <a:p>
              <a:endParaRPr/>
            </a:p>
          </p:txBody>
        </p:sp>
        <p:sp>
          <p:nvSpPr>
            <p:cNvPr id="49" name="object 49"/>
            <p:cNvSpPr/>
            <p:nvPr/>
          </p:nvSpPr>
          <p:spPr>
            <a:xfrm>
              <a:off x="1769109" y="4532630"/>
              <a:ext cx="364490" cy="115570"/>
            </a:xfrm>
            <a:custGeom>
              <a:avLst/>
              <a:gdLst/>
              <a:ahLst/>
              <a:cxnLst/>
              <a:rect l="l" t="t" r="r" b="b"/>
              <a:pathLst>
                <a:path w="364489" h="115570">
                  <a:moveTo>
                    <a:pt x="364489" y="0"/>
                  </a:moveTo>
                  <a:lnTo>
                    <a:pt x="195579" y="8890"/>
                  </a:lnTo>
                  <a:lnTo>
                    <a:pt x="149859" y="8890"/>
                  </a:lnTo>
                  <a:lnTo>
                    <a:pt x="124459" y="5080"/>
                  </a:lnTo>
                  <a:lnTo>
                    <a:pt x="93979" y="0"/>
                  </a:lnTo>
                  <a:lnTo>
                    <a:pt x="0" y="115570"/>
                  </a:lnTo>
                  <a:lnTo>
                    <a:pt x="364489" y="0"/>
                  </a:lnTo>
                  <a:close/>
                </a:path>
              </a:pathLst>
            </a:custGeom>
            <a:solidFill>
              <a:srgbClr val="AEDAAE">
                <a:alpha val="79998"/>
              </a:srgbClr>
            </a:solidFill>
          </p:spPr>
          <p:txBody>
            <a:bodyPr wrap="square" lIns="0" tIns="0" rIns="0" bIns="0" rtlCol="0"/>
            <a:lstStyle/>
            <a:p>
              <a:endParaRPr/>
            </a:p>
          </p:txBody>
        </p:sp>
        <p:sp>
          <p:nvSpPr>
            <p:cNvPr id="50" name="object 50"/>
            <p:cNvSpPr/>
            <p:nvPr/>
          </p:nvSpPr>
          <p:spPr>
            <a:xfrm>
              <a:off x="1769109" y="4532630"/>
              <a:ext cx="364490" cy="115570"/>
            </a:xfrm>
            <a:custGeom>
              <a:avLst/>
              <a:gdLst/>
              <a:ahLst/>
              <a:cxnLst/>
              <a:rect l="l" t="t" r="r" b="b"/>
              <a:pathLst>
                <a:path w="364489" h="115570">
                  <a:moveTo>
                    <a:pt x="0" y="115570"/>
                  </a:moveTo>
                  <a:lnTo>
                    <a:pt x="93979" y="0"/>
                  </a:lnTo>
                  <a:lnTo>
                    <a:pt x="133067" y="6261"/>
                  </a:lnTo>
                  <a:lnTo>
                    <a:pt x="164112" y="9031"/>
                  </a:lnTo>
                  <a:lnTo>
                    <a:pt x="194944" y="9048"/>
                  </a:lnTo>
                  <a:lnTo>
                    <a:pt x="233397" y="7055"/>
                  </a:lnTo>
                  <a:lnTo>
                    <a:pt x="287302" y="3792"/>
                  </a:lnTo>
                  <a:lnTo>
                    <a:pt x="364489" y="0"/>
                  </a:lnTo>
                  <a:lnTo>
                    <a:pt x="0" y="115570"/>
                  </a:lnTo>
                  <a:close/>
                </a:path>
              </a:pathLst>
            </a:custGeom>
            <a:ln w="9344">
              <a:solidFill>
                <a:srgbClr val="000000"/>
              </a:solidFill>
            </a:ln>
          </p:spPr>
          <p:txBody>
            <a:bodyPr wrap="square" lIns="0" tIns="0" rIns="0" bIns="0" rtlCol="0"/>
            <a:lstStyle/>
            <a:p>
              <a:endParaRPr/>
            </a:p>
          </p:txBody>
        </p:sp>
      </p:grpSp>
      <p:sp>
        <p:nvSpPr>
          <p:cNvPr id="51" name="object 51"/>
          <p:cNvSpPr txBox="1"/>
          <p:nvPr/>
        </p:nvSpPr>
        <p:spPr>
          <a:xfrm>
            <a:off x="828035" y="3272791"/>
            <a:ext cx="812800" cy="197490"/>
          </a:xfrm>
          <a:prstGeom prst="rect">
            <a:avLst/>
          </a:prstGeom>
        </p:spPr>
        <p:txBody>
          <a:bodyPr vert="horz" wrap="square" lIns="0" tIns="12700" rIns="0" bIns="0" rtlCol="0">
            <a:spAutoFit/>
          </a:bodyPr>
          <a:lstStyle/>
          <a:p>
            <a:pPr marL="12700">
              <a:lnSpc>
                <a:spcPct val="100000"/>
              </a:lnSpc>
              <a:spcBef>
                <a:spcPts val="100"/>
              </a:spcBef>
            </a:pPr>
            <a:r>
              <a:rPr sz="1200" b="1" spc="-10" dirty="0">
                <a:solidFill>
                  <a:srgbClr val="333300"/>
                </a:solidFill>
                <a:latin typeface="Arial"/>
                <a:cs typeface="Arial"/>
              </a:rPr>
              <a:t>N</a:t>
            </a:r>
            <a:r>
              <a:rPr sz="1200" b="1" dirty="0">
                <a:solidFill>
                  <a:srgbClr val="333300"/>
                </a:solidFill>
                <a:latin typeface="Arial"/>
                <a:cs typeface="Arial"/>
              </a:rPr>
              <a:t>E</a:t>
            </a:r>
            <a:r>
              <a:rPr sz="1200" b="1" spc="5" dirty="0">
                <a:solidFill>
                  <a:srgbClr val="333300"/>
                </a:solidFill>
                <a:latin typeface="Arial"/>
                <a:cs typeface="Arial"/>
              </a:rPr>
              <a:t>T</a:t>
            </a:r>
            <a:r>
              <a:rPr sz="1200" b="1" spc="-5" dirty="0">
                <a:solidFill>
                  <a:srgbClr val="333300"/>
                </a:solidFill>
                <a:latin typeface="Arial"/>
                <a:cs typeface="Arial"/>
              </a:rPr>
              <a:t>WO</a:t>
            </a:r>
            <a:r>
              <a:rPr sz="1200" b="1" dirty="0">
                <a:solidFill>
                  <a:srgbClr val="333300"/>
                </a:solidFill>
                <a:latin typeface="Arial"/>
                <a:cs typeface="Arial"/>
              </a:rPr>
              <a:t>RK</a:t>
            </a:r>
            <a:endParaRPr sz="1200">
              <a:latin typeface="Arial"/>
              <a:cs typeface="Arial"/>
            </a:endParaRPr>
          </a:p>
        </p:txBody>
      </p:sp>
      <p:grpSp>
        <p:nvGrpSpPr>
          <p:cNvPr id="52" name="object 52"/>
          <p:cNvGrpSpPr/>
          <p:nvPr/>
        </p:nvGrpSpPr>
        <p:grpSpPr>
          <a:xfrm>
            <a:off x="504596" y="3787447"/>
            <a:ext cx="1470025" cy="359569"/>
            <a:chOff x="681127" y="4948327"/>
            <a:chExt cx="1470025" cy="479425"/>
          </a:xfrm>
        </p:grpSpPr>
        <p:sp>
          <p:nvSpPr>
            <p:cNvPr id="53" name="object 53"/>
            <p:cNvSpPr/>
            <p:nvPr/>
          </p:nvSpPr>
          <p:spPr>
            <a:xfrm>
              <a:off x="698499" y="4965700"/>
              <a:ext cx="1447800" cy="457200"/>
            </a:xfrm>
            <a:custGeom>
              <a:avLst/>
              <a:gdLst/>
              <a:ahLst/>
              <a:cxnLst/>
              <a:rect l="l" t="t" r="r" b="b"/>
              <a:pathLst>
                <a:path w="1447800" h="457200">
                  <a:moveTo>
                    <a:pt x="1447800" y="0"/>
                  </a:moveTo>
                  <a:lnTo>
                    <a:pt x="0" y="0"/>
                  </a:lnTo>
                  <a:lnTo>
                    <a:pt x="0" y="457200"/>
                  </a:lnTo>
                  <a:lnTo>
                    <a:pt x="1096010" y="457200"/>
                  </a:lnTo>
                  <a:lnTo>
                    <a:pt x="1447800" y="345440"/>
                  </a:lnTo>
                  <a:lnTo>
                    <a:pt x="1447800" y="0"/>
                  </a:lnTo>
                  <a:close/>
                </a:path>
              </a:pathLst>
            </a:custGeom>
            <a:solidFill>
              <a:srgbClr val="5E5E5E">
                <a:alpha val="50000"/>
              </a:srgbClr>
            </a:solidFill>
          </p:spPr>
          <p:txBody>
            <a:bodyPr wrap="square" lIns="0" tIns="0" rIns="0" bIns="0" rtlCol="0"/>
            <a:lstStyle/>
            <a:p>
              <a:endParaRPr/>
            </a:p>
          </p:txBody>
        </p:sp>
        <p:sp>
          <p:nvSpPr>
            <p:cNvPr id="54" name="object 54"/>
            <p:cNvSpPr/>
            <p:nvPr/>
          </p:nvSpPr>
          <p:spPr>
            <a:xfrm>
              <a:off x="698499" y="4965700"/>
              <a:ext cx="1447800" cy="457200"/>
            </a:xfrm>
            <a:custGeom>
              <a:avLst/>
              <a:gdLst/>
              <a:ahLst/>
              <a:cxnLst/>
              <a:rect l="l" t="t" r="r" b="b"/>
              <a:pathLst>
                <a:path w="1447800" h="457200">
                  <a:moveTo>
                    <a:pt x="0" y="0"/>
                  </a:moveTo>
                  <a:lnTo>
                    <a:pt x="1447800" y="0"/>
                  </a:lnTo>
                  <a:lnTo>
                    <a:pt x="1447800" y="345440"/>
                  </a:lnTo>
                  <a:lnTo>
                    <a:pt x="1096010" y="457200"/>
                  </a:lnTo>
                  <a:lnTo>
                    <a:pt x="0" y="457200"/>
                  </a:lnTo>
                  <a:lnTo>
                    <a:pt x="0" y="0"/>
                  </a:lnTo>
                  <a:close/>
                </a:path>
              </a:pathLst>
            </a:custGeom>
            <a:ln w="9344">
              <a:solidFill>
                <a:srgbClr val="5E5E5E"/>
              </a:solidFill>
            </a:ln>
          </p:spPr>
          <p:txBody>
            <a:bodyPr wrap="square" lIns="0" tIns="0" rIns="0" bIns="0" rtlCol="0"/>
            <a:lstStyle/>
            <a:p>
              <a:endParaRPr/>
            </a:p>
          </p:txBody>
        </p:sp>
        <p:sp>
          <p:nvSpPr>
            <p:cNvPr id="55" name="object 55"/>
            <p:cNvSpPr/>
            <p:nvPr/>
          </p:nvSpPr>
          <p:spPr>
            <a:xfrm>
              <a:off x="1794509" y="5311140"/>
              <a:ext cx="351790" cy="111760"/>
            </a:xfrm>
            <a:custGeom>
              <a:avLst/>
              <a:gdLst/>
              <a:ahLst/>
              <a:cxnLst/>
              <a:rect l="l" t="t" r="r" b="b"/>
              <a:pathLst>
                <a:path w="351789" h="111760">
                  <a:moveTo>
                    <a:pt x="351789" y="0"/>
                  </a:moveTo>
                  <a:lnTo>
                    <a:pt x="187959" y="8890"/>
                  </a:lnTo>
                  <a:lnTo>
                    <a:pt x="165100" y="8890"/>
                  </a:lnTo>
                  <a:lnTo>
                    <a:pt x="143509" y="7620"/>
                  </a:lnTo>
                  <a:lnTo>
                    <a:pt x="119379" y="5080"/>
                  </a:lnTo>
                  <a:lnTo>
                    <a:pt x="91439" y="0"/>
                  </a:lnTo>
                  <a:lnTo>
                    <a:pt x="0" y="111760"/>
                  </a:lnTo>
                  <a:lnTo>
                    <a:pt x="351789" y="0"/>
                  </a:lnTo>
                  <a:close/>
                </a:path>
              </a:pathLst>
            </a:custGeom>
            <a:solidFill>
              <a:srgbClr val="5E5E5E">
                <a:alpha val="50000"/>
              </a:srgbClr>
            </a:solidFill>
          </p:spPr>
          <p:txBody>
            <a:bodyPr wrap="square" lIns="0" tIns="0" rIns="0" bIns="0" rtlCol="0"/>
            <a:lstStyle/>
            <a:p>
              <a:endParaRPr/>
            </a:p>
          </p:txBody>
        </p:sp>
        <p:sp>
          <p:nvSpPr>
            <p:cNvPr id="56" name="object 56"/>
            <p:cNvSpPr/>
            <p:nvPr/>
          </p:nvSpPr>
          <p:spPr>
            <a:xfrm>
              <a:off x="1794509" y="5311140"/>
              <a:ext cx="351790" cy="111760"/>
            </a:xfrm>
            <a:custGeom>
              <a:avLst/>
              <a:gdLst/>
              <a:ahLst/>
              <a:cxnLst/>
              <a:rect l="l" t="t" r="r" b="b"/>
              <a:pathLst>
                <a:path w="351789" h="111760">
                  <a:moveTo>
                    <a:pt x="0" y="111760"/>
                  </a:moveTo>
                  <a:lnTo>
                    <a:pt x="91439" y="0"/>
                  </a:lnTo>
                  <a:lnTo>
                    <a:pt x="135219" y="7071"/>
                  </a:lnTo>
                  <a:lnTo>
                    <a:pt x="170098" y="9326"/>
                  </a:lnTo>
                  <a:lnTo>
                    <a:pt x="209123" y="8046"/>
                  </a:lnTo>
                  <a:lnTo>
                    <a:pt x="265338" y="4511"/>
                  </a:lnTo>
                  <a:lnTo>
                    <a:pt x="351789" y="0"/>
                  </a:lnTo>
                  <a:lnTo>
                    <a:pt x="0" y="111760"/>
                  </a:lnTo>
                  <a:close/>
                </a:path>
              </a:pathLst>
            </a:custGeom>
            <a:ln w="9344">
              <a:solidFill>
                <a:srgbClr val="5E5E5E"/>
              </a:solidFill>
            </a:ln>
          </p:spPr>
          <p:txBody>
            <a:bodyPr wrap="square" lIns="0" tIns="0" rIns="0" bIns="0" rtlCol="0"/>
            <a:lstStyle/>
            <a:p>
              <a:endParaRPr/>
            </a:p>
          </p:txBody>
        </p:sp>
        <p:sp>
          <p:nvSpPr>
            <p:cNvPr id="57" name="object 57"/>
            <p:cNvSpPr/>
            <p:nvPr/>
          </p:nvSpPr>
          <p:spPr>
            <a:xfrm>
              <a:off x="685799" y="4953000"/>
              <a:ext cx="1447800" cy="457200"/>
            </a:xfrm>
            <a:custGeom>
              <a:avLst/>
              <a:gdLst/>
              <a:ahLst/>
              <a:cxnLst/>
              <a:rect l="l" t="t" r="r" b="b"/>
              <a:pathLst>
                <a:path w="1447800" h="457200">
                  <a:moveTo>
                    <a:pt x="1447800" y="0"/>
                  </a:moveTo>
                  <a:lnTo>
                    <a:pt x="0" y="0"/>
                  </a:lnTo>
                  <a:lnTo>
                    <a:pt x="0" y="457200"/>
                  </a:lnTo>
                  <a:lnTo>
                    <a:pt x="1096010" y="457200"/>
                  </a:lnTo>
                  <a:lnTo>
                    <a:pt x="1447800" y="345440"/>
                  </a:lnTo>
                  <a:lnTo>
                    <a:pt x="1447800" y="0"/>
                  </a:lnTo>
                  <a:close/>
                </a:path>
              </a:pathLst>
            </a:custGeom>
            <a:solidFill>
              <a:srgbClr val="98CCFF">
                <a:alpha val="79998"/>
              </a:srgbClr>
            </a:solidFill>
          </p:spPr>
          <p:txBody>
            <a:bodyPr wrap="square" lIns="0" tIns="0" rIns="0" bIns="0" rtlCol="0"/>
            <a:lstStyle/>
            <a:p>
              <a:endParaRPr/>
            </a:p>
          </p:txBody>
        </p:sp>
        <p:sp>
          <p:nvSpPr>
            <p:cNvPr id="58" name="object 58"/>
            <p:cNvSpPr/>
            <p:nvPr/>
          </p:nvSpPr>
          <p:spPr>
            <a:xfrm>
              <a:off x="685799" y="4953000"/>
              <a:ext cx="1447800" cy="457200"/>
            </a:xfrm>
            <a:custGeom>
              <a:avLst/>
              <a:gdLst/>
              <a:ahLst/>
              <a:cxnLst/>
              <a:rect l="l" t="t" r="r" b="b"/>
              <a:pathLst>
                <a:path w="1447800" h="457200">
                  <a:moveTo>
                    <a:pt x="0" y="0"/>
                  </a:moveTo>
                  <a:lnTo>
                    <a:pt x="1447800" y="0"/>
                  </a:lnTo>
                  <a:lnTo>
                    <a:pt x="1447800" y="345440"/>
                  </a:lnTo>
                  <a:lnTo>
                    <a:pt x="1096010" y="457200"/>
                  </a:lnTo>
                  <a:lnTo>
                    <a:pt x="0" y="457200"/>
                  </a:lnTo>
                  <a:lnTo>
                    <a:pt x="0" y="0"/>
                  </a:lnTo>
                  <a:close/>
                </a:path>
              </a:pathLst>
            </a:custGeom>
            <a:ln w="9344">
              <a:solidFill>
                <a:srgbClr val="000000"/>
              </a:solidFill>
            </a:ln>
          </p:spPr>
          <p:txBody>
            <a:bodyPr wrap="square" lIns="0" tIns="0" rIns="0" bIns="0" rtlCol="0"/>
            <a:lstStyle/>
            <a:p>
              <a:endParaRPr/>
            </a:p>
          </p:txBody>
        </p:sp>
        <p:sp>
          <p:nvSpPr>
            <p:cNvPr id="59" name="object 59"/>
            <p:cNvSpPr/>
            <p:nvPr/>
          </p:nvSpPr>
          <p:spPr>
            <a:xfrm>
              <a:off x="1781809" y="5298440"/>
              <a:ext cx="351790" cy="111760"/>
            </a:xfrm>
            <a:custGeom>
              <a:avLst/>
              <a:gdLst/>
              <a:ahLst/>
              <a:cxnLst/>
              <a:rect l="l" t="t" r="r" b="b"/>
              <a:pathLst>
                <a:path w="351789" h="111760">
                  <a:moveTo>
                    <a:pt x="351789" y="0"/>
                  </a:moveTo>
                  <a:lnTo>
                    <a:pt x="187959" y="8890"/>
                  </a:lnTo>
                  <a:lnTo>
                    <a:pt x="166369" y="8890"/>
                  </a:lnTo>
                  <a:lnTo>
                    <a:pt x="144779" y="7620"/>
                  </a:lnTo>
                  <a:lnTo>
                    <a:pt x="120650" y="5080"/>
                  </a:lnTo>
                  <a:lnTo>
                    <a:pt x="91439" y="0"/>
                  </a:lnTo>
                  <a:lnTo>
                    <a:pt x="0" y="111760"/>
                  </a:lnTo>
                  <a:lnTo>
                    <a:pt x="351789" y="0"/>
                  </a:lnTo>
                  <a:close/>
                </a:path>
              </a:pathLst>
            </a:custGeom>
            <a:solidFill>
              <a:srgbClr val="82AEDA">
                <a:alpha val="79998"/>
              </a:srgbClr>
            </a:solidFill>
          </p:spPr>
          <p:txBody>
            <a:bodyPr wrap="square" lIns="0" tIns="0" rIns="0" bIns="0" rtlCol="0"/>
            <a:lstStyle/>
            <a:p>
              <a:endParaRPr/>
            </a:p>
          </p:txBody>
        </p:sp>
        <p:sp>
          <p:nvSpPr>
            <p:cNvPr id="60" name="object 60"/>
            <p:cNvSpPr/>
            <p:nvPr/>
          </p:nvSpPr>
          <p:spPr>
            <a:xfrm>
              <a:off x="1781809" y="5298440"/>
              <a:ext cx="351790" cy="111760"/>
            </a:xfrm>
            <a:custGeom>
              <a:avLst/>
              <a:gdLst/>
              <a:ahLst/>
              <a:cxnLst/>
              <a:rect l="l" t="t" r="r" b="b"/>
              <a:pathLst>
                <a:path w="351789" h="111760">
                  <a:moveTo>
                    <a:pt x="0" y="111760"/>
                  </a:moveTo>
                  <a:lnTo>
                    <a:pt x="91439" y="0"/>
                  </a:lnTo>
                  <a:lnTo>
                    <a:pt x="135219" y="7071"/>
                  </a:lnTo>
                  <a:lnTo>
                    <a:pt x="170098" y="9326"/>
                  </a:lnTo>
                  <a:lnTo>
                    <a:pt x="209123" y="8046"/>
                  </a:lnTo>
                  <a:lnTo>
                    <a:pt x="265338" y="4511"/>
                  </a:lnTo>
                  <a:lnTo>
                    <a:pt x="351789" y="0"/>
                  </a:lnTo>
                  <a:lnTo>
                    <a:pt x="0" y="111760"/>
                  </a:lnTo>
                  <a:close/>
                </a:path>
              </a:pathLst>
            </a:custGeom>
            <a:ln w="9344">
              <a:solidFill>
                <a:srgbClr val="000000"/>
              </a:solidFill>
            </a:ln>
          </p:spPr>
          <p:txBody>
            <a:bodyPr wrap="square" lIns="0" tIns="0" rIns="0" bIns="0" rtlCol="0"/>
            <a:lstStyle/>
            <a:p>
              <a:endParaRPr/>
            </a:p>
          </p:txBody>
        </p:sp>
      </p:grpSp>
      <p:sp>
        <p:nvSpPr>
          <p:cNvPr id="61" name="object 61"/>
          <p:cNvSpPr txBox="1"/>
          <p:nvPr/>
        </p:nvSpPr>
        <p:spPr>
          <a:xfrm>
            <a:off x="810255" y="3845243"/>
            <a:ext cx="847090" cy="197490"/>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000098"/>
                </a:solidFill>
                <a:latin typeface="Arial"/>
                <a:cs typeface="Arial"/>
              </a:rPr>
              <a:t>DATA</a:t>
            </a:r>
            <a:r>
              <a:rPr sz="1200" b="1" spc="-75" dirty="0">
                <a:solidFill>
                  <a:srgbClr val="000098"/>
                </a:solidFill>
                <a:latin typeface="Arial"/>
                <a:cs typeface="Arial"/>
              </a:rPr>
              <a:t> </a:t>
            </a:r>
            <a:r>
              <a:rPr sz="1200" b="1" dirty="0">
                <a:solidFill>
                  <a:srgbClr val="000098"/>
                </a:solidFill>
                <a:latin typeface="Arial"/>
                <a:cs typeface="Arial"/>
              </a:rPr>
              <a:t>LINK</a:t>
            </a:r>
            <a:endParaRPr sz="1200">
              <a:latin typeface="Arial"/>
              <a:cs typeface="Arial"/>
            </a:endParaRPr>
          </a:p>
        </p:txBody>
      </p:sp>
      <p:grpSp>
        <p:nvGrpSpPr>
          <p:cNvPr id="62" name="object 62"/>
          <p:cNvGrpSpPr/>
          <p:nvPr/>
        </p:nvGrpSpPr>
        <p:grpSpPr>
          <a:xfrm>
            <a:off x="504506" y="4358879"/>
            <a:ext cx="1470025" cy="359569"/>
            <a:chOff x="681037" y="5710237"/>
            <a:chExt cx="1470025" cy="479425"/>
          </a:xfrm>
        </p:grpSpPr>
        <p:sp>
          <p:nvSpPr>
            <p:cNvPr id="63" name="object 63"/>
            <p:cNvSpPr/>
            <p:nvPr/>
          </p:nvSpPr>
          <p:spPr>
            <a:xfrm>
              <a:off x="698500" y="5727700"/>
              <a:ext cx="1447800" cy="457200"/>
            </a:xfrm>
            <a:custGeom>
              <a:avLst/>
              <a:gdLst/>
              <a:ahLst/>
              <a:cxnLst/>
              <a:rect l="l" t="t" r="r" b="b"/>
              <a:pathLst>
                <a:path w="1447800" h="457200">
                  <a:moveTo>
                    <a:pt x="1447800" y="0"/>
                  </a:moveTo>
                  <a:lnTo>
                    <a:pt x="0" y="0"/>
                  </a:lnTo>
                  <a:lnTo>
                    <a:pt x="0" y="457200"/>
                  </a:lnTo>
                  <a:lnTo>
                    <a:pt x="1083310" y="457200"/>
                  </a:lnTo>
                  <a:lnTo>
                    <a:pt x="1447800" y="341630"/>
                  </a:lnTo>
                  <a:lnTo>
                    <a:pt x="1447800" y="0"/>
                  </a:lnTo>
                  <a:close/>
                </a:path>
              </a:pathLst>
            </a:custGeom>
            <a:solidFill>
              <a:srgbClr val="5E5E5E">
                <a:alpha val="50000"/>
              </a:srgbClr>
            </a:solidFill>
          </p:spPr>
          <p:txBody>
            <a:bodyPr wrap="square" lIns="0" tIns="0" rIns="0" bIns="0" rtlCol="0"/>
            <a:lstStyle/>
            <a:p>
              <a:endParaRPr/>
            </a:p>
          </p:txBody>
        </p:sp>
        <p:sp>
          <p:nvSpPr>
            <p:cNvPr id="64" name="object 64"/>
            <p:cNvSpPr/>
            <p:nvPr/>
          </p:nvSpPr>
          <p:spPr>
            <a:xfrm>
              <a:off x="698500" y="5727700"/>
              <a:ext cx="1447800" cy="457200"/>
            </a:xfrm>
            <a:custGeom>
              <a:avLst/>
              <a:gdLst/>
              <a:ahLst/>
              <a:cxnLst/>
              <a:rect l="l" t="t" r="r" b="b"/>
              <a:pathLst>
                <a:path w="1447800" h="457200">
                  <a:moveTo>
                    <a:pt x="0" y="0"/>
                  </a:moveTo>
                  <a:lnTo>
                    <a:pt x="1447800" y="0"/>
                  </a:lnTo>
                  <a:lnTo>
                    <a:pt x="1447800" y="341630"/>
                  </a:lnTo>
                  <a:lnTo>
                    <a:pt x="1083310" y="457200"/>
                  </a:lnTo>
                  <a:lnTo>
                    <a:pt x="0" y="457200"/>
                  </a:lnTo>
                  <a:lnTo>
                    <a:pt x="0" y="0"/>
                  </a:lnTo>
                  <a:close/>
                </a:path>
              </a:pathLst>
            </a:custGeom>
            <a:ln w="9344">
              <a:solidFill>
                <a:srgbClr val="5E5E5E"/>
              </a:solidFill>
            </a:ln>
          </p:spPr>
          <p:txBody>
            <a:bodyPr wrap="square" lIns="0" tIns="0" rIns="0" bIns="0" rtlCol="0"/>
            <a:lstStyle/>
            <a:p>
              <a:endParaRPr/>
            </a:p>
          </p:txBody>
        </p:sp>
        <p:sp>
          <p:nvSpPr>
            <p:cNvPr id="65" name="object 65"/>
            <p:cNvSpPr/>
            <p:nvPr/>
          </p:nvSpPr>
          <p:spPr>
            <a:xfrm>
              <a:off x="1781810" y="6069329"/>
              <a:ext cx="364490" cy="115570"/>
            </a:xfrm>
            <a:custGeom>
              <a:avLst/>
              <a:gdLst/>
              <a:ahLst/>
              <a:cxnLst/>
              <a:rect l="l" t="t" r="r" b="b"/>
              <a:pathLst>
                <a:path w="364489" h="115570">
                  <a:moveTo>
                    <a:pt x="364489" y="0"/>
                  </a:moveTo>
                  <a:lnTo>
                    <a:pt x="195579" y="8890"/>
                  </a:lnTo>
                  <a:lnTo>
                    <a:pt x="171450" y="8890"/>
                  </a:lnTo>
                  <a:lnTo>
                    <a:pt x="149859" y="7620"/>
                  </a:lnTo>
                  <a:lnTo>
                    <a:pt x="124459" y="5080"/>
                  </a:lnTo>
                  <a:lnTo>
                    <a:pt x="93979" y="0"/>
                  </a:lnTo>
                  <a:lnTo>
                    <a:pt x="0" y="115570"/>
                  </a:lnTo>
                  <a:lnTo>
                    <a:pt x="364489" y="0"/>
                  </a:lnTo>
                  <a:close/>
                </a:path>
              </a:pathLst>
            </a:custGeom>
            <a:solidFill>
              <a:srgbClr val="5E5E5E">
                <a:alpha val="50000"/>
              </a:srgbClr>
            </a:solidFill>
          </p:spPr>
          <p:txBody>
            <a:bodyPr wrap="square" lIns="0" tIns="0" rIns="0" bIns="0" rtlCol="0"/>
            <a:lstStyle/>
            <a:p>
              <a:endParaRPr/>
            </a:p>
          </p:txBody>
        </p:sp>
        <p:sp>
          <p:nvSpPr>
            <p:cNvPr id="66" name="object 66"/>
            <p:cNvSpPr/>
            <p:nvPr/>
          </p:nvSpPr>
          <p:spPr>
            <a:xfrm>
              <a:off x="1781810" y="6069329"/>
              <a:ext cx="364490" cy="115570"/>
            </a:xfrm>
            <a:custGeom>
              <a:avLst/>
              <a:gdLst/>
              <a:ahLst/>
              <a:cxnLst/>
              <a:rect l="l" t="t" r="r" b="b"/>
              <a:pathLst>
                <a:path w="364489" h="115570">
                  <a:moveTo>
                    <a:pt x="0" y="115570"/>
                  </a:moveTo>
                  <a:lnTo>
                    <a:pt x="93979" y="0"/>
                  </a:lnTo>
                  <a:lnTo>
                    <a:pt x="133067" y="6261"/>
                  </a:lnTo>
                  <a:lnTo>
                    <a:pt x="164112" y="9031"/>
                  </a:lnTo>
                  <a:lnTo>
                    <a:pt x="194944" y="9048"/>
                  </a:lnTo>
                  <a:lnTo>
                    <a:pt x="233397" y="7055"/>
                  </a:lnTo>
                  <a:lnTo>
                    <a:pt x="287302" y="3792"/>
                  </a:lnTo>
                  <a:lnTo>
                    <a:pt x="364489" y="0"/>
                  </a:lnTo>
                  <a:lnTo>
                    <a:pt x="0" y="115570"/>
                  </a:lnTo>
                  <a:close/>
                </a:path>
              </a:pathLst>
            </a:custGeom>
            <a:ln w="9344">
              <a:solidFill>
                <a:srgbClr val="5E5E5E"/>
              </a:solidFill>
            </a:ln>
          </p:spPr>
          <p:txBody>
            <a:bodyPr wrap="square" lIns="0" tIns="0" rIns="0" bIns="0" rtlCol="0"/>
            <a:lstStyle/>
            <a:p>
              <a:endParaRPr/>
            </a:p>
          </p:txBody>
        </p:sp>
        <p:sp>
          <p:nvSpPr>
            <p:cNvPr id="67" name="object 67"/>
            <p:cNvSpPr/>
            <p:nvPr/>
          </p:nvSpPr>
          <p:spPr>
            <a:xfrm>
              <a:off x="685800" y="5715000"/>
              <a:ext cx="1447800" cy="457200"/>
            </a:xfrm>
            <a:custGeom>
              <a:avLst/>
              <a:gdLst/>
              <a:ahLst/>
              <a:cxnLst/>
              <a:rect l="l" t="t" r="r" b="b"/>
              <a:pathLst>
                <a:path w="1447800" h="457200">
                  <a:moveTo>
                    <a:pt x="1447800" y="0"/>
                  </a:moveTo>
                  <a:lnTo>
                    <a:pt x="0" y="0"/>
                  </a:lnTo>
                  <a:lnTo>
                    <a:pt x="0" y="457200"/>
                  </a:lnTo>
                  <a:lnTo>
                    <a:pt x="1083310" y="457200"/>
                  </a:lnTo>
                  <a:lnTo>
                    <a:pt x="1447800" y="341630"/>
                  </a:lnTo>
                  <a:lnTo>
                    <a:pt x="1447800" y="0"/>
                  </a:lnTo>
                  <a:close/>
                </a:path>
              </a:pathLst>
            </a:custGeom>
            <a:solidFill>
              <a:srgbClr val="CC98FF">
                <a:alpha val="79998"/>
              </a:srgbClr>
            </a:solidFill>
          </p:spPr>
          <p:txBody>
            <a:bodyPr wrap="square" lIns="0" tIns="0" rIns="0" bIns="0" rtlCol="0"/>
            <a:lstStyle/>
            <a:p>
              <a:endParaRPr/>
            </a:p>
          </p:txBody>
        </p:sp>
        <p:sp>
          <p:nvSpPr>
            <p:cNvPr id="68" name="object 68"/>
            <p:cNvSpPr/>
            <p:nvPr/>
          </p:nvSpPr>
          <p:spPr>
            <a:xfrm>
              <a:off x="685800" y="5715000"/>
              <a:ext cx="1447800" cy="457200"/>
            </a:xfrm>
            <a:custGeom>
              <a:avLst/>
              <a:gdLst/>
              <a:ahLst/>
              <a:cxnLst/>
              <a:rect l="l" t="t" r="r" b="b"/>
              <a:pathLst>
                <a:path w="1447800" h="457200">
                  <a:moveTo>
                    <a:pt x="0" y="0"/>
                  </a:moveTo>
                  <a:lnTo>
                    <a:pt x="1447800" y="0"/>
                  </a:lnTo>
                  <a:lnTo>
                    <a:pt x="1447800" y="341630"/>
                  </a:lnTo>
                  <a:lnTo>
                    <a:pt x="1083310" y="457200"/>
                  </a:lnTo>
                  <a:lnTo>
                    <a:pt x="0" y="457200"/>
                  </a:lnTo>
                  <a:lnTo>
                    <a:pt x="0" y="0"/>
                  </a:lnTo>
                  <a:close/>
                </a:path>
              </a:pathLst>
            </a:custGeom>
            <a:ln w="9344">
              <a:solidFill>
                <a:srgbClr val="000000"/>
              </a:solidFill>
            </a:ln>
          </p:spPr>
          <p:txBody>
            <a:bodyPr wrap="square" lIns="0" tIns="0" rIns="0" bIns="0" rtlCol="0"/>
            <a:lstStyle/>
            <a:p>
              <a:endParaRPr/>
            </a:p>
          </p:txBody>
        </p:sp>
        <p:sp>
          <p:nvSpPr>
            <p:cNvPr id="69" name="object 69"/>
            <p:cNvSpPr/>
            <p:nvPr/>
          </p:nvSpPr>
          <p:spPr>
            <a:xfrm>
              <a:off x="1769110" y="6056629"/>
              <a:ext cx="364490" cy="115570"/>
            </a:xfrm>
            <a:custGeom>
              <a:avLst/>
              <a:gdLst/>
              <a:ahLst/>
              <a:cxnLst/>
              <a:rect l="l" t="t" r="r" b="b"/>
              <a:pathLst>
                <a:path w="364489" h="115570">
                  <a:moveTo>
                    <a:pt x="364489" y="0"/>
                  </a:moveTo>
                  <a:lnTo>
                    <a:pt x="195579" y="8890"/>
                  </a:lnTo>
                  <a:lnTo>
                    <a:pt x="149859" y="8890"/>
                  </a:lnTo>
                  <a:lnTo>
                    <a:pt x="124459" y="5080"/>
                  </a:lnTo>
                  <a:lnTo>
                    <a:pt x="93979" y="0"/>
                  </a:lnTo>
                  <a:lnTo>
                    <a:pt x="0" y="115570"/>
                  </a:lnTo>
                  <a:lnTo>
                    <a:pt x="364489" y="0"/>
                  </a:lnTo>
                  <a:close/>
                </a:path>
              </a:pathLst>
            </a:custGeom>
            <a:solidFill>
              <a:srgbClr val="AE82DA">
                <a:alpha val="79998"/>
              </a:srgbClr>
            </a:solidFill>
          </p:spPr>
          <p:txBody>
            <a:bodyPr wrap="square" lIns="0" tIns="0" rIns="0" bIns="0" rtlCol="0"/>
            <a:lstStyle/>
            <a:p>
              <a:endParaRPr/>
            </a:p>
          </p:txBody>
        </p:sp>
        <p:sp>
          <p:nvSpPr>
            <p:cNvPr id="70" name="object 70"/>
            <p:cNvSpPr/>
            <p:nvPr/>
          </p:nvSpPr>
          <p:spPr>
            <a:xfrm>
              <a:off x="1769110" y="6056629"/>
              <a:ext cx="364490" cy="115570"/>
            </a:xfrm>
            <a:custGeom>
              <a:avLst/>
              <a:gdLst/>
              <a:ahLst/>
              <a:cxnLst/>
              <a:rect l="l" t="t" r="r" b="b"/>
              <a:pathLst>
                <a:path w="364489" h="115570">
                  <a:moveTo>
                    <a:pt x="0" y="115570"/>
                  </a:moveTo>
                  <a:lnTo>
                    <a:pt x="93979" y="0"/>
                  </a:lnTo>
                  <a:lnTo>
                    <a:pt x="133067" y="6261"/>
                  </a:lnTo>
                  <a:lnTo>
                    <a:pt x="164112" y="9031"/>
                  </a:lnTo>
                  <a:lnTo>
                    <a:pt x="194944" y="9048"/>
                  </a:lnTo>
                  <a:lnTo>
                    <a:pt x="233397" y="7055"/>
                  </a:lnTo>
                  <a:lnTo>
                    <a:pt x="287302" y="3792"/>
                  </a:lnTo>
                  <a:lnTo>
                    <a:pt x="364489" y="0"/>
                  </a:lnTo>
                  <a:lnTo>
                    <a:pt x="0" y="115570"/>
                  </a:lnTo>
                  <a:close/>
                </a:path>
              </a:pathLst>
            </a:custGeom>
            <a:ln w="9344">
              <a:solidFill>
                <a:srgbClr val="000000"/>
              </a:solidFill>
            </a:ln>
          </p:spPr>
          <p:txBody>
            <a:bodyPr wrap="square" lIns="0" tIns="0" rIns="0" bIns="0" rtlCol="0"/>
            <a:lstStyle/>
            <a:p>
              <a:endParaRPr/>
            </a:p>
          </p:txBody>
        </p:sp>
      </p:grpSp>
      <p:sp>
        <p:nvSpPr>
          <p:cNvPr id="71" name="object 71"/>
          <p:cNvSpPr txBox="1"/>
          <p:nvPr/>
        </p:nvSpPr>
        <p:spPr>
          <a:xfrm>
            <a:off x="835658" y="4415791"/>
            <a:ext cx="796925" cy="197490"/>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7F007F"/>
                </a:solidFill>
                <a:latin typeface="Arial"/>
                <a:cs typeface="Arial"/>
              </a:rPr>
              <a:t>PHYSICAL</a:t>
            </a:r>
            <a:endParaRPr sz="1200">
              <a:latin typeface="Arial"/>
              <a:cs typeface="Arial"/>
            </a:endParaRPr>
          </a:p>
        </p:txBody>
      </p:sp>
      <p:grpSp>
        <p:nvGrpSpPr>
          <p:cNvPr id="72" name="object 72"/>
          <p:cNvGrpSpPr/>
          <p:nvPr/>
        </p:nvGrpSpPr>
        <p:grpSpPr>
          <a:xfrm>
            <a:off x="6905396" y="929947"/>
            <a:ext cx="1470025" cy="359569"/>
            <a:chOff x="7081927" y="1138327"/>
            <a:chExt cx="1470025" cy="479425"/>
          </a:xfrm>
        </p:grpSpPr>
        <p:sp>
          <p:nvSpPr>
            <p:cNvPr id="73" name="object 73"/>
            <p:cNvSpPr/>
            <p:nvPr/>
          </p:nvSpPr>
          <p:spPr>
            <a:xfrm>
              <a:off x="7099299" y="1155700"/>
              <a:ext cx="1447800" cy="457200"/>
            </a:xfrm>
            <a:custGeom>
              <a:avLst/>
              <a:gdLst/>
              <a:ahLst/>
              <a:cxnLst/>
              <a:rect l="l" t="t" r="r" b="b"/>
              <a:pathLst>
                <a:path w="1447800" h="457200">
                  <a:moveTo>
                    <a:pt x="1447800" y="0"/>
                  </a:moveTo>
                  <a:lnTo>
                    <a:pt x="0" y="0"/>
                  </a:lnTo>
                  <a:lnTo>
                    <a:pt x="0" y="457200"/>
                  </a:lnTo>
                  <a:lnTo>
                    <a:pt x="1149350" y="457200"/>
                  </a:lnTo>
                  <a:lnTo>
                    <a:pt x="1447800" y="363220"/>
                  </a:lnTo>
                  <a:lnTo>
                    <a:pt x="1447800" y="0"/>
                  </a:lnTo>
                  <a:close/>
                </a:path>
              </a:pathLst>
            </a:custGeom>
            <a:solidFill>
              <a:srgbClr val="5E5E5E">
                <a:alpha val="50000"/>
              </a:srgbClr>
            </a:solidFill>
          </p:spPr>
          <p:txBody>
            <a:bodyPr wrap="square" lIns="0" tIns="0" rIns="0" bIns="0" rtlCol="0"/>
            <a:lstStyle/>
            <a:p>
              <a:endParaRPr/>
            </a:p>
          </p:txBody>
        </p:sp>
        <p:sp>
          <p:nvSpPr>
            <p:cNvPr id="74" name="object 74"/>
            <p:cNvSpPr/>
            <p:nvPr/>
          </p:nvSpPr>
          <p:spPr>
            <a:xfrm>
              <a:off x="7099299" y="1155700"/>
              <a:ext cx="1447800" cy="457200"/>
            </a:xfrm>
            <a:custGeom>
              <a:avLst/>
              <a:gdLst/>
              <a:ahLst/>
              <a:cxnLst/>
              <a:rect l="l" t="t" r="r" b="b"/>
              <a:pathLst>
                <a:path w="1447800" h="457200">
                  <a:moveTo>
                    <a:pt x="0" y="0"/>
                  </a:moveTo>
                  <a:lnTo>
                    <a:pt x="1447800" y="0"/>
                  </a:lnTo>
                  <a:lnTo>
                    <a:pt x="1447800" y="363220"/>
                  </a:lnTo>
                  <a:lnTo>
                    <a:pt x="1149350" y="457200"/>
                  </a:lnTo>
                  <a:lnTo>
                    <a:pt x="0" y="457200"/>
                  </a:lnTo>
                  <a:lnTo>
                    <a:pt x="0" y="0"/>
                  </a:lnTo>
                  <a:close/>
                </a:path>
              </a:pathLst>
            </a:custGeom>
            <a:ln w="9344">
              <a:solidFill>
                <a:srgbClr val="5E5E5E"/>
              </a:solidFill>
            </a:ln>
          </p:spPr>
          <p:txBody>
            <a:bodyPr wrap="square" lIns="0" tIns="0" rIns="0" bIns="0" rtlCol="0"/>
            <a:lstStyle/>
            <a:p>
              <a:endParaRPr/>
            </a:p>
          </p:txBody>
        </p:sp>
        <p:sp>
          <p:nvSpPr>
            <p:cNvPr id="75" name="object 75"/>
            <p:cNvSpPr/>
            <p:nvPr/>
          </p:nvSpPr>
          <p:spPr>
            <a:xfrm>
              <a:off x="8248649" y="1518920"/>
              <a:ext cx="298450" cy="93980"/>
            </a:xfrm>
            <a:custGeom>
              <a:avLst/>
              <a:gdLst/>
              <a:ahLst/>
              <a:cxnLst/>
              <a:rect l="l" t="t" r="r" b="b"/>
              <a:pathLst>
                <a:path w="298450" h="93980">
                  <a:moveTo>
                    <a:pt x="298450" y="0"/>
                  </a:moveTo>
                  <a:lnTo>
                    <a:pt x="160020" y="7619"/>
                  </a:lnTo>
                  <a:lnTo>
                    <a:pt x="140970" y="7619"/>
                  </a:lnTo>
                  <a:lnTo>
                    <a:pt x="121920" y="6350"/>
                  </a:lnTo>
                  <a:lnTo>
                    <a:pt x="102870" y="3809"/>
                  </a:lnTo>
                  <a:lnTo>
                    <a:pt x="77470" y="0"/>
                  </a:lnTo>
                  <a:lnTo>
                    <a:pt x="0" y="93979"/>
                  </a:lnTo>
                  <a:lnTo>
                    <a:pt x="298450" y="0"/>
                  </a:lnTo>
                  <a:close/>
                </a:path>
              </a:pathLst>
            </a:custGeom>
            <a:solidFill>
              <a:srgbClr val="5E5E5E">
                <a:alpha val="50000"/>
              </a:srgbClr>
            </a:solidFill>
          </p:spPr>
          <p:txBody>
            <a:bodyPr wrap="square" lIns="0" tIns="0" rIns="0" bIns="0" rtlCol="0"/>
            <a:lstStyle/>
            <a:p>
              <a:endParaRPr/>
            </a:p>
          </p:txBody>
        </p:sp>
        <p:sp>
          <p:nvSpPr>
            <p:cNvPr id="76" name="object 76"/>
            <p:cNvSpPr/>
            <p:nvPr/>
          </p:nvSpPr>
          <p:spPr>
            <a:xfrm>
              <a:off x="8248649" y="1518920"/>
              <a:ext cx="298450" cy="93980"/>
            </a:xfrm>
            <a:custGeom>
              <a:avLst/>
              <a:gdLst/>
              <a:ahLst/>
              <a:cxnLst/>
              <a:rect l="l" t="t" r="r" b="b"/>
              <a:pathLst>
                <a:path w="298450" h="93980">
                  <a:moveTo>
                    <a:pt x="0" y="93979"/>
                  </a:moveTo>
                  <a:lnTo>
                    <a:pt x="77470" y="0"/>
                  </a:lnTo>
                  <a:lnTo>
                    <a:pt x="114960" y="5364"/>
                  </a:lnTo>
                  <a:lnTo>
                    <a:pt x="144830" y="6949"/>
                  </a:lnTo>
                  <a:lnTo>
                    <a:pt x="178053" y="5852"/>
                  </a:lnTo>
                  <a:lnTo>
                    <a:pt x="225602" y="3169"/>
                  </a:lnTo>
                  <a:lnTo>
                    <a:pt x="298450" y="0"/>
                  </a:lnTo>
                  <a:lnTo>
                    <a:pt x="0" y="93979"/>
                  </a:lnTo>
                  <a:close/>
                </a:path>
              </a:pathLst>
            </a:custGeom>
            <a:ln w="9344">
              <a:solidFill>
                <a:srgbClr val="5E5E5E"/>
              </a:solidFill>
            </a:ln>
          </p:spPr>
          <p:txBody>
            <a:bodyPr wrap="square" lIns="0" tIns="0" rIns="0" bIns="0" rtlCol="0"/>
            <a:lstStyle/>
            <a:p>
              <a:endParaRPr/>
            </a:p>
          </p:txBody>
        </p:sp>
        <p:sp>
          <p:nvSpPr>
            <p:cNvPr id="77" name="object 77"/>
            <p:cNvSpPr/>
            <p:nvPr/>
          </p:nvSpPr>
          <p:spPr>
            <a:xfrm>
              <a:off x="7086599" y="1143000"/>
              <a:ext cx="1447800" cy="457200"/>
            </a:xfrm>
            <a:custGeom>
              <a:avLst/>
              <a:gdLst/>
              <a:ahLst/>
              <a:cxnLst/>
              <a:rect l="l" t="t" r="r" b="b"/>
              <a:pathLst>
                <a:path w="1447800" h="457200">
                  <a:moveTo>
                    <a:pt x="1447800" y="0"/>
                  </a:moveTo>
                  <a:lnTo>
                    <a:pt x="0" y="0"/>
                  </a:lnTo>
                  <a:lnTo>
                    <a:pt x="0" y="457200"/>
                  </a:lnTo>
                  <a:lnTo>
                    <a:pt x="1149350" y="457200"/>
                  </a:lnTo>
                  <a:lnTo>
                    <a:pt x="1447800" y="363220"/>
                  </a:lnTo>
                  <a:lnTo>
                    <a:pt x="1447800" y="0"/>
                  </a:lnTo>
                  <a:close/>
                </a:path>
              </a:pathLst>
            </a:custGeom>
            <a:solidFill>
              <a:srgbClr val="986600">
                <a:alpha val="84997"/>
              </a:srgbClr>
            </a:solidFill>
          </p:spPr>
          <p:txBody>
            <a:bodyPr wrap="square" lIns="0" tIns="0" rIns="0" bIns="0" rtlCol="0"/>
            <a:lstStyle/>
            <a:p>
              <a:endParaRPr/>
            </a:p>
          </p:txBody>
        </p:sp>
        <p:sp>
          <p:nvSpPr>
            <p:cNvPr id="78" name="object 78"/>
            <p:cNvSpPr/>
            <p:nvPr/>
          </p:nvSpPr>
          <p:spPr>
            <a:xfrm>
              <a:off x="7086599" y="1143000"/>
              <a:ext cx="1447800" cy="457200"/>
            </a:xfrm>
            <a:custGeom>
              <a:avLst/>
              <a:gdLst/>
              <a:ahLst/>
              <a:cxnLst/>
              <a:rect l="l" t="t" r="r" b="b"/>
              <a:pathLst>
                <a:path w="1447800" h="457200">
                  <a:moveTo>
                    <a:pt x="0" y="0"/>
                  </a:moveTo>
                  <a:lnTo>
                    <a:pt x="1447800" y="0"/>
                  </a:lnTo>
                  <a:lnTo>
                    <a:pt x="1447800" y="363220"/>
                  </a:lnTo>
                  <a:lnTo>
                    <a:pt x="1149350" y="457200"/>
                  </a:lnTo>
                  <a:lnTo>
                    <a:pt x="0" y="457200"/>
                  </a:lnTo>
                  <a:lnTo>
                    <a:pt x="0" y="0"/>
                  </a:lnTo>
                  <a:close/>
                </a:path>
              </a:pathLst>
            </a:custGeom>
            <a:ln w="9344">
              <a:solidFill>
                <a:srgbClr val="000000"/>
              </a:solidFill>
            </a:ln>
          </p:spPr>
          <p:txBody>
            <a:bodyPr wrap="square" lIns="0" tIns="0" rIns="0" bIns="0" rtlCol="0"/>
            <a:lstStyle/>
            <a:p>
              <a:endParaRPr/>
            </a:p>
          </p:txBody>
        </p:sp>
        <p:sp>
          <p:nvSpPr>
            <p:cNvPr id="79" name="object 79"/>
            <p:cNvSpPr/>
            <p:nvPr/>
          </p:nvSpPr>
          <p:spPr>
            <a:xfrm>
              <a:off x="8235949" y="1506220"/>
              <a:ext cx="298450" cy="93980"/>
            </a:xfrm>
            <a:custGeom>
              <a:avLst/>
              <a:gdLst/>
              <a:ahLst/>
              <a:cxnLst/>
              <a:rect l="l" t="t" r="r" b="b"/>
              <a:pathLst>
                <a:path w="298450" h="93980">
                  <a:moveTo>
                    <a:pt x="298450" y="0"/>
                  </a:moveTo>
                  <a:lnTo>
                    <a:pt x="160020" y="7619"/>
                  </a:lnTo>
                  <a:lnTo>
                    <a:pt x="140970" y="7619"/>
                  </a:lnTo>
                  <a:lnTo>
                    <a:pt x="121920" y="6350"/>
                  </a:lnTo>
                  <a:lnTo>
                    <a:pt x="102870" y="3809"/>
                  </a:lnTo>
                  <a:lnTo>
                    <a:pt x="77470" y="0"/>
                  </a:lnTo>
                  <a:lnTo>
                    <a:pt x="0" y="93979"/>
                  </a:lnTo>
                  <a:lnTo>
                    <a:pt x="298450" y="0"/>
                  </a:lnTo>
                  <a:close/>
                </a:path>
              </a:pathLst>
            </a:custGeom>
            <a:solidFill>
              <a:srgbClr val="825600">
                <a:alpha val="84997"/>
              </a:srgbClr>
            </a:solidFill>
          </p:spPr>
          <p:txBody>
            <a:bodyPr wrap="square" lIns="0" tIns="0" rIns="0" bIns="0" rtlCol="0"/>
            <a:lstStyle/>
            <a:p>
              <a:endParaRPr/>
            </a:p>
          </p:txBody>
        </p:sp>
        <p:sp>
          <p:nvSpPr>
            <p:cNvPr id="80" name="object 80"/>
            <p:cNvSpPr/>
            <p:nvPr/>
          </p:nvSpPr>
          <p:spPr>
            <a:xfrm>
              <a:off x="8235949" y="1506220"/>
              <a:ext cx="298450" cy="93980"/>
            </a:xfrm>
            <a:custGeom>
              <a:avLst/>
              <a:gdLst/>
              <a:ahLst/>
              <a:cxnLst/>
              <a:rect l="l" t="t" r="r" b="b"/>
              <a:pathLst>
                <a:path w="298450" h="93980">
                  <a:moveTo>
                    <a:pt x="0" y="93979"/>
                  </a:moveTo>
                  <a:lnTo>
                    <a:pt x="77470" y="0"/>
                  </a:lnTo>
                  <a:lnTo>
                    <a:pt x="114960" y="5974"/>
                  </a:lnTo>
                  <a:lnTo>
                    <a:pt x="144830" y="7863"/>
                  </a:lnTo>
                  <a:lnTo>
                    <a:pt x="178053" y="6766"/>
                  </a:lnTo>
                  <a:lnTo>
                    <a:pt x="225602" y="3779"/>
                  </a:lnTo>
                  <a:lnTo>
                    <a:pt x="298450" y="0"/>
                  </a:lnTo>
                  <a:lnTo>
                    <a:pt x="0" y="93979"/>
                  </a:lnTo>
                  <a:close/>
                </a:path>
              </a:pathLst>
            </a:custGeom>
            <a:ln w="9344">
              <a:solidFill>
                <a:srgbClr val="000000"/>
              </a:solidFill>
            </a:ln>
          </p:spPr>
          <p:txBody>
            <a:bodyPr wrap="square" lIns="0" tIns="0" rIns="0" bIns="0" rtlCol="0"/>
            <a:lstStyle/>
            <a:p>
              <a:endParaRPr/>
            </a:p>
          </p:txBody>
        </p:sp>
      </p:grpSp>
      <p:sp>
        <p:nvSpPr>
          <p:cNvPr id="81" name="object 81"/>
          <p:cNvSpPr txBox="1"/>
          <p:nvPr/>
        </p:nvSpPr>
        <p:spPr>
          <a:xfrm>
            <a:off x="7105646" y="993457"/>
            <a:ext cx="1059180" cy="197490"/>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a:cs typeface="Arial"/>
              </a:rPr>
              <a:t>APPLICATION</a:t>
            </a:r>
            <a:endParaRPr sz="1200">
              <a:latin typeface="Arial"/>
              <a:cs typeface="Arial"/>
            </a:endParaRPr>
          </a:p>
        </p:txBody>
      </p:sp>
      <p:grpSp>
        <p:nvGrpSpPr>
          <p:cNvPr id="82" name="object 82"/>
          <p:cNvGrpSpPr/>
          <p:nvPr/>
        </p:nvGrpSpPr>
        <p:grpSpPr>
          <a:xfrm>
            <a:off x="6905396" y="1501447"/>
            <a:ext cx="1470025" cy="359569"/>
            <a:chOff x="7081927" y="1900327"/>
            <a:chExt cx="1470025" cy="479425"/>
          </a:xfrm>
        </p:grpSpPr>
        <p:sp>
          <p:nvSpPr>
            <p:cNvPr id="83" name="object 83"/>
            <p:cNvSpPr/>
            <p:nvPr/>
          </p:nvSpPr>
          <p:spPr>
            <a:xfrm>
              <a:off x="7099299" y="1917699"/>
              <a:ext cx="1447800" cy="457200"/>
            </a:xfrm>
            <a:custGeom>
              <a:avLst/>
              <a:gdLst/>
              <a:ahLst/>
              <a:cxnLst/>
              <a:rect l="l" t="t" r="r" b="b"/>
              <a:pathLst>
                <a:path w="1447800" h="457200">
                  <a:moveTo>
                    <a:pt x="1447800" y="0"/>
                  </a:moveTo>
                  <a:lnTo>
                    <a:pt x="0" y="0"/>
                  </a:lnTo>
                  <a:lnTo>
                    <a:pt x="0" y="457200"/>
                  </a:lnTo>
                  <a:lnTo>
                    <a:pt x="1149350" y="457200"/>
                  </a:lnTo>
                  <a:lnTo>
                    <a:pt x="1447800" y="363220"/>
                  </a:lnTo>
                  <a:lnTo>
                    <a:pt x="1447800" y="0"/>
                  </a:lnTo>
                  <a:close/>
                </a:path>
              </a:pathLst>
            </a:custGeom>
            <a:solidFill>
              <a:srgbClr val="5E5E5E">
                <a:alpha val="50000"/>
              </a:srgbClr>
            </a:solidFill>
          </p:spPr>
          <p:txBody>
            <a:bodyPr wrap="square" lIns="0" tIns="0" rIns="0" bIns="0" rtlCol="0"/>
            <a:lstStyle/>
            <a:p>
              <a:endParaRPr/>
            </a:p>
          </p:txBody>
        </p:sp>
        <p:sp>
          <p:nvSpPr>
            <p:cNvPr id="84" name="object 84"/>
            <p:cNvSpPr/>
            <p:nvPr/>
          </p:nvSpPr>
          <p:spPr>
            <a:xfrm>
              <a:off x="7099299" y="1917699"/>
              <a:ext cx="1447800" cy="457200"/>
            </a:xfrm>
            <a:custGeom>
              <a:avLst/>
              <a:gdLst/>
              <a:ahLst/>
              <a:cxnLst/>
              <a:rect l="l" t="t" r="r" b="b"/>
              <a:pathLst>
                <a:path w="1447800" h="457200">
                  <a:moveTo>
                    <a:pt x="0" y="0"/>
                  </a:moveTo>
                  <a:lnTo>
                    <a:pt x="1447800" y="0"/>
                  </a:lnTo>
                  <a:lnTo>
                    <a:pt x="1447800" y="363220"/>
                  </a:lnTo>
                  <a:lnTo>
                    <a:pt x="1149350" y="457200"/>
                  </a:lnTo>
                  <a:lnTo>
                    <a:pt x="0" y="457200"/>
                  </a:lnTo>
                  <a:lnTo>
                    <a:pt x="0" y="0"/>
                  </a:lnTo>
                  <a:close/>
                </a:path>
              </a:pathLst>
            </a:custGeom>
            <a:ln w="9344">
              <a:solidFill>
                <a:srgbClr val="5E5E5E"/>
              </a:solidFill>
            </a:ln>
          </p:spPr>
          <p:txBody>
            <a:bodyPr wrap="square" lIns="0" tIns="0" rIns="0" bIns="0" rtlCol="0"/>
            <a:lstStyle/>
            <a:p>
              <a:endParaRPr/>
            </a:p>
          </p:txBody>
        </p:sp>
        <p:sp>
          <p:nvSpPr>
            <p:cNvPr id="85" name="object 85"/>
            <p:cNvSpPr/>
            <p:nvPr/>
          </p:nvSpPr>
          <p:spPr>
            <a:xfrm>
              <a:off x="8248649" y="2280919"/>
              <a:ext cx="298450" cy="93980"/>
            </a:xfrm>
            <a:custGeom>
              <a:avLst/>
              <a:gdLst/>
              <a:ahLst/>
              <a:cxnLst/>
              <a:rect l="l" t="t" r="r" b="b"/>
              <a:pathLst>
                <a:path w="298450" h="93980">
                  <a:moveTo>
                    <a:pt x="298450" y="0"/>
                  </a:moveTo>
                  <a:lnTo>
                    <a:pt x="160020" y="7619"/>
                  </a:lnTo>
                  <a:lnTo>
                    <a:pt x="140970" y="7619"/>
                  </a:lnTo>
                  <a:lnTo>
                    <a:pt x="121920" y="6350"/>
                  </a:lnTo>
                  <a:lnTo>
                    <a:pt x="102870" y="3809"/>
                  </a:lnTo>
                  <a:lnTo>
                    <a:pt x="77470" y="0"/>
                  </a:lnTo>
                  <a:lnTo>
                    <a:pt x="0" y="93979"/>
                  </a:lnTo>
                  <a:lnTo>
                    <a:pt x="298450" y="0"/>
                  </a:lnTo>
                  <a:close/>
                </a:path>
              </a:pathLst>
            </a:custGeom>
            <a:solidFill>
              <a:srgbClr val="5E5E5E">
                <a:alpha val="50000"/>
              </a:srgbClr>
            </a:solidFill>
          </p:spPr>
          <p:txBody>
            <a:bodyPr wrap="square" lIns="0" tIns="0" rIns="0" bIns="0" rtlCol="0"/>
            <a:lstStyle/>
            <a:p>
              <a:endParaRPr/>
            </a:p>
          </p:txBody>
        </p:sp>
        <p:sp>
          <p:nvSpPr>
            <p:cNvPr id="86" name="object 86"/>
            <p:cNvSpPr/>
            <p:nvPr/>
          </p:nvSpPr>
          <p:spPr>
            <a:xfrm>
              <a:off x="8248649" y="2280919"/>
              <a:ext cx="298450" cy="93980"/>
            </a:xfrm>
            <a:custGeom>
              <a:avLst/>
              <a:gdLst/>
              <a:ahLst/>
              <a:cxnLst/>
              <a:rect l="l" t="t" r="r" b="b"/>
              <a:pathLst>
                <a:path w="298450" h="93980">
                  <a:moveTo>
                    <a:pt x="0" y="93979"/>
                  </a:moveTo>
                  <a:lnTo>
                    <a:pt x="77470" y="0"/>
                  </a:lnTo>
                  <a:lnTo>
                    <a:pt x="114960" y="5974"/>
                  </a:lnTo>
                  <a:lnTo>
                    <a:pt x="144830" y="7863"/>
                  </a:lnTo>
                  <a:lnTo>
                    <a:pt x="178053" y="6766"/>
                  </a:lnTo>
                  <a:lnTo>
                    <a:pt x="225602" y="3779"/>
                  </a:lnTo>
                  <a:lnTo>
                    <a:pt x="298450" y="0"/>
                  </a:lnTo>
                  <a:lnTo>
                    <a:pt x="0" y="93979"/>
                  </a:lnTo>
                  <a:close/>
                </a:path>
              </a:pathLst>
            </a:custGeom>
            <a:ln w="9344">
              <a:solidFill>
                <a:srgbClr val="5E5E5E"/>
              </a:solidFill>
            </a:ln>
          </p:spPr>
          <p:txBody>
            <a:bodyPr wrap="square" lIns="0" tIns="0" rIns="0" bIns="0" rtlCol="0"/>
            <a:lstStyle/>
            <a:p>
              <a:endParaRPr/>
            </a:p>
          </p:txBody>
        </p:sp>
        <p:sp>
          <p:nvSpPr>
            <p:cNvPr id="87" name="object 87"/>
            <p:cNvSpPr/>
            <p:nvPr/>
          </p:nvSpPr>
          <p:spPr>
            <a:xfrm>
              <a:off x="7086599" y="1904999"/>
              <a:ext cx="1447800" cy="457200"/>
            </a:xfrm>
            <a:custGeom>
              <a:avLst/>
              <a:gdLst/>
              <a:ahLst/>
              <a:cxnLst/>
              <a:rect l="l" t="t" r="r" b="b"/>
              <a:pathLst>
                <a:path w="1447800" h="457200">
                  <a:moveTo>
                    <a:pt x="1447800" y="0"/>
                  </a:moveTo>
                  <a:lnTo>
                    <a:pt x="0" y="0"/>
                  </a:lnTo>
                  <a:lnTo>
                    <a:pt x="0" y="457200"/>
                  </a:lnTo>
                  <a:lnTo>
                    <a:pt x="1149350" y="457200"/>
                  </a:lnTo>
                  <a:lnTo>
                    <a:pt x="1447800" y="363220"/>
                  </a:lnTo>
                  <a:lnTo>
                    <a:pt x="1447800" y="0"/>
                  </a:lnTo>
                  <a:close/>
                </a:path>
              </a:pathLst>
            </a:custGeom>
            <a:solidFill>
              <a:srgbClr val="98CC00">
                <a:alpha val="68998"/>
              </a:srgbClr>
            </a:solidFill>
          </p:spPr>
          <p:txBody>
            <a:bodyPr wrap="square" lIns="0" tIns="0" rIns="0" bIns="0" rtlCol="0"/>
            <a:lstStyle/>
            <a:p>
              <a:endParaRPr/>
            </a:p>
          </p:txBody>
        </p:sp>
        <p:sp>
          <p:nvSpPr>
            <p:cNvPr id="88" name="object 88"/>
            <p:cNvSpPr/>
            <p:nvPr/>
          </p:nvSpPr>
          <p:spPr>
            <a:xfrm>
              <a:off x="7086599" y="1904999"/>
              <a:ext cx="1447800" cy="457200"/>
            </a:xfrm>
            <a:custGeom>
              <a:avLst/>
              <a:gdLst/>
              <a:ahLst/>
              <a:cxnLst/>
              <a:rect l="l" t="t" r="r" b="b"/>
              <a:pathLst>
                <a:path w="1447800" h="457200">
                  <a:moveTo>
                    <a:pt x="0" y="0"/>
                  </a:moveTo>
                  <a:lnTo>
                    <a:pt x="1447800" y="0"/>
                  </a:lnTo>
                  <a:lnTo>
                    <a:pt x="1447800" y="363220"/>
                  </a:lnTo>
                  <a:lnTo>
                    <a:pt x="1149350" y="457200"/>
                  </a:lnTo>
                  <a:lnTo>
                    <a:pt x="0" y="457200"/>
                  </a:lnTo>
                  <a:lnTo>
                    <a:pt x="0" y="0"/>
                  </a:lnTo>
                  <a:close/>
                </a:path>
              </a:pathLst>
            </a:custGeom>
            <a:ln w="9344">
              <a:solidFill>
                <a:srgbClr val="000000"/>
              </a:solidFill>
            </a:ln>
          </p:spPr>
          <p:txBody>
            <a:bodyPr wrap="square" lIns="0" tIns="0" rIns="0" bIns="0" rtlCol="0"/>
            <a:lstStyle/>
            <a:p>
              <a:endParaRPr/>
            </a:p>
          </p:txBody>
        </p:sp>
        <p:sp>
          <p:nvSpPr>
            <p:cNvPr id="89" name="object 89"/>
            <p:cNvSpPr/>
            <p:nvPr/>
          </p:nvSpPr>
          <p:spPr>
            <a:xfrm>
              <a:off x="8235949" y="2268219"/>
              <a:ext cx="298450" cy="93980"/>
            </a:xfrm>
            <a:custGeom>
              <a:avLst/>
              <a:gdLst/>
              <a:ahLst/>
              <a:cxnLst/>
              <a:rect l="l" t="t" r="r" b="b"/>
              <a:pathLst>
                <a:path w="298450" h="93980">
                  <a:moveTo>
                    <a:pt x="298450" y="0"/>
                  </a:moveTo>
                  <a:lnTo>
                    <a:pt x="160020" y="7619"/>
                  </a:lnTo>
                  <a:lnTo>
                    <a:pt x="140970" y="7619"/>
                  </a:lnTo>
                  <a:lnTo>
                    <a:pt x="121920" y="6350"/>
                  </a:lnTo>
                  <a:lnTo>
                    <a:pt x="102870" y="3809"/>
                  </a:lnTo>
                  <a:lnTo>
                    <a:pt x="77470" y="0"/>
                  </a:lnTo>
                  <a:lnTo>
                    <a:pt x="0" y="93979"/>
                  </a:lnTo>
                  <a:lnTo>
                    <a:pt x="298450" y="0"/>
                  </a:lnTo>
                  <a:close/>
                </a:path>
              </a:pathLst>
            </a:custGeom>
            <a:solidFill>
              <a:srgbClr val="82AE00">
                <a:alpha val="68998"/>
              </a:srgbClr>
            </a:solidFill>
          </p:spPr>
          <p:txBody>
            <a:bodyPr wrap="square" lIns="0" tIns="0" rIns="0" bIns="0" rtlCol="0"/>
            <a:lstStyle/>
            <a:p>
              <a:endParaRPr/>
            </a:p>
          </p:txBody>
        </p:sp>
        <p:sp>
          <p:nvSpPr>
            <p:cNvPr id="90" name="object 90"/>
            <p:cNvSpPr/>
            <p:nvPr/>
          </p:nvSpPr>
          <p:spPr>
            <a:xfrm>
              <a:off x="8235949" y="2268219"/>
              <a:ext cx="298450" cy="93980"/>
            </a:xfrm>
            <a:custGeom>
              <a:avLst/>
              <a:gdLst/>
              <a:ahLst/>
              <a:cxnLst/>
              <a:rect l="l" t="t" r="r" b="b"/>
              <a:pathLst>
                <a:path w="298450" h="93980">
                  <a:moveTo>
                    <a:pt x="0" y="93979"/>
                  </a:moveTo>
                  <a:lnTo>
                    <a:pt x="77470" y="0"/>
                  </a:lnTo>
                  <a:lnTo>
                    <a:pt x="114960" y="5974"/>
                  </a:lnTo>
                  <a:lnTo>
                    <a:pt x="144830" y="7863"/>
                  </a:lnTo>
                  <a:lnTo>
                    <a:pt x="178053" y="6766"/>
                  </a:lnTo>
                  <a:lnTo>
                    <a:pt x="225602" y="3779"/>
                  </a:lnTo>
                  <a:lnTo>
                    <a:pt x="298450" y="0"/>
                  </a:lnTo>
                  <a:lnTo>
                    <a:pt x="0" y="93979"/>
                  </a:lnTo>
                  <a:close/>
                </a:path>
              </a:pathLst>
            </a:custGeom>
            <a:ln w="9344">
              <a:solidFill>
                <a:srgbClr val="000000"/>
              </a:solidFill>
            </a:ln>
          </p:spPr>
          <p:txBody>
            <a:bodyPr wrap="square" lIns="0" tIns="0" rIns="0" bIns="0" rtlCol="0"/>
            <a:lstStyle/>
            <a:p>
              <a:endParaRPr/>
            </a:p>
          </p:txBody>
        </p:sp>
      </p:grpSp>
      <p:sp>
        <p:nvSpPr>
          <p:cNvPr id="91" name="object 91"/>
          <p:cNvSpPr txBox="1"/>
          <p:nvPr/>
        </p:nvSpPr>
        <p:spPr>
          <a:xfrm>
            <a:off x="7024366" y="1565910"/>
            <a:ext cx="1220470" cy="197490"/>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a:cs typeface="Arial"/>
              </a:rPr>
              <a:t>PRESENTATION</a:t>
            </a:r>
            <a:endParaRPr sz="1200">
              <a:latin typeface="Arial"/>
              <a:cs typeface="Arial"/>
            </a:endParaRPr>
          </a:p>
        </p:txBody>
      </p:sp>
      <p:grpSp>
        <p:nvGrpSpPr>
          <p:cNvPr id="92" name="object 92"/>
          <p:cNvGrpSpPr/>
          <p:nvPr/>
        </p:nvGrpSpPr>
        <p:grpSpPr>
          <a:xfrm>
            <a:off x="6905396" y="2072947"/>
            <a:ext cx="1470025" cy="359569"/>
            <a:chOff x="7081927" y="2662327"/>
            <a:chExt cx="1470025" cy="479425"/>
          </a:xfrm>
        </p:grpSpPr>
        <p:sp>
          <p:nvSpPr>
            <p:cNvPr id="93" name="object 93"/>
            <p:cNvSpPr/>
            <p:nvPr/>
          </p:nvSpPr>
          <p:spPr>
            <a:xfrm>
              <a:off x="7099299" y="2679699"/>
              <a:ext cx="1447800" cy="457200"/>
            </a:xfrm>
            <a:custGeom>
              <a:avLst/>
              <a:gdLst/>
              <a:ahLst/>
              <a:cxnLst/>
              <a:rect l="l" t="t" r="r" b="b"/>
              <a:pathLst>
                <a:path w="1447800" h="457200">
                  <a:moveTo>
                    <a:pt x="1447800" y="0"/>
                  </a:moveTo>
                  <a:lnTo>
                    <a:pt x="0" y="0"/>
                  </a:lnTo>
                  <a:lnTo>
                    <a:pt x="0" y="457200"/>
                  </a:lnTo>
                  <a:lnTo>
                    <a:pt x="1126490" y="457200"/>
                  </a:lnTo>
                  <a:lnTo>
                    <a:pt x="1447800" y="355600"/>
                  </a:lnTo>
                  <a:lnTo>
                    <a:pt x="1447800" y="0"/>
                  </a:lnTo>
                  <a:close/>
                </a:path>
              </a:pathLst>
            </a:custGeom>
            <a:solidFill>
              <a:srgbClr val="5E5E5E">
                <a:alpha val="50000"/>
              </a:srgbClr>
            </a:solidFill>
          </p:spPr>
          <p:txBody>
            <a:bodyPr wrap="square" lIns="0" tIns="0" rIns="0" bIns="0" rtlCol="0"/>
            <a:lstStyle/>
            <a:p>
              <a:endParaRPr/>
            </a:p>
          </p:txBody>
        </p:sp>
        <p:sp>
          <p:nvSpPr>
            <p:cNvPr id="94" name="object 94"/>
            <p:cNvSpPr/>
            <p:nvPr/>
          </p:nvSpPr>
          <p:spPr>
            <a:xfrm>
              <a:off x="7099299" y="2679699"/>
              <a:ext cx="1447800" cy="457200"/>
            </a:xfrm>
            <a:custGeom>
              <a:avLst/>
              <a:gdLst/>
              <a:ahLst/>
              <a:cxnLst/>
              <a:rect l="l" t="t" r="r" b="b"/>
              <a:pathLst>
                <a:path w="1447800" h="457200">
                  <a:moveTo>
                    <a:pt x="0" y="0"/>
                  </a:moveTo>
                  <a:lnTo>
                    <a:pt x="1447800" y="0"/>
                  </a:lnTo>
                  <a:lnTo>
                    <a:pt x="1447800" y="355600"/>
                  </a:lnTo>
                  <a:lnTo>
                    <a:pt x="1126490" y="457200"/>
                  </a:lnTo>
                  <a:lnTo>
                    <a:pt x="0" y="457200"/>
                  </a:lnTo>
                  <a:lnTo>
                    <a:pt x="0" y="0"/>
                  </a:lnTo>
                  <a:close/>
                </a:path>
              </a:pathLst>
            </a:custGeom>
            <a:ln w="9344">
              <a:solidFill>
                <a:srgbClr val="5E5E5E"/>
              </a:solidFill>
            </a:ln>
          </p:spPr>
          <p:txBody>
            <a:bodyPr wrap="square" lIns="0" tIns="0" rIns="0" bIns="0" rtlCol="0"/>
            <a:lstStyle/>
            <a:p>
              <a:endParaRPr/>
            </a:p>
          </p:txBody>
        </p:sp>
        <p:sp>
          <p:nvSpPr>
            <p:cNvPr id="95" name="object 95"/>
            <p:cNvSpPr/>
            <p:nvPr/>
          </p:nvSpPr>
          <p:spPr>
            <a:xfrm>
              <a:off x="8225789" y="3035299"/>
              <a:ext cx="321310" cy="101600"/>
            </a:xfrm>
            <a:custGeom>
              <a:avLst/>
              <a:gdLst/>
              <a:ahLst/>
              <a:cxnLst/>
              <a:rect l="l" t="t" r="r" b="b"/>
              <a:pathLst>
                <a:path w="321309" h="101600">
                  <a:moveTo>
                    <a:pt x="321309" y="0"/>
                  </a:moveTo>
                  <a:lnTo>
                    <a:pt x="172719" y="7620"/>
                  </a:lnTo>
                  <a:lnTo>
                    <a:pt x="132079" y="7620"/>
                  </a:lnTo>
                  <a:lnTo>
                    <a:pt x="110489" y="5079"/>
                  </a:lnTo>
                  <a:lnTo>
                    <a:pt x="83819" y="0"/>
                  </a:lnTo>
                  <a:lnTo>
                    <a:pt x="0" y="101600"/>
                  </a:lnTo>
                  <a:lnTo>
                    <a:pt x="321309" y="0"/>
                  </a:lnTo>
                  <a:close/>
                </a:path>
              </a:pathLst>
            </a:custGeom>
            <a:solidFill>
              <a:srgbClr val="5E5E5E">
                <a:alpha val="50000"/>
              </a:srgbClr>
            </a:solidFill>
          </p:spPr>
          <p:txBody>
            <a:bodyPr wrap="square" lIns="0" tIns="0" rIns="0" bIns="0" rtlCol="0"/>
            <a:lstStyle/>
            <a:p>
              <a:endParaRPr/>
            </a:p>
          </p:txBody>
        </p:sp>
        <p:sp>
          <p:nvSpPr>
            <p:cNvPr id="96" name="object 96"/>
            <p:cNvSpPr/>
            <p:nvPr/>
          </p:nvSpPr>
          <p:spPr>
            <a:xfrm>
              <a:off x="8225789" y="3035299"/>
              <a:ext cx="321310" cy="101600"/>
            </a:xfrm>
            <a:custGeom>
              <a:avLst/>
              <a:gdLst/>
              <a:ahLst/>
              <a:cxnLst/>
              <a:rect l="l" t="t" r="r" b="b"/>
              <a:pathLst>
                <a:path w="321309" h="101600">
                  <a:moveTo>
                    <a:pt x="0" y="101600"/>
                  </a:moveTo>
                  <a:lnTo>
                    <a:pt x="83819" y="0"/>
                  </a:lnTo>
                  <a:lnTo>
                    <a:pt x="123880" y="6461"/>
                  </a:lnTo>
                  <a:lnTo>
                    <a:pt x="155895" y="8412"/>
                  </a:lnTo>
                  <a:lnTo>
                    <a:pt x="191627" y="7132"/>
                  </a:lnTo>
                  <a:lnTo>
                    <a:pt x="242844" y="3901"/>
                  </a:lnTo>
                  <a:lnTo>
                    <a:pt x="321309" y="0"/>
                  </a:lnTo>
                  <a:lnTo>
                    <a:pt x="0" y="101600"/>
                  </a:lnTo>
                  <a:close/>
                </a:path>
              </a:pathLst>
            </a:custGeom>
            <a:ln w="9344">
              <a:solidFill>
                <a:srgbClr val="5E5E5E"/>
              </a:solidFill>
            </a:ln>
          </p:spPr>
          <p:txBody>
            <a:bodyPr wrap="square" lIns="0" tIns="0" rIns="0" bIns="0" rtlCol="0"/>
            <a:lstStyle/>
            <a:p>
              <a:endParaRPr/>
            </a:p>
          </p:txBody>
        </p:sp>
        <p:sp>
          <p:nvSpPr>
            <p:cNvPr id="97" name="object 97"/>
            <p:cNvSpPr/>
            <p:nvPr/>
          </p:nvSpPr>
          <p:spPr>
            <a:xfrm>
              <a:off x="7086599" y="2666999"/>
              <a:ext cx="1447800" cy="457200"/>
            </a:xfrm>
            <a:custGeom>
              <a:avLst/>
              <a:gdLst/>
              <a:ahLst/>
              <a:cxnLst/>
              <a:rect l="l" t="t" r="r" b="b"/>
              <a:pathLst>
                <a:path w="1447800" h="457200">
                  <a:moveTo>
                    <a:pt x="1447800" y="0"/>
                  </a:moveTo>
                  <a:lnTo>
                    <a:pt x="0" y="0"/>
                  </a:lnTo>
                  <a:lnTo>
                    <a:pt x="0" y="457200"/>
                  </a:lnTo>
                  <a:lnTo>
                    <a:pt x="1127759" y="457200"/>
                  </a:lnTo>
                  <a:lnTo>
                    <a:pt x="1447800" y="355600"/>
                  </a:lnTo>
                  <a:lnTo>
                    <a:pt x="1447800" y="0"/>
                  </a:lnTo>
                  <a:close/>
                </a:path>
              </a:pathLst>
            </a:custGeom>
            <a:solidFill>
              <a:srgbClr val="3A802E">
                <a:alpha val="50000"/>
              </a:srgbClr>
            </a:solidFill>
          </p:spPr>
          <p:txBody>
            <a:bodyPr wrap="square" lIns="0" tIns="0" rIns="0" bIns="0" rtlCol="0"/>
            <a:lstStyle/>
            <a:p>
              <a:endParaRPr/>
            </a:p>
          </p:txBody>
        </p:sp>
        <p:sp>
          <p:nvSpPr>
            <p:cNvPr id="98" name="object 98"/>
            <p:cNvSpPr/>
            <p:nvPr/>
          </p:nvSpPr>
          <p:spPr>
            <a:xfrm>
              <a:off x="7086599" y="2666999"/>
              <a:ext cx="1447800" cy="457200"/>
            </a:xfrm>
            <a:custGeom>
              <a:avLst/>
              <a:gdLst/>
              <a:ahLst/>
              <a:cxnLst/>
              <a:rect l="l" t="t" r="r" b="b"/>
              <a:pathLst>
                <a:path w="1447800" h="457200">
                  <a:moveTo>
                    <a:pt x="0" y="0"/>
                  </a:moveTo>
                  <a:lnTo>
                    <a:pt x="1447800" y="0"/>
                  </a:lnTo>
                  <a:lnTo>
                    <a:pt x="1447800" y="355600"/>
                  </a:lnTo>
                  <a:lnTo>
                    <a:pt x="1127759" y="457200"/>
                  </a:lnTo>
                  <a:lnTo>
                    <a:pt x="0" y="457200"/>
                  </a:lnTo>
                  <a:lnTo>
                    <a:pt x="0" y="0"/>
                  </a:lnTo>
                  <a:close/>
                </a:path>
              </a:pathLst>
            </a:custGeom>
            <a:ln w="9344">
              <a:solidFill>
                <a:srgbClr val="000000"/>
              </a:solidFill>
            </a:ln>
          </p:spPr>
          <p:txBody>
            <a:bodyPr wrap="square" lIns="0" tIns="0" rIns="0" bIns="0" rtlCol="0"/>
            <a:lstStyle/>
            <a:p>
              <a:endParaRPr/>
            </a:p>
          </p:txBody>
        </p:sp>
        <p:sp>
          <p:nvSpPr>
            <p:cNvPr id="99" name="object 99"/>
            <p:cNvSpPr/>
            <p:nvPr/>
          </p:nvSpPr>
          <p:spPr>
            <a:xfrm>
              <a:off x="8214359" y="3022599"/>
              <a:ext cx="320040" cy="101600"/>
            </a:xfrm>
            <a:custGeom>
              <a:avLst/>
              <a:gdLst/>
              <a:ahLst/>
              <a:cxnLst/>
              <a:rect l="l" t="t" r="r" b="b"/>
              <a:pathLst>
                <a:path w="320040" h="101600">
                  <a:moveTo>
                    <a:pt x="320040" y="0"/>
                  </a:moveTo>
                  <a:lnTo>
                    <a:pt x="171450" y="7620"/>
                  </a:lnTo>
                  <a:lnTo>
                    <a:pt x="130810" y="7620"/>
                  </a:lnTo>
                  <a:lnTo>
                    <a:pt x="109220" y="5079"/>
                  </a:lnTo>
                  <a:lnTo>
                    <a:pt x="82550" y="0"/>
                  </a:lnTo>
                  <a:lnTo>
                    <a:pt x="0" y="101600"/>
                  </a:lnTo>
                  <a:lnTo>
                    <a:pt x="320040" y="0"/>
                  </a:lnTo>
                  <a:close/>
                </a:path>
              </a:pathLst>
            </a:custGeom>
            <a:solidFill>
              <a:srgbClr val="316D27">
                <a:alpha val="50000"/>
              </a:srgbClr>
            </a:solidFill>
          </p:spPr>
          <p:txBody>
            <a:bodyPr wrap="square" lIns="0" tIns="0" rIns="0" bIns="0" rtlCol="0"/>
            <a:lstStyle/>
            <a:p>
              <a:endParaRPr/>
            </a:p>
          </p:txBody>
        </p:sp>
        <p:sp>
          <p:nvSpPr>
            <p:cNvPr id="100" name="object 100"/>
            <p:cNvSpPr/>
            <p:nvPr/>
          </p:nvSpPr>
          <p:spPr>
            <a:xfrm>
              <a:off x="8214359" y="3022599"/>
              <a:ext cx="320040" cy="101600"/>
            </a:xfrm>
            <a:custGeom>
              <a:avLst/>
              <a:gdLst/>
              <a:ahLst/>
              <a:cxnLst/>
              <a:rect l="l" t="t" r="r" b="b"/>
              <a:pathLst>
                <a:path w="320040" h="101600">
                  <a:moveTo>
                    <a:pt x="0" y="101600"/>
                  </a:moveTo>
                  <a:lnTo>
                    <a:pt x="82550" y="0"/>
                  </a:lnTo>
                  <a:lnTo>
                    <a:pt x="122610" y="6461"/>
                  </a:lnTo>
                  <a:lnTo>
                    <a:pt x="154625" y="8412"/>
                  </a:lnTo>
                  <a:lnTo>
                    <a:pt x="190357" y="7132"/>
                  </a:lnTo>
                  <a:lnTo>
                    <a:pt x="241574" y="3901"/>
                  </a:lnTo>
                  <a:lnTo>
                    <a:pt x="320040" y="0"/>
                  </a:lnTo>
                  <a:lnTo>
                    <a:pt x="0" y="101600"/>
                  </a:lnTo>
                  <a:close/>
                </a:path>
              </a:pathLst>
            </a:custGeom>
            <a:ln w="9344">
              <a:solidFill>
                <a:srgbClr val="000000"/>
              </a:solidFill>
            </a:ln>
          </p:spPr>
          <p:txBody>
            <a:bodyPr wrap="square" lIns="0" tIns="0" rIns="0" bIns="0" rtlCol="0"/>
            <a:lstStyle/>
            <a:p>
              <a:endParaRPr/>
            </a:p>
          </p:txBody>
        </p:sp>
      </p:grpSp>
      <p:sp>
        <p:nvSpPr>
          <p:cNvPr id="101" name="object 101"/>
          <p:cNvSpPr txBox="1"/>
          <p:nvPr/>
        </p:nvSpPr>
        <p:spPr>
          <a:xfrm>
            <a:off x="7282175" y="2134553"/>
            <a:ext cx="704850" cy="197490"/>
          </a:xfrm>
          <a:prstGeom prst="rect">
            <a:avLst/>
          </a:prstGeom>
        </p:spPr>
        <p:txBody>
          <a:bodyPr vert="horz" wrap="square" lIns="0" tIns="12700" rIns="0" bIns="0" rtlCol="0">
            <a:spAutoFit/>
          </a:bodyPr>
          <a:lstStyle/>
          <a:p>
            <a:pPr marL="12700">
              <a:lnSpc>
                <a:spcPct val="100000"/>
              </a:lnSpc>
              <a:spcBef>
                <a:spcPts val="100"/>
              </a:spcBef>
            </a:pPr>
            <a:r>
              <a:rPr sz="1200" b="1" dirty="0">
                <a:latin typeface="Arial"/>
                <a:cs typeface="Arial"/>
              </a:rPr>
              <a:t>SE</a:t>
            </a:r>
            <a:r>
              <a:rPr sz="1200" b="1" spc="5" dirty="0">
                <a:latin typeface="Arial"/>
                <a:cs typeface="Arial"/>
              </a:rPr>
              <a:t>S</a:t>
            </a:r>
            <a:r>
              <a:rPr sz="1200" b="1" dirty="0">
                <a:latin typeface="Arial"/>
                <a:cs typeface="Arial"/>
              </a:rPr>
              <a:t>S</a:t>
            </a:r>
            <a:r>
              <a:rPr sz="1200" b="1" spc="5" dirty="0">
                <a:latin typeface="Arial"/>
                <a:cs typeface="Arial"/>
              </a:rPr>
              <a:t>I</a:t>
            </a:r>
            <a:r>
              <a:rPr sz="1200" b="1" spc="-5" dirty="0">
                <a:latin typeface="Arial"/>
                <a:cs typeface="Arial"/>
              </a:rPr>
              <a:t>O</a:t>
            </a:r>
            <a:r>
              <a:rPr sz="1200" b="1" dirty="0">
                <a:latin typeface="Arial"/>
                <a:cs typeface="Arial"/>
              </a:rPr>
              <a:t>N</a:t>
            </a:r>
            <a:endParaRPr sz="1200" dirty="0">
              <a:latin typeface="Arial"/>
              <a:cs typeface="Arial"/>
            </a:endParaRPr>
          </a:p>
        </p:txBody>
      </p:sp>
      <p:grpSp>
        <p:nvGrpSpPr>
          <p:cNvPr id="102" name="object 102"/>
          <p:cNvGrpSpPr/>
          <p:nvPr/>
        </p:nvGrpSpPr>
        <p:grpSpPr>
          <a:xfrm>
            <a:off x="6905396" y="2644447"/>
            <a:ext cx="1470025" cy="359569"/>
            <a:chOff x="7081927" y="3424327"/>
            <a:chExt cx="1470025" cy="479425"/>
          </a:xfrm>
        </p:grpSpPr>
        <p:sp>
          <p:nvSpPr>
            <p:cNvPr id="103" name="object 103"/>
            <p:cNvSpPr/>
            <p:nvPr/>
          </p:nvSpPr>
          <p:spPr>
            <a:xfrm>
              <a:off x="7099299" y="3441700"/>
              <a:ext cx="1447800" cy="457200"/>
            </a:xfrm>
            <a:custGeom>
              <a:avLst/>
              <a:gdLst/>
              <a:ahLst/>
              <a:cxnLst/>
              <a:rect l="l" t="t" r="r" b="b"/>
              <a:pathLst>
                <a:path w="1447800" h="457200">
                  <a:moveTo>
                    <a:pt x="1447800" y="0"/>
                  </a:moveTo>
                  <a:lnTo>
                    <a:pt x="0" y="0"/>
                  </a:lnTo>
                  <a:lnTo>
                    <a:pt x="0" y="457200"/>
                  </a:lnTo>
                  <a:lnTo>
                    <a:pt x="1136650" y="457200"/>
                  </a:lnTo>
                  <a:lnTo>
                    <a:pt x="1447800" y="359410"/>
                  </a:lnTo>
                  <a:lnTo>
                    <a:pt x="1447800" y="0"/>
                  </a:lnTo>
                  <a:close/>
                </a:path>
              </a:pathLst>
            </a:custGeom>
            <a:solidFill>
              <a:srgbClr val="5E5E5E">
                <a:alpha val="50000"/>
              </a:srgbClr>
            </a:solidFill>
          </p:spPr>
          <p:txBody>
            <a:bodyPr wrap="square" lIns="0" tIns="0" rIns="0" bIns="0" rtlCol="0"/>
            <a:lstStyle/>
            <a:p>
              <a:endParaRPr/>
            </a:p>
          </p:txBody>
        </p:sp>
        <p:sp>
          <p:nvSpPr>
            <p:cNvPr id="104" name="object 104"/>
            <p:cNvSpPr/>
            <p:nvPr/>
          </p:nvSpPr>
          <p:spPr>
            <a:xfrm>
              <a:off x="7099299" y="3441700"/>
              <a:ext cx="1447800" cy="457200"/>
            </a:xfrm>
            <a:custGeom>
              <a:avLst/>
              <a:gdLst/>
              <a:ahLst/>
              <a:cxnLst/>
              <a:rect l="l" t="t" r="r" b="b"/>
              <a:pathLst>
                <a:path w="1447800" h="457200">
                  <a:moveTo>
                    <a:pt x="0" y="0"/>
                  </a:moveTo>
                  <a:lnTo>
                    <a:pt x="1447800" y="0"/>
                  </a:lnTo>
                  <a:lnTo>
                    <a:pt x="1447800" y="359410"/>
                  </a:lnTo>
                  <a:lnTo>
                    <a:pt x="1136650" y="457200"/>
                  </a:lnTo>
                  <a:lnTo>
                    <a:pt x="0" y="457200"/>
                  </a:lnTo>
                  <a:lnTo>
                    <a:pt x="0" y="0"/>
                  </a:lnTo>
                  <a:close/>
                </a:path>
              </a:pathLst>
            </a:custGeom>
            <a:ln w="9344">
              <a:solidFill>
                <a:srgbClr val="5E5E5E"/>
              </a:solidFill>
            </a:ln>
          </p:spPr>
          <p:txBody>
            <a:bodyPr wrap="square" lIns="0" tIns="0" rIns="0" bIns="0" rtlCol="0"/>
            <a:lstStyle/>
            <a:p>
              <a:endParaRPr/>
            </a:p>
          </p:txBody>
        </p:sp>
        <p:sp>
          <p:nvSpPr>
            <p:cNvPr id="105" name="object 105"/>
            <p:cNvSpPr/>
            <p:nvPr/>
          </p:nvSpPr>
          <p:spPr>
            <a:xfrm>
              <a:off x="8235949" y="3801110"/>
              <a:ext cx="311150" cy="97790"/>
            </a:xfrm>
            <a:custGeom>
              <a:avLst/>
              <a:gdLst/>
              <a:ahLst/>
              <a:cxnLst/>
              <a:rect l="l" t="t" r="r" b="b"/>
              <a:pathLst>
                <a:path w="311150" h="97789">
                  <a:moveTo>
                    <a:pt x="311150" y="0"/>
                  </a:moveTo>
                  <a:lnTo>
                    <a:pt x="166370" y="6350"/>
                  </a:lnTo>
                  <a:lnTo>
                    <a:pt x="147320" y="7619"/>
                  </a:lnTo>
                  <a:lnTo>
                    <a:pt x="127000" y="6350"/>
                  </a:lnTo>
                  <a:lnTo>
                    <a:pt x="106679" y="3809"/>
                  </a:lnTo>
                  <a:lnTo>
                    <a:pt x="81279" y="0"/>
                  </a:lnTo>
                  <a:lnTo>
                    <a:pt x="0" y="97789"/>
                  </a:lnTo>
                  <a:lnTo>
                    <a:pt x="311150" y="0"/>
                  </a:lnTo>
                  <a:close/>
                </a:path>
              </a:pathLst>
            </a:custGeom>
            <a:solidFill>
              <a:srgbClr val="5E5E5E">
                <a:alpha val="50000"/>
              </a:srgbClr>
            </a:solidFill>
          </p:spPr>
          <p:txBody>
            <a:bodyPr wrap="square" lIns="0" tIns="0" rIns="0" bIns="0" rtlCol="0"/>
            <a:lstStyle/>
            <a:p>
              <a:endParaRPr/>
            </a:p>
          </p:txBody>
        </p:sp>
        <p:sp>
          <p:nvSpPr>
            <p:cNvPr id="106" name="object 106"/>
            <p:cNvSpPr/>
            <p:nvPr/>
          </p:nvSpPr>
          <p:spPr>
            <a:xfrm>
              <a:off x="8235949" y="3801110"/>
              <a:ext cx="311150" cy="97790"/>
            </a:xfrm>
            <a:custGeom>
              <a:avLst/>
              <a:gdLst/>
              <a:ahLst/>
              <a:cxnLst/>
              <a:rect l="l" t="t" r="r" b="b"/>
              <a:pathLst>
                <a:path w="311150" h="97789">
                  <a:moveTo>
                    <a:pt x="0" y="97789"/>
                  </a:moveTo>
                  <a:lnTo>
                    <a:pt x="81279" y="0"/>
                  </a:lnTo>
                  <a:lnTo>
                    <a:pt x="120060" y="5852"/>
                  </a:lnTo>
                  <a:lnTo>
                    <a:pt x="151038" y="7498"/>
                  </a:lnTo>
                  <a:lnTo>
                    <a:pt x="185613" y="6217"/>
                  </a:lnTo>
                  <a:lnTo>
                    <a:pt x="235183" y="3291"/>
                  </a:lnTo>
                  <a:lnTo>
                    <a:pt x="311150" y="0"/>
                  </a:lnTo>
                  <a:lnTo>
                    <a:pt x="0" y="97789"/>
                  </a:lnTo>
                  <a:close/>
                </a:path>
              </a:pathLst>
            </a:custGeom>
            <a:ln w="9344">
              <a:solidFill>
                <a:srgbClr val="5E5E5E"/>
              </a:solidFill>
            </a:ln>
          </p:spPr>
          <p:txBody>
            <a:bodyPr wrap="square" lIns="0" tIns="0" rIns="0" bIns="0" rtlCol="0"/>
            <a:lstStyle/>
            <a:p>
              <a:endParaRPr/>
            </a:p>
          </p:txBody>
        </p:sp>
        <p:sp>
          <p:nvSpPr>
            <p:cNvPr id="107" name="object 107"/>
            <p:cNvSpPr/>
            <p:nvPr/>
          </p:nvSpPr>
          <p:spPr>
            <a:xfrm>
              <a:off x="7086599" y="3429000"/>
              <a:ext cx="1447800" cy="457200"/>
            </a:xfrm>
            <a:custGeom>
              <a:avLst/>
              <a:gdLst/>
              <a:ahLst/>
              <a:cxnLst/>
              <a:rect l="l" t="t" r="r" b="b"/>
              <a:pathLst>
                <a:path w="1447800" h="457200">
                  <a:moveTo>
                    <a:pt x="1447800" y="0"/>
                  </a:moveTo>
                  <a:lnTo>
                    <a:pt x="0" y="0"/>
                  </a:lnTo>
                  <a:lnTo>
                    <a:pt x="0" y="457200"/>
                  </a:lnTo>
                  <a:lnTo>
                    <a:pt x="1136650" y="457200"/>
                  </a:lnTo>
                  <a:lnTo>
                    <a:pt x="1447800" y="359410"/>
                  </a:lnTo>
                  <a:lnTo>
                    <a:pt x="1447800" y="0"/>
                  </a:lnTo>
                  <a:close/>
                </a:path>
              </a:pathLst>
            </a:custGeom>
            <a:solidFill>
              <a:srgbClr val="FFCC98">
                <a:alpha val="79998"/>
              </a:srgbClr>
            </a:solidFill>
          </p:spPr>
          <p:txBody>
            <a:bodyPr wrap="square" lIns="0" tIns="0" rIns="0" bIns="0" rtlCol="0"/>
            <a:lstStyle/>
            <a:p>
              <a:endParaRPr/>
            </a:p>
          </p:txBody>
        </p:sp>
        <p:sp>
          <p:nvSpPr>
            <p:cNvPr id="108" name="object 108"/>
            <p:cNvSpPr/>
            <p:nvPr/>
          </p:nvSpPr>
          <p:spPr>
            <a:xfrm>
              <a:off x="7086599" y="3429000"/>
              <a:ext cx="1447800" cy="457200"/>
            </a:xfrm>
            <a:custGeom>
              <a:avLst/>
              <a:gdLst/>
              <a:ahLst/>
              <a:cxnLst/>
              <a:rect l="l" t="t" r="r" b="b"/>
              <a:pathLst>
                <a:path w="1447800" h="457200">
                  <a:moveTo>
                    <a:pt x="0" y="0"/>
                  </a:moveTo>
                  <a:lnTo>
                    <a:pt x="1447800" y="0"/>
                  </a:lnTo>
                  <a:lnTo>
                    <a:pt x="1447800" y="359410"/>
                  </a:lnTo>
                  <a:lnTo>
                    <a:pt x="1136650" y="457200"/>
                  </a:lnTo>
                  <a:lnTo>
                    <a:pt x="0" y="457200"/>
                  </a:lnTo>
                  <a:lnTo>
                    <a:pt x="0" y="0"/>
                  </a:lnTo>
                  <a:close/>
                </a:path>
              </a:pathLst>
            </a:custGeom>
            <a:ln w="9344">
              <a:solidFill>
                <a:srgbClr val="000000"/>
              </a:solidFill>
            </a:ln>
          </p:spPr>
          <p:txBody>
            <a:bodyPr wrap="square" lIns="0" tIns="0" rIns="0" bIns="0" rtlCol="0"/>
            <a:lstStyle/>
            <a:p>
              <a:endParaRPr/>
            </a:p>
          </p:txBody>
        </p:sp>
        <p:sp>
          <p:nvSpPr>
            <p:cNvPr id="109" name="object 109"/>
            <p:cNvSpPr/>
            <p:nvPr/>
          </p:nvSpPr>
          <p:spPr>
            <a:xfrm>
              <a:off x="8223249" y="3788410"/>
              <a:ext cx="311150" cy="97790"/>
            </a:xfrm>
            <a:custGeom>
              <a:avLst/>
              <a:gdLst/>
              <a:ahLst/>
              <a:cxnLst/>
              <a:rect l="l" t="t" r="r" b="b"/>
              <a:pathLst>
                <a:path w="311150" h="97789">
                  <a:moveTo>
                    <a:pt x="311150" y="0"/>
                  </a:moveTo>
                  <a:lnTo>
                    <a:pt x="166370" y="7619"/>
                  </a:lnTo>
                  <a:lnTo>
                    <a:pt x="147320" y="7619"/>
                  </a:lnTo>
                  <a:lnTo>
                    <a:pt x="128270" y="6350"/>
                  </a:lnTo>
                  <a:lnTo>
                    <a:pt x="106679" y="3809"/>
                  </a:lnTo>
                  <a:lnTo>
                    <a:pt x="81279" y="0"/>
                  </a:lnTo>
                  <a:lnTo>
                    <a:pt x="0" y="97789"/>
                  </a:lnTo>
                  <a:lnTo>
                    <a:pt x="311150" y="0"/>
                  </a:lnTo>
                  <a:close/>
                </a:path>
              </a:pathLst>
            </a:custGeom>
            <a:solidFill>
              <a:srgbClr val="DAAE82">
                <a:alpha val="79998"/>
              </a:srgbClr>
            </a:solidFill>
          </p:spPr>
          <p:txBody>
            <a:bodyPr wrap="square" lIns="0" tIns="0" rIns="0" bIns="0" rtlCol="0"/>
            <a:lstStyle/>
            <a:p>
              <a:endParaRPr/>
            </a:p>
          </p:txBody>
        </p:sp>
        <p:sp>
          <p:nvSpPr>
            <p:cNvPr id="110" name="object 110"/>
            <p:cNvSpPr/>
            <p:nvPr/>
          </p:nvSpPr>
          <p:spPr>
            <a:xfrm>
              <a:off x="8223249" y="3788410"/>
              <a:ext cx="311150" cy="97790"/>
            </a:xfrm>
            <a:custGeom>
              <a:avLst/>
              <a:gdLst/>
              <a:ahLst/>
              <a:cxnLst/>
              <a:rect l="l" t="t" r="r" b="b"/>
              <a:pathLst>
                <a:path w="311150" h="97789">
                  <a:moveTo>
                    <a:pt x="0" y="97789"/>
                  </a:moveTo>
                  <a:lnTo>
                    <a:pt x="81279" y="0"/>
                  </a:lnTo>
                  <a:lnTo>
                    <a:pt x="120060" y="5852"/>
                  </a:lnTo>
                  <a:lnTo>
                    <a:pt x="151038" y="7498"/>
                  </a:lnTo>
                  <a:lnTo>
                    <a:pt x="185613" y="6217"/>
                  </a:lnTo>
                  <a:lnTo>
                    <a:pt x="235183" y="3291"/>
                  </a:lnTo>
                  <a:lnTo>
                    <a:pt x="311150" y="0"/>
                  </a:lnTo>
                  <a:lnTo>
                    <a:pt x="0" y="97789"/>
                  </a:lnTo>
                  <a:close/>
                </a:path>
              </a:pathLst>
            </a:custGeom>
            <a:ln w="9344">
              <a:solidFill>
                <a:srgbClr val="000000"/>
              </a:solidFill>
            </a:ln>
          </p:spPr>
          <p:txBody>
            <a:bodyPr wrap="square" lIns="0" tIns="0" rIns="0" bIns="0" rtlCol="0"/>
            <a:lstStyle/>
            <a:p>
              <a:endParaRPr/>
            </a:p>
          </p:txBody>
        </p:sp>
      </p:grpSp>
      <p:sp>
        <p:nvSpPr>
          <p:cNvPr id="111" name="object 111"/>
          <p:cNvSpPr txBox="1"/>
          <p:nvPr/>
        </p:nvSpPr>
        <p:spPr>
          <a:xfrm>
            <a:off x="7147559" y="2707005"/>
            <a:ext cx="973455" cy="197490"/>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a:cs typeface="Arial"/>
              </a:rPr>
              <a:t>TRANSPORT</a:t>
            </a:r>
            <a:endParaRPr sz="1200" dirty="0">
              <a:latin typeface="Arial"/>
              <a:cs typeface="Arial"/>
            </a:endParaRPr>
          </a:p>
        </p:txBody>
      </p:sp>
      <p:grpSp>
        <p:nvGrpSpPr>
          <p:cNvPr id="112" name="object 112"/>
          <p:cNvGrpSpPr/>
          <p:nvPr/>
        </p:nvGrpSpPr>
        <p:grpSpPr>
          <a:xfrm>
            <a:off x="6905396" y="3215947"/>
            <a:ext cx="1470025" cy="359569"/>
            <a:chOff x="7081927" y="4186327"/>
            <a:chExt cx="1470025" cy="479425"/>
          </a:xfrm>
        </p:grpSpPr>
        <p:sp>
          <p:nvSpPr>
            <p:cNvPr id="113" name="object 113"/>
            <p:cNvSpPr/>
            <p:nvPr/>
          </p:nvSpPr>
          <p:spPr>
            <a:xfrm>
              <a:off x="7099299" y="4203700"/>
              <a:ext cx="1447800" cy="457200"/>
            </a:xfrm>
            <a:custGeom>
              <a:avLst/>
              <a:gdLst/>
              <a:ahLst/>
              <a:cxnLst/>
              <a:rect l="l" t="t" r="r" b="b"/>
              <a:pathLst>
                <a:path w="1447800" h="457200">
                  <a:moveTo>
                    <a:pt x="1447800" y="0"/>
                  </a:moveTo>
                  <a:lnTo>
                    <a:pt x="0" y="0"/>
                  </a:lnTo>
                  <a:lnTo>
                    <a:pt x="0" y="457200"/>
                  </a:lnTo>
                  <a:lnTo>
                    <a:pt x="1083309" y="457200"/>
                  </a:lnTo>
                  <a:lnTo>
                    <a:pt x="1447800" y="341630"/>
                  </a:lnTo>
                  <a:lnTo>
                    <a:pt x="1447800" y="0"/>
                  </a:lnTo>
                  <a:close/>
                </a:path>
              </a:pathLst>
            </a:custGeom>
            <a:solidFill>
              <a:srgbClr val="5E5E5E">
                <a:alpha val="50000"/>
              </a:srgbClr>
            </a:solidFill>
          </p:spPr>
          <p:txBody>
            <a:bodyPr wrap="square" lIns="0" tIns="0" rIns="0" bIns="0" rtlCol="0"/>
            <a:lstStyle/>
            <a:p>
              <a:endParaRPr/>
            </a:p>
          </p:txBody>
        </p:sp>
        <p:sp>
          <p:nvSpPr>
            <p:cNvPr id="114" name="object 114"/>
            <p:cNvSpPr/>
            <p:nvPr/>
          </p:nvSpPr>
          <p:spPr>
            <a:xfrm>
              <a:off x="7099299" y="4203700"/>
              <a:ext cx="1447800" cy="457200"/>
            </a:xfrm>
            <a:custGeom>
              <a:avLst/>
              <a:gdLst/>
              <a:ahLst/>
              <a:cxnLst/>
              <a:rect l="l" t="t" r="r" b="b"/>
              <a:pathLst>
                <a:path w="1447800" h="457200">
                  <a:moveTo>
                    <a:pt x="0" y="0"/>
                  </a:moveTo>
                  <a:lnTo>
                    <a:pt x="1447800" y="0"/>
                  </a:lnTo>
                  <a:lnTo>
                    <a:pt x="1447800" y="341630"/>
                  </a:lnTo>
                  <a:lnTo>
                    <a:pt x="1083309" y="457200"/>
                  </a:lnTo>
                  <a:lnTo>
                    <a:pt x="0" y="457200"/>
                  </a:lnTo>
                  <a:lnTo>
                    <a:pt x="0" y="0"/>
                  </a:lnTo>
                  <a:close/>
                </a:path>
              </a:pathLst>
            </a:custGeom>
            <a:ln w="9344">
              <a:solidFill>
                <a:srgbClr val="5E5E5E"/>
              </a:solidFill>
            </a:ln>
          </p:spPr>
          <p:txBody>
            <a:bodyPr wrap="square" lIns="0" tIns="0" rIns="0" bIns="0" rtlCol="0"/>
            <a:lstStyle/>
            <a:p>
              <a:endParaRPr/>
            </a:p>
          </p:txBody>
        </p:sp>
        <p:sp>
          <p:nvSpPr>
            <p:cNvPr id="115" name="object 115"/>
            <p:cNvSpPr/>
            <p:nvPr/>
          </p:nvSpPr>
          <p:spPr>
            <a:xfrm>
              <a:off x="8182609" y="4545330"/>
              <a:ext cx="364490" cy="115570"/>
            </a:xfrm>
            <a:custGeom>
              <a:avLst/>
              <a:gdLst/>
              <a:ahLst/>
              <a:cxnLst/>
              <a:rect l="l" t="t" r="r" b="b"/>
              <a:pathLst>
                <a:path w="364490" h="115570">
                  <a:moveTo>
                    <a:pt x="364490" y="0"/>
                  </a:moveTo>
                  <a:lnTo>
                    <a:pt x="195580" y="8890"/>
                  </a:lnTo>
                  <a:lnTo>
                    <a:pt x="149860" y="8890"/>
                  </a:lnTo>
                  <a:lnTo>
                    <a:pt x="124460" y="5080"/>
                  </a:lnTo>
                  <a:lnTo>
                    <a:pt x="93980" y="0"/>
                  </a:lnTo>
                  <a:lnTo>
                    <a:pt x="0" y="115570"/>
                  </a:lnTo>
                  <a:lnTo>
                    <a:pt x="364490" y="0"/>
                  </a:lnTo>
                  <a:close/>
                </a:path>
              </a:pathLst>
            </a:custGeom>
            <a:solidFill>
              <a:srgbClr val="5E5E5E">
                <a:alpha val="50000"/>
              </a:srgbClr>
            </a:solidFill>
          </p:spPr>
          <p:txBody>
            <a:bodyPr wrap="square" lIns="0" tIns="0" rIns="0" bIns="0" rtlCol="0"/>
            <a:lstStyle/>
            <a:p>
              <a:endParaRPr/>
            </a:p>
          </p:txBody>
        </p:sp>
        <p:sp>
          <p:nvSpPr>
            <p:cNvPr id="116" name="object 116"/>
            <p:cNvSpPr/>
            <p:nvPr/>
          </p:nvSpPr>
          <p:spPr>
            <a:xfrm>
              <a:off x="8182609" y="4545330"/>
              <a:ext cx="364490" cy="115570"/>
            </a:xfrm>
            <a:custGeom>
              <a:avLst/>
              <a:gdLst/>
              <a:ahLst/>
              <a:cxnLst/>
              <a:rect l="l" t="t" r="r" b="b"/>
              <a:pathLst>
                <a:path w="364490" h="115570">
                  <a:moveTo>
                    <a:pt x="0" y="115570"/>
                  </a:moveTo>
                  <a:lnTo>
                    <a:pt x="93980" y="0"/>
                  </a:lnTo>
                  <a:lnTo>
                    <a:pt x="133067" y="6261"/>
                  </a:lnTo>
                  <a:lnTo>
                    <a:pt x="164112" y="9031"/>
                  </a:lnTo>
                  <a:lnTo>
                    <a:pt x="194945" y="9048"/>
                  </a:lnTo>
                  <a:lnTo>
                    <a:pt x="233397" y="7055"/>
                  </a:lnTo>
                  <a:lnTo>
                    <a:pt x="287302" y="3792"/>
                  </a:lnTo>
                  <a:lnTo>
                    <a:pt x="364490" y="0"/>
                  </a:lnTo>
                  <a:lnTo>
                    <a:pt x="0" y="115570"/>
                  </a:lnTo>
                  <a:close/>
                </a:path>
              </a:pathLst>
            </a:custGeom>
            <a:ln w="9344">
              <a:solidFill>
                <a:srgbClr val="5E5E5E"/>
              </a:solidFill>
            </a:ln>
          </p:spPr>
          <p:txBody>
            <a:bodyPr wrap="square" lIns="0" tIns="0" rIns="0" bIns="0" rtlCol="0"/>
            <a:lstStyle/>
            <a:p>
              <a:endParaRPr/>
            </a:p>
          </p:txBody>
        </p:sp>
        <p:sp>
          <p:nvSpPr>
            <p:cNvPr id="117" name="object 117"/>
            <p:cNvSpPr/>
            <p:nvPr/>
          </p:nvSpPr>
          <p:spPr>
            <a:xfrm>
              <a:off x="7086599" y="4191000"/>
              <a:ext cx="1447800" cy="457200"/>
            </a:xfrm>
            <a:custGeom>
              <a:avLst/>
              <a:gdLst/>
              <a:ahLst/>
              <a:cxnLst/>
              <a:rect l="l" t="t" r="r" b="b"/>
              <a:pathLst>
                <a:path w="1447800" h="457200">
                  <a:moveTo>
                    <a:pt x="1447800" y="0"/>
                  </a:moveTo>
                  <a:lnTo>
                    <a:pt x="0" y="0"/>
                  </a:lnTo>
                  <a:lnTo>
                    <a:pt x="0" y="457200"/>
                  </a:lnTo>
                  <a:lnTo>
                    <a:pt x="1083309" y="457200"/>
                  </a:lnTo>
                  <a:lnTo>
                    <a:pt x="1447800" y="341630"/>
                  </a:lnTo>
                  <a:lnTo>
                    <a:pt x="1447800" y="0"/>
                  </a:lnTo>
                  <a:close/>
                </a:path>
              </a:pathLst>
            </a:custGeom>
            <a:solidFill>
              <a:srgbClr val="CCFFCC">
                <a:alpha val="79998"/>
              </a:srgbClr>
            </a:solidFill>
          </p:spPr>
          <p:txBody>
            <a:bodyPr wrap="square" lIns="0" tIns="0" rIns="0" bIns="0" rtlCol="0"/>
            <a:lstStyle/>
            <a:p>
              <a:endParaRPr/>
            </a:p>
          </p:txBody>
        </p:sp>
        <p:sp>
          <p:nvSpPr>
            <p:cNvPr id="118" name="object 118"/>
            <p:cNvSpPr/>
            <p:nvPr/>
          </p:nvSpPr>
          <p:spPr>
            <a:xfrm>
              <a:off x="7086599" y="4191000"/>
              <a:ext cx="1447800" cy="457200"/>
            </a:xfrm>
            <a:custGeom>
              <a:avLst/>
              <a:gdLst/>
              <a:ahLst/>
              <a:cxnLst/>
              <a:rect l="l" t="t" r="r" b="b"/>
              <a:pathLst>
                <a:path w="1447800" h="457200">
                  <a:moveTo>
                    <a:pt x="0" y="0"/>
                  </a:moveTo>
                  <a:lnTo>
                    <a:pt x="1447800" y="0"/>
                  </a:lnTo>
                  <a:lnTo>
                    <a:pt x="1447800" y="341630"/>
                  </a:lnTo>
                  <a:lnTo>
                    <a:pt x="1083309" y="457200"/>
                  </a:lnTo>
                  <a:lnTo>
                    <a:pt x="0" y="457200"/>
                  </a:lnTo>
                  <a:lnTo>
                    <a:pt x="0" y="0"/>
                  </a:lnTo>
                  <a:close/>
                </a:path>
              </a:pathLst>
            </a:custGeom>
            <a:ln w="9344">
              <a:solidFill>
                <a:srgbClr val="000000"/>
              </a:solidFill>
            </a:ln>
          </p:spPr>
          <p:txBody>
            <a:bodyPr wrap="square" lIns="0" tIns="0" rIns="0" bIns="0" rtlCol="0"/>
            <a:lstStyle/>
            <a:p>
              <a:endParaRPr/>
            </a:p>
          </p:txBody>
        </p:sp>
        <p:sp>
          <p:nvSpPr>
            <p:cNvPr id="119" name="object 119"/>
            <p:cNvSpPr/>
            <p:nvPr/>
          </p:nvSpPr>
          <p:spPr>
            <a:xfrm>
              <a:off x="8169909" y="4532630"/>
              <a:ext cx="364490" cy="115570"/>
            </a:xfrm>
            <a:custGeom>
              <a:avLst/>
              <a:gdLst/>
              <a:ahLst/>
              <a:cxnLst/>
              <a:rect l="l" t="t" r="r" b="b"/>
              <a:pathLst>
                <a:path w="364490" h="115570">
                  <a:moveTo>
                    <a:pt x="364490" y="0"/>
                  </a:moveTo>
                  <a:lnTo>
                    <a:pt x="195580" y="8890"/>
                  </a:lnTo>
                  <a:lnTo>
                    <a:pt x="149860" y="8890"/>
                  </a:lnTo>
                  <a:lnTo>
                    <a:pt x="124460" y="5080"/>
                  </a:lnTo>
                  <a:lnTo>
                    <a:pt x="93980" y="0"/>
                  </a:lnTo>
                  <a:lnTo>
                    <a:pt x="0" y="115570"/>
                  </a:lnTo>
                  <a:lnTo>
                    <a:pt x="364490" y="0"/>
                  </a:lnTo>
                  <a:close/>
                </a:path>
              </a:pathLst>
            </a:custGeom>
            <a:solidFill>
              <a:srgbClr val="AEDAAE">
                <a:alpha val="79998"/>
              </a:srgbClr>
            </a:solidFill>
          </p:spPr>
          <p:txBody>
            <a:bodyPr wrap="square" lIns="0" tIns="0" rIns="0" bIns="0" rtlCol="0"/>
            <a:lstStyle/>
            <a:p>
              <a:endParaRPr/>
            </a:p>
          </p:txBody>
        </p:sp>
        <p:sp>
          <p:nvSpPr>
            <p:cNvPr id="120" name="object 120"/>
            <p:cNvSpPr/>
            <p:nvPr/>
          </p:nvSpPr>
          <p:spPr>
            <a:xfrm>
              <a:off x="8169909" y="4532630"/>
              <a:ext cx="364490" cy="115570"/>
            </a:xfrm>
            <a:custGeom>
              <a:avLst/>
              <a:gdLst/>
              <a:ahLst/>
              <a:cxnLst/>
              <a:rect l="l" t="t" r="r" b="b"/>
              <a:pathLst>
                <a:path w="364490" h="115570">
                  <a:moveTo>
                    <a:pt x="0" y="115570"/>
                  </a:moveTo>
                  <a:lnTo>
                    <a:pt x="93980" y="0"/>
                  </a:lnTo>
                  <a:lnTo>
                    <a:pt x="133067" y="6261"/>
                  </a:lnTo>
                  <a:lnTo>
                    <a:pt x="164112" y="9031"/>
                  </a:lnTo>
                  <a:lnTo>
                    <a:pt x="194945" y="9048"/>
                  </a:lnTo>
                  <a:lnTo>
                    <a:pt x="233397" y="7055"/>
                  </a:lnTo>
                  <a:lnTo>
                    <a:pt x="287302" y="3792"/>
                  </a:lnTo>
                  <a:lnTo>
                    <a:pt x="364490" y="0"/>
                  </a:lnTo>
                  <a:lnTo>
                    <a:pt x="0" y="115570"/>
                  </a:lnTo>
                  <a:close/>
                </a:path>
              </a:pathLst>
            </a:custGeom>
            <a:ln w="9344">
              <a:solidFill>
                <a:srgbClr val="000000"/>
              </a:solidFill>
            </a:ln>
          </p:spPr>
          <p:txBody>
            <a:bodyPr wrap="square" lIns="0" tIns="0" rIns="0" bIns="0" rtlCol="0"/>
            <a:lstStyle/>
            <a:p>
              <a:endParaRPr/>
            </a:p>
          </p:txBody>
        </p:sp>
      </p:grpSp>
      <p:sp>
        <p:nvSpPr>
          <p:cNvPr id="121" name="object 121"/>
          <p:cNvSpPr txBox="1"/>
          <p:nvPr/>
        </p:nvSpPr>
        <p:spPr>
          <a:xfrm>
            <a:off x="7228835" y="3272791"/>
            <a:ext cx="812800" cy="197490"/>
          </a:xfrm>
          <a:prstGeom prst="rect">
            <a:avLst/>
          </a:prstGeom>
        </p:spPr>
        <p:txBody>
          <a:bodyPr vert="horz" wrap="square" lIns="0" tIns="12700" rIns="0" bIns="0" rtlCol="0">
            <a:spAutoFit/>
          </a:bodyPr>
          <a:lstStyle/>
          <a:p>
            <a:pPr marL="12700">
              <a:lnSpc>
                <a:spcPct val="100000"/>
              </a:lnSpc>
              <a:spcBef>
                <a:spcPts val="100"/>
              </a:spcBef>
            </a:pPr>
            <a:r>
              <a:rPr sz="1200" b="1" spc="-10" dirty="0">
                <a:solidFill>
                  <a:srgbClr val="333300"/>
                </a:solidFill>
                <a:latin typeface="Arial"/>
                <a:cs typeface="Arial"/>
              </a:rPr>
              <a:t>N</a:t>
            </a:r>
            <a:r>
              <a:rPr sz="1200" b="1" dirty="0">
                <a:solidFill>
                  <a:srgbClr val="333300"/>
                </a:solidFill>
                <a:latin typeface="Arial"/>
                <a:cs typeface="Arial"/>
              </a:rPr>
              <a:t>E</a:t>
            </a:r>
            <a:r>
              <a:rPr sz="1200" b="1" spc="5" dirty="0">
                <a:solidFill>
                  <a:srgbClr val="333300"/>
                </a:solidFill>
                <a:latin typeface="Arial"/>
                <a:cs typeface="Arial"/>
              </a:rPr>
              <a:t>T</a:t>
            </a:r>
            <a:r>
              <a:rPr sz="1200" b="1" spc="-5" dirty="0">
                <a:solidFill>
                  <a:srgbClr val="333300"/>
                </a:solidFill>
                <a:latin typeface="Arial"/>
                <a:cs typeface="Arial"/>
              </a:rPr>
              <a:t>WO</a:t>
            </a:r>
            <a:r>
              <a:rPr sz="1200" b="1" dirty="0">
                <a:solidFill>
                  <a:srgbClr val="333300"/>
                </a:solidFill>
                <a:latin typeface="Arial"/>
                <a:cs typeface="Arial"/>
              </a:rPr>
              <a:t>RK</a:t>
            </a:r>
            <a:endParaRPr sz="1200">
              <a:latin typeface="Arial"/>
              <a:cs typeface="Arial"/>
            </a:endParaRPr>
          </a:p>
        </p:txBody>
      </p:sp>
      <p:grpSp>
        <p:nvGrpSpPr>
          <p:cNvPr id="122" name="object 122"/>
          <p:cNvGrpSpPr/>
          <p:nvPr/>
        </p:nvGrpSpPr>
        <p:grpSpPr>
          <a:xfrm>
            <a:off x="6905396" y="3787447"/>
            <a:ext cx="1470025" cy="359569"/>
            <a:chOff x="7081927" y="4948327"/>
            <a:chExt cx="1470025" cy="479425"/>
          </a:xfrm>
        </p:grpSpPr>
        <p:sp>
          <p:nvSpPr>
            <p:cNvPr id="123" name="object 123"/>
            <p:cNvSpPr/>
            <p:nvPr/>
          </p:nvSpPr>
          <p:spPr>
            <a:xfrm>
              <a:off x="7099299" y="4965700"/>
              <a:ext cx="1447800" cy="457200"/>
            </a:xfrm>
            <a:custGeom>
              <a:avLst/>
              <a:gdLst/>
              <a:ahLst/>
              <a:cxnLst/>
              <a:rect l="l" t="t" r="r" b="b"/>
              <a:pathLst>
                <a:path w="1447800" h="457200">
                  <a:moveTo>
                    <a:pt x="1447800" y="0"/>
                  </a:moveTo>
                  <a:lnTo>
                    <a:pt x="0" y="0"/>
                  </a:lnTo>
                  <a:lnTo>
                    <a:pt x="0" y="457200"/>
                  </a:lnTo>
                  <a:lnTo>
                    <a:pt x="1096009" y="457200"/>
                  </a:lnTo>
                  <a:lnTo>
                    <a:pt x="1447800" y="345440"/>
                  </a:lnTo>
                  <a:lnTo>
                    <a:pt x="1447800" y="0"/>
                  </a:lnTo>
                  <a:close/>
                </a:path>
              </a:pathLst>
            </a:custGeom>
            <a:solidFill>
              <a:srgbClr val="5E5E5E">
                <a:alpha val="50000"/>
              </a:srgbClr>
            </a:solidFill>
          </p:spPr>
          <p:txBody>
            <a:bodyPr wrap="square" lIns="0" tIns="0" rIns="0" bIns="0" rtlCol="0"/>
            <a:lstStyle/>
            <a:p>
              <a:endParaRPr/>
            </a:p>
          </p:txBody>
        </p:sp>
        <p:sp>
          <p:nvSpPr>
            <p:cNvPr id="124" name="object 124"/>
            <p:cNvSpPr/>
            <p:nvPr/>
          </p:nvSpPr>
          <p:spPr>
            <a:xfrm>
              <a:off x="7099299" y="4965700"/>
              <a:ext cx="1447800" cy="457200"/>
            </a:xfrm>
            <a:custGeom>
              <a:avLst/>
              <a:gdLst/>
              <a:ahLst/>
              <a:cxnLst/>
              <a:rect l="l" t="t" r="r" b="b"/>
              <a:pathLst>
                <a:path w="1447800" h="457200">
                  <a:moveTo>
                    <a:pt x="0" y="0"/>
                  </a:moveTo>
                  <a:lnTo>
                    <a:pt x="1447800" y="0"/>
                  </a:lnTo>
                  <a:lnTo>
                    <a:pt x="1447800" y="345440"/>
                  </a:lnTo>
                  <a:lnTo>
                    <a:pt x="1096009" y="457200"/>
                  </a:lnTo>
                  <a:lnTo>
                    <a:pt x="0" y="457200"/>
                  </a:lnTo>
                  <a:lnTo>
                    <a:pt x="0" y="0"/>
                  </a:lnTo>
                  <a:close/>
                </a:path>
              </a:pathLst>
            </a:custGeom>
            <a:ln w="9344">
              <a:solidFill>
                <a:srgbClr val="5E5E5E"/>
              </a:solidFill>
            </a:ln>
          </p:spPr>
          <p:txBody>
            <a:bodyPr wrap="square" lIns="0" tIns="0" rIns="0" bIns="0" rtlCol="0"/>
            <a:lstStyle/>
            <a:p>
              <a:endParaRPr/>
            </a:p>
          </p:txBody>
        </p:sp>
        <p:sp>
          <p:nvSpPr>
            <p:cNvPr id="125" name="object 125"/>
            <p:cNvSpPr/>
            <p:nvPr/>
          </p:nvSpPr>
          <p:spPr>
            <a:xfrm>
              <a:off x="8195309" y="5311140"/>
              <a:ext cx="351790" cy="111760"/>
            </a:xfrm>
            <a:custGeom>
              <a:avLst/>
              <a:gdLst/>
              <a:ahLst/>
              <a:cxnLst/>
              <a:rect l="l" t="t" r="r" b="b"/>
              <a:pathLst>
                <a:path w="351790" h="111760">
                  <a:moveTo>
                    <a:pt x="351790" y="0"/>
                  </a:moveTo>
                  <a:lnTo>
                    <a:pt x="187960" y="8890"/>
                  </a:lnTo>
                  <a:lnTo>
                    <a:pt x="165100" y="8890"/>
                  </a:lnTo>
                  <a:lnTo>
                    <a:pt x="143510" y="7620"/>
                  </a:lnTo>
                  <a:lnTo>
                    <a:pt x="119380" y="5080"/>
                  </a:lnTo>
                  <a:lnTo>
                    <a:pt x="91440" y="0"/>
                  </a:lnTo>
                  <a:lnTo>
                    <a:pt x="0" y="111760"/>
                  </a:lnTo>
                  <a:lnTo>
                    <a:pt x="351790" y="0"/>
                  </a:lnTo>
                  <a:close/>
                </a:path>
              </a:pathLst>
            </a:custGeom>
            <a:solidFill>
              <a:srgbClr val="5E5E5E">
                <a:alpha val="50000"/>
              </a:srgbClr>
            </a:solidFill>
          </p:spPr>
          <p:txBody>
            <a:bodyPr wrap="square" lIns="0" tIns="0" rIns="0" bIns="0" rtlCol="0"/>
            <a:lstStyle/>
            <a:p>
              <a:endParaRPr/>
            </a:p>
          </p:txBody>
        </p:sp>
        <p:sp>
          <p:nvSpPr>
            <p:cNvPr id="126" name="object 126"/>
            <p:cNvSpPr/>
            <p:nvPr/>
          </p:nvSpPr>
          <p:spPr>
            <a:xfrm>
              <a:off x="8195309" y="5311140"/>
              <a:ext cx="351790" cy="111760"/>
            </a:xfrm>
            <a:custGeom>
              <a:avLst/>
              <a:gdLst/>
              <a:ahLst/>
              <a:cxnLst/>
              <a:rect l="l" t="t" r="r" b="b"/>
              <a:pathLst>
                <a:path w="351790" h="111760">
                  <a:moveTo>
                    <a:pt x="0" y="111760"/>
                  </a:moveTo>
                  <a:lnTo>
                    <a:pt x="91440" y="0"/>
                  </a:lnTo>
                  <a:lnTo>
                    <a:pt x="135219" y="7071"/>
                  </a:lnTo>
                  <a:lnTo>
                    <a:pt x="170098" y="9326"/>
                  </a:lnTo>
                  <a:lnTo>
                    <a:pt x="209123" y="8046"/>
                  </a:lnTo>
                  <a:lnTo>
                    <a:pt x="265338" y="4511"/>
                  </a:lnTo>
                  <a:lnTo>
                    <a:pt x="351790" y="0"/>
                  </a:lnTo>
                  <a:lnTo>
                    <a:pt x="0" y="111760"/>
                  </a:lnTo>
                  <a:close/>
                </a:path>
              </a:pathLst>
            </a:custGeom>
            <a:ln w="9344">
              <a:solidFill>
                <a:srgbClr val="5E5E5E"/>
              </a:solidFill>
            </a:ln>
          </p:spPr>
          <p:txBody>
            <a:bodyPr wrap="square" lIns="0" tIns="0" rIns="0" bIns="0" rtlCol="0"/>
            <a:lstStyle/>
            <a:p>
              <a:endParaRPr/>
            </a:p>
          </p:txBody>
        </p:sp>
        <p:sp>
          <p:nvSpPr>
            <p:cNvPr id="127" name="object 127"/>
            <p:cNvSpPr/>
            <p:nvPr/>
          </p:nvSpPr>
          <p:spPr>
            <a:xfrm>
              <a:off x="7086599" y="4953000"/>
              <a:ext cx="1447800" cy="457200"/>
            </a:xfrm>
            <a:custGeom>
              <a:avLst/>
              <a:gdLst/>
              <a:ahLst/>
              <a:cxnLst/>
              <a:rect l="l" t="t" r="r" b="b"/>
              <a:pathLst>
                <a:path w="1447800" h="457200">
                  <a:moveTo>
                    <a:pt x="1447800" y="0"/>
                  </a:moveTo>
                  <a:lnTo>
                    <a:pt x="0" y="0"/>
                  </a:lnTo>
                  <a:lnTo>
                    <a:pt x="0" y="457200"/>
                  </a:lnTo>
                  <a:lnTo>
                    <a:pt x="1096009" y="457200"/>
                  </a:lnTo>
                  <a:lnTo>
                    <a:pt x="1447800" y="345440"/>
                  </a:lnTo>
                  <a:lnTo>
                    <a:pt x="1447800" y="0"/>
                  </a:lnTo>
                  <a:close/>
                </a:path>
              </a:pathLst>
            </a:custGeom>
            <a:solidFill>
              <a:srgbClr val="98CCFF">
                <a:alpha val="79998"/>
              </a:srgbClr>
            </a:solidFill>
          </p:spPr>
          <p:txBody>
            <a:bodyPr wrap="square" lIns="0" tIns="0" rIns="0" bIns="0" rtlCol="0"/>
            <a:lstStyle/>
            <a:p>
              <a:endParaRPr/>
            </a:p>
          </p:txBody>
        </p:sp>
        <p:sp>
          <p:nvSpPr>
            <p:cNvPr id="128" name="object 128"/>
            <p:cNvSpPr/>
            <p:nvPr/>
          </p:nvSpPr>
          <p:spPr>
            <a:xfrm>
              <a:off x="7086599" y="4953000"/>
              <a:ext cx="1447800" cy="457200"/>
            </a:xfrm>
            <a:custGeom>
              <a:avLst/>
              <a:gdLst/>
              <a:ahLst/>
              <a:cxnLst/>
              <a:rect l="l" t="t" r="r" b="b"/>
              <a:pathLst>
                <a:path w="1447800" h="457200">
                  <a:moveTo>
                    <a:pt x="0" y="0"/>
                  </a:moveTo>
                  <a:lnTo>
                    <a:pt x="1447800" y="0"/>
                  </a:lnTo>
                  <a:lnTo>
                    <a:pt x="1447800" y="345440"/>
                  </a:lnTo>
                  <a:lnTo>
                    <a:pt x="1096009" y="457200"/>
                  </a:lnTo>
                  <a:lnTo>
                    <a:pt x="0" y="457200"/>
                  </a:lnTo>
                  <a:lnTo>
                    <a:pt x="0" y="0"/>
                  </a:lnTo>
                  <a:close/>
                </a:path>
              </a:pathLst>
            </a:custGeom>
            <a:ln w="9344">
              <a:solidFill>
                <a:srgbClr val="000000"/>
              </a:solidFill>
            </a:ln>
          </p:spPr>
          <p:txBody>
            <a:bodyPr wrap="square" lIns="0" tIns="0" rIns="0" bIns="0" rtlCol="0"/>
            <a:lstStyle/>
            <a:p>
              <a:endParaRPr/>
            </a:p>
          </p:txBody>
        </p:sp>
        <p:sp>
          <p:nvSpPr>
            <p:cNvPr id="129" name="object 129"/>
            <p:cNvSpPr/>
            <p:nvPr/>
          </p:nvSpPr>
          <p:spPr>
            <a:xfrm>
              <a:off x="8182609" y="5298440"/>
              <a:ext cx="351790" cy="111760"/>
            </a:xfrm>
            <a:custGeom>
              <a:avLst/>
              <a:gdLst/>
              <a:ahLst/>
              <a:cxnLst/>
              <a:rect l="l" t="t" r="r" b="b"/>
              <a:pathLst>
                <a:path w="351790" h="111760">
                  <a:moveTo>
                    <a:pt x="351790" y="0"/>
                  </a:moveTo>
                  <a:lnTo>
                    <a:pt x="187960" y="8890"/>
                  </a:lnTo>
                  <a:lnTo>
                    <a:pt x="166370" y="8890"/>
                  </a:lnTo>
                  <a:lnTo>
                    <a:pt x="144780" y="7620"/>
                  </a:lnTo>
                  <a:lnTo>
                    <a:pt x="120650" y="5080"/>
                  </a:lnTo>
                  <a:lnTo>
                    <a:pt x="91440" y="0"/>
                  </a:lnTo>
                  <a:lnTo>
                    <a:pt x="0" y="111760"/>
                  </a:lnTo>
                  <a:lnTo>
                    <a:pt x="351790" y="0"/>
                  </a:lnTo>
                  <a:close/>
                </a:path>
              </a:pathLst>
            </a:custGeom>
            <a:solidFill>
              <a:srgbClr val="82AEDA">
                <a:alpha val="79998"/>
              </a:srgbClr>
            </a:solidFill>
          </p:spPr>
          <p:txBody>
            <a:bodyPr wrap="square" lIns="0" tIns="0" rIns="0" bIns="0" rtlCol="0"/>
            <a:lstStyle/>
            <a:p>
              <a:endParaRPr/>
            </a:p>
          </p:txBody>
        </p:sp>
        <p:sp>
          <p:nvSpPr>
            <p:cNvPr id="130" name="object 130"/>
            <p:cNvSpPr/>
            <p:nvPr/>
          </p:nvSpPr>
          <p:spPr>
            <a:xfrm>
              <a:off x="8182609" y="5298440"/>
              <a:ext cx="351790" cy="111760"/>
            </a:xfrm>
            <a:custGeom>
              <a:avLst/>
              <a:gdLst/>
              <a:ahLst/>
              <a:cxnLst/>
              <a:rect l="l" t="t" r="r" b="b"/>
              <a:pathLst>
                <a:path w="351790" h="111760">
                  <a:moveTo>
                    <a:pt x="0" y="111760"/>
                  </a:moveTo>
                  <a:lnTo>
                    <a:pt x="91440" y="0"/>
                  </a:lnTo>
                  <a:lnTo>
                    <a:pt x="135219" y="7071"/>
                  </a:lnTo>
                  <a:lnTo>
                    <a:pt x="170098" y="9326"/>
                  </a:lnTo>
                  <a:lnTo>
                    <a:pt x="209123" y="8046"/>
                  </a:lnTo>
                  <a:lnTo>
                    <a:pt x="265338" y="4511"/>
                  </a:lnTo>
                  <a:lnTo>
                    <a:pt x="351790" y="0"/>
                  </a:lnTo>
                  <a:lnTo>
                    <a:pt x="0" y="111760"/>
                  </a:lnTo>
                  <a:close/>
                </a:path>
              </a:pathLst>
            </a:custGeom>
            <a:ln w="9344">
              <a:solidFill>
                <a:srgbClr val="000000"/>
              </a:solidFill>
            </a:ln>
          </p:spPr>
          <p:txBody>
            <a:bodyPr wrap="square" lIns="0" tIns="0" rIns="0" bIns="0" rtlCol="0"/>
            <a:lstStyle/>
            <a:p>
              <a:endParaRPr/>
            </a:p>
          </p:txBody>
        </p:sp>
      </p:grpSp>
      <p:sp>
        <p:nvSpPr>
          <p:cNvPr id="131" name="object 131"/>
          <p:cNvSpPr txBox="1"/>
          <p:nvPr/>
        </p:nvSpPr>
        <p:spPr>
          <a:xfrm>
            <a:off x="7211056" y="3845243"/>
            <a:ext cx="847090" cy="197490"/>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000098"/>
                </a:solidFill>
                <a:latin typeface="Arial"/>
                <a:cs typeface="Arial"/>
              </a:rPr>
              <a:t>DATA</a:t>
            </a:r>
            <a:r>
              <a:rPr sz="1200" b="1" spc="-75" dirty="0">
                <a:solidFill>
                  <a:srgbClr val="000098"/>
                </a:solidFill>
                <a:latin typeface="Arial"/>
                <a:cs typeface="Arial"/>
              </a:rPr>
              <a:t> </a:t>
            </a:r>
            <a:r>
              <a:rPr sz="1200" b="1" dirty="0">
                <a:solidFill>
                  <a:srgbClr val="000098"/>
                </a:solidFill>
                <a:latin typeface="Arial"/>
                <a:cs typeface="Arial"/>
              </a:rPr>
              <a:t>LINK</a:t>
            </a:r>
            <a:endParaRPr sz="1200">
              <a:latin typeface="Arial"/>
              <a:cs typeface="Arial"/>
            </a:endParaRPr>
          </a:p>
        </p:txBody>
      </p:sp>
      <p:grpSp>
        <p:nvGrpSpPr>
          <p:cNvPr id="132" name="object 132"/>
          <p:cNvGrpSpPr/>
          <p:nvPr/>
        </p:nvGrpSpPr>
        <p:grpSpPr>
          <a:xfrm>
            <a:off x="6905306" y="4358879"/>
            <a:ext cx="1470025" cy="359569"/>
            <a:chOff x="7081837" y="5710237"/>
            <a:chExt cx="1470025" cy="479425"/>
          </a:xfrm>
        </p:grpSpPr>
        <p:sp>
          <p:nvSpPr>
            <p:cNvPr id="133" name="object 133"/>
            <p:cNvSpPr/>
            <p:nvPr/>
          </p:nvSpPr>
          <p:spPr>
            <a:xfrm>
              <a:off x="7099300" y="5727700"/>
              <a:ext cx="1447800" cy="457200"/>
            </a:xfrm>
            <a:custGeom>
              <a:avLst/>
              <a:gdLst/>
              <a:ahLst/>
              <a:cxnLst/>
              <a:rect l="l" t="t" r="r" b="b"/>
              <a:pathLst>
                <a:path w="1447800" h="457200">
                  <a:moveTo>
                    <a:pt x="1447800" y="0"/>
                  </a:moveTo>
                  <a:lnTo>
                    <a:pt x="0" y="0"/>
                  </a:lnTo>
                  <a:lnTo>
                    <a:pt x="0" y="457200"/>
                  </a:lnTo>
                  <a:lnTo>
                    <a:pt x="1083309" y="457200"/>
                  </a:lnTo>
                  <a:lnTo>
                    <a:pt x="1447800" y="341630"/>
                  </a:lnTo>
                  <a:lnTo>
                    <a:pt x="1447800" y="0"/>
                  </a:lnTo>
                  <a:close/>
                </a:path>
              </a:pathLst>
            </a:custGeom>
            <a:solidFill>
              <a:srgbClr val="5E5E5E">
                <a:alpha val="50000"/>
              </a:srgbClr>
            </a:solidFill>
          </p:spPr>
          <p:txBody>
            <a:bodyPr wrap="square" lIns="0" tIns="0" rIns="0" bIns="0" rtlCol="0"/>
            <a:lstStyle/>
            <a:p>
              <a:endParaRPr/>
            </a:p>
          </p:txBody>
        </p:sp>
        <p:sp>
          <p:nvSpPr>
            <p:cNvPr id="134" name="object 134"/>
            <p:cNvSpPr/>
            <p:nvPr/>
          </p:nvSpPr>
          <p:spPr>
            <a:xfrm>
              <a:off x="7099300" y="5727700"/>
              <a:ext cx="1447800" cy="457200"/>
            </a:xfrm>
            <a:custGeom>
              <a:avLst/>
              <a:gdLst/>
              <a:ahLst/>
              <a:cxnLst/>
              <a:rect l="l" t="t" r="r" b="b"/>
              <a:pathLst>
                <a:path w="1447800" h="457200">
                  <a:moveTo>
                    <a:pt x="0" y="0"/>
                  </a:moveTo>
                  <a:lnTo>
                    <a:pt x="1447800" y="0"/>
                  </a:lnTo>
                  <a:lnTo>
                    <a:pt x="1447800" y="341630"/>
                  </a:lnTo>
                  <a:lnTo>
                    <a:pt x="1083309" y="457200"/>
                  </a:lnTo>
                  <a:lnTo>
                    <a:pt x="0" y="457200"/>
                  </a:lnTo>
                  <a:lnTo>
                    <a:pt x="0" y="0"/>
                  </a:lnTo>
                  <a:close/>
                </a:path>
              </a:pathLst>
            </a:custGeom>
            <a:ln w="9344">
              <a:solidFill>
                <a:srgbClr val="5E5E5E"/>
              </a:solidFill>
            </a:ln>
          </p:spPr>
          <p:txBody>
            <a:bodyPr wrap="square" lIns="0" tIns="0" rIns="0" bIns="0" rtlCol="0"/>
            <a:lstStyle/>
            <a:p>
              <a:endParaRPr/>
            </a:p>
          </p:txBody>
        </p:sp>
        <p:sp>
          <p:nvSpPr>
            <p:cNvPr id="135" name="object 135"/>
            <p:cNvSpPr/>
            <p:nvPr/>
          </p:nvSpPr>
          <p:spPr>
            <a:xfrm>
              <a:off x="8182610" y="6069329"/>
              <a:ext cx="364490" cy="115570"/>
            </a:xfrm>
            <a:custGeom>
              <a:avLst/>
              <a:gdLst/>
              <a:ahLst/>
              <a:cxnLst/>
              <a:rect l="l" t="t" r="r" b="b"/>
              <a:pathLst>
                <a:path w="364490" h="115570">
                  <a:moveTo>
                    <a:pt x="364490" y="0"/>
                  </a:moveTo>
                  <a:lnTo>
                    <a:pt x="195580" y="8890"/>
                  </a:lnTo>
                  <a:lnTo>
                    <a:pt x="171450" y="8890"/>
                  </a:lnTo>
                  <a:lnTo>
                    <a:pt x="149860" y="7620"/>
                  </a:lnTo>
                  <a:lnTo>
                    <a:pt x="124460" y="5080"/>
                  </a:lnTo>
                  <a:lnTo>
                    <a:pt x="93980" y="0"/>
                  </a:lnTo>
                  <a:lnTo>
                    <a:pt x="0" y="115570"/>
                  </a:lnTo>
                  <a:lnTo>
                    <a:pt x="364490" y="0"/>
                  </a:lnTo>
                  <a:close/>
                </a:path>
              </a:pathLst>
            </a:custGeom>
            <a:solidFill>
              <a:srgbClr val="5E5E5E">
                <a:alpha val="50000"/>
              </a:srgbClr>
            </a:solidFill>
          </p:spPr>
          <p:txBody>
            <a:bodyPr wrap="square" lIns="0" tIns="0" rIns="0" bIns="0" rtlCol="0"/>
            <a:lstStyle/>
            <a:p>
              <a:endParaRPr/>
            </a:p>
          </p:txBody>
        </p:sp>
        <p:sp>
          <p:nvSpPr>
            <p:cNvPr id="136" name="object 136"/>
            <p:cNvSpPr/>
            <p:nvPr/>
          </p:nvSpPr>
          <p:spPr>
            <a:xfrm>
              <a:off x="8182610" y="6069329"/>
              <a:ext cx="364490" cy="115570"/>
            </a:xfrm>
            <a:custGeom>
              <a:avLst/>
              <a:gdLst/>
              <a:ahLst/>
              <a:cxnLst/>
              <a:rect l="l" t="t" r="r" b="b"/>
              <a:pathLst>
                <a:path w="364490" h="115570">
                  <a:moveTo>
                    <a:pt x="0" y="115570"/>
                  </a:moveTo>
                  <a:lnTo>
                    <a:pt x="93980" y="0"/>
                  </a:lnTo>
                  <a:lnTo>
                    <a:pt x="133067" y="6261"/>
                  </a:lnTo>
                  <a:lnTo>
                    <a:pt x="164112" y="9031"/>
                  </a:lnTo>
                  <a:lnTo>
                    <a:pt x="194945" y="9048"/>
                  </a:lnTo>
                  <a:lnTo>
                    <a:pt x="233397" y="7055"/>
                  </a:lnTo>
                  <a:lnTo>
                    <a:pt x="287302" y="3792"/>
                  </a:lnTo>
                  <a:lnTo>
                    <a:pt x="364490" y="0"/>
                  </a:lnTo>
                  <a:lnTo>
                    <a:pt x="0" y="115570"/>
                  </a:lnTo>
                  <a:close/>
                </a:path>
              </a:pathLst>
            </a:custGeom>
            <a:ln w="9344">
              <a:solidFill>
                <a:srgbClr val="5E5E5E"/>
              </a:solidFill>
            </a:ln>
          </p:spPr>
          <p:txBody>
            <a:bodyPr wrap="square" lIns="0" tIns="0" rIns="0" bIns="0" rtlCol="0"/>
            <a:lstStyle/>
            <a:p>
              <a:endParaRPr/>
            </a:p>
          </p:txBody>
        </p:sp>
        <p:sp>
          <p:nvSpPr>
            <p:cNvPr id="137" name="object 137"/>
            <p:cNvSpPr/>
            <p:nvPr/>
          </p:nvSpPr>
          <p:spPr>
            <a:xfrm>
              <a:off x="7086600" y="5715000"/>
              <a:ext cx="1447800" cy="457200"/>
            </a:xfrm>
            <a:custGeom>
              <a:avLst/>
              <a:gdLst/>
              <a:ahLst/>
              <a:cxnLst/>
              <a:rect l="l" t="t" r="r" b="b"/>
              <a:pathLst>
                <a:path w="1447800" h="457200">
                  <a:moveTo>
                    <a:pt x="1447800" y="0"/>
                  </a:moveTo>
                  <a:lnTo>
                    <a:pt x="0" y="0"/>
                  </a:lnTo>
                  <a:lnTo>
                    <a:pt x="0" y="457200"/>
                  </a:lnTo>
                  <a:lnTo>
                    <a:pt x="1083309" y="457200"/>
                  </a:lnTo>
                  <a:lnTo>
                    <a:pt x="1447800" y="341630"/>
                  </a:lnTo>
                  <a:lnTo>
                    <a:pt x="1447800" y="0"/>
                  </a:lnTo>
                  <a:close/>
                </a:path>
              </a:pathLst>
            </a:custGeom>
            <a:solidFill>
              <a:srgbClr val="CC98FF">
                <a:alpha val="79998"/>
              </a:srgbClr>
            </a:solidFill>
          </p:spPr>
          <p:txBody>
            <a:bodyPr wrap="square" lIns="0" tIns="0" rIns="0" bIns="0" rtlCol="0"/>
            <a:lstStyle/>
            <a:p>
              <a:endParaRPr/>
            </a:p>
          </p:txBody>
        </p:sp>
        <p:sp>
          <p:nvSpPr>
            <p:cNvPr id="138" name="object 138"/>
            <p:cNvSpPr/>
            <p:nvPr/>
          </p:nvSpPr>
          <p:spPr>
            <a:xfrm>
              <a:off x="7086600" y="5715000"/>
              <a:ext cx="1447800" cy="457200"/>
            </a:xfrm>
            <a:custGeom>
              <a:avLst/>
              <a:gdLst/>
              <a:ahLst/>
              <a:cxnLst/>
              <a:rect l="l" t="t" r="r" b="b"/>
              <a:pathLst>
                <a:path w="1447800" h="457200">
                  <a:moveTo>
                    <a:pt x="0" y="0"/>
                  </a:moveTo>
                  <a:lnTo>
                    <a:pt x="1447800" y="0"/>
                  </a:lnTo>
                  <a:lnTo>
                    <a:pt x="1447800" y="341630"/>
                  </a:lnTo>
                  <a:lnTo>
                    <a:pt x="1083309" y="457200"/>
                  </a:lnTo>
                  <a:lnTo>
                    <a:pt x="0" y="457200"/>
                  </a:lnTo>
                  <a:lnTo>
                    <a:pt x="0" y="0"/>
                  </a:lnTo>
                  <a:close/>
                </a:path>
              </a:pathLst>
            </a:custGeom>
            <a:ln w="9344">
              <a:solidFill>
                <a:srgbClr val="000000"/>
              </a:solidFill>
            </a:ln>
          </p:spPr>
          <p:txBody>
            <a:bodyPr wrap="square" lIns="0" tIns="0" rIns="0" bIns="0" rtlCol="0"/>
            <a:lstStyle/>
            <a:p>
              <a:endParaRPr/>
            </a:p>
          </p:txBody>
        </p:sp>
        <p:sp>
          <p:nvSpPr>
            <p:cNvPr id="139" name="object 139"/>
            <p:cNvSpPr/>
            <p:nvPr/>
          </p:nvSpPr>
          <p:spPr>
            <a:xfrm>
              <a:off x="8169910" y="6056629"/>
              <a:ext cx="364490" cy="115570"/>
            </a:xfrm>
            <a:custGeom>
              <a:avLst/>
              <a:gdLst/>
              <a:ahLst/>
              <a:cxnLst/>
              <a:rect l="l" t="t" r="r" b="b"/>
              <a:pathLst>
                <a:path w="364490" h="115570">
                  <a:moveTo>
                    <a:pt x="364490" y="0"/>
                  </a:moveTo>
                  <a:lnTo>
                    <a:pt x="195580" y="8890"/>
                  </a:lnTo>
                  <a:lnTo>
                    <a:pt x="149860" y="8890"/>
                  </a:lnTo>
                  <a:lnTo>
                    <a:pt x="124460" y="5080"/>
                  </a:lnTo>
                  <a:lnTo>
                    <a:pt x="93980" y="0"/>
                  </a:lnTo>
                  <a:lnTo>
                    <a:pt x="0" y="115570"/>
                  </a:lnTo>
                  <a:lnTo>
                    <a:pt x="364490" y="0"/>
                  </a:lnTo>
                  <a:close/>
                </a:path>
              </a:pathLst>
            </a:custGeom>
            <a:solidFill>
              <a:srgbClr val="AE82DA">
                <a:alpha val="79998"/>
              </a:srgbClr>
            </a:solidFill>
          </p:spPr>
          <p:txBody>
            <a:bodyPr wrap="square" lIns="0" tIns="0" rIns="0" bIns="0" rtlCol="0"/>
            <a:lstStyle/>
            <a:p>
              <a:endParaRPr/>
            </a:p>
          </p:txBody>
        </p:sp>
        <p:sp>
          <p:nvSpPr>
            <p:cNvPr id="140" name="object 140"/>
            <p:cNvSpPr/>
            <p:nvPr/>
          </p:nvSpPr>
          <p:spPr>
            <a:xfrm>
              <a:off x="8169910" y="6056629"/>
              <a:ext cx="364490" cy="115570"/>
            </a:xfrm>
            <a:custGeom>
              <a:avLst/>
              <a:gdLst/>
              <a:ahLst/>
              <a:cxnLst/>
              <a:rect l="l" t="t" r="r" b="b"/>
              <a:pathLst>
                <a:path w="364490" h="115570">
                  <a:moveTo>
                    <a:pt x="0" y="115570"/>
                  </a:moveTo>
                  <a:lnTo>
                    <a:pt x="93980" y="0"/>
                  </a:lnTo>
                  <a:lnTo>
                    <a:pt x="133067" y="6261"/>
                  </a:lnTo>
                  <a:lnTo>
                    <a:pt x="164112" y="9031"/>
                  </a:lnTo>
                  <a:lnTo>
                    <a:pt x="194945" y="9048"/>
                  </a:lnTo>
                  <a:lnTo>
                    <a:pt x="233397" y="7055"/>
                  </a:lnTo>
                  <a:lnTo>
                    <a:pt x="287302" y="3792"/>
                  </a:lnTo>
                  <a:lnTo>
                    <a:pt x="364490" y="0"/>
                  </a:lnTo>
                  <a:lnTo>
                    <a:pt x="0" y="115570"/>
                  </a:lnTo>
                  <a:close/>
                </a:path>
              </a:pathLst>
            </a:custGeom>
            <a:ln w="9344">
              <a:solidFill>
                <a:srgbClr val="000000"/>
              </a:solidFill>
            </a:ln>
          </p:spPr>
          <p:txBody>
            <a:bodyPr wrap="square" lIns="0" tIns="0" rIns="0" bIns="0" rtlCol="0"/>
            <a:lstStyle/>
            <a:p>
              <a:endParaRPr/>
            </a:p>
          </p:txBody>
        </p:sp>
      </p:grpSp>
      <p:sp>
        <p:nvSpPr>
          <p:cNvPr id="141" name="object 141"/>
          <p:cNvSpPr txBox="1"/>
          <p:nvPr/>
        </p:nvSpPr>
        <p:spPr>
          <a:xfrm>
            <a:off x="7236458" y="4415791"/>
            <a:ext cx="796925" cy="197490"/>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7F007F"/>
                </a:solidFill>
                <a:latin typeface="Arial"/>
                <a:cs typeface="Arial"/>
              </a:rPr>
              <a:t>PHYSICAL</a:t>
            </a:r>
            <a:endParaRPr sz="1200">
              <a:latin typeface="Arial"/>
              <a:cs typeface="Arial"/>
            </a:endParaRPr>
          </a:p>
        </p:txBody>
      </p:sp>
      <p:sp>
        <p:nvSpPr>
          <p:cNvPr id="142" name="object 142"/>
          <p:cNvSpPr/>
          <p:nvPr/>
        </p:nvSpPr>
        <p:spPr>
          <a:xfrm>
            <a:off x="2100576" y="876301"/>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43" name="object 143"/>
          <p:cNvSpPr/>
          <p:nvPr/>
        </p:nvSpPr>
        <p:spPr>
          <a:xfrm>
            <a:off x="2100576" y="932498"/>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44" name="object 144"/>
          <p:cNvSpPr/>
          <p:nvPr/>
        </p:nvSpPr>
        <p:spPr>
          <a:xfrm>
            <a:off x="2100576" y="1032511"/>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45" name="object 145"/>
          <p:cNvSpPr/>
          <p:nvPr/>
        </p:nvSpPr>
        <p:spPr>
          <a:xfrm>
            <a:off x="2100576" y="1089661"/>
            <a:ext cx="19050" cy="56198"/>
          </a:xfrm>
          <a:custGeom>
            <a:avLst/>
            <a:gdLst/>
            <a:ahLst/>
            <a:cxnLst/>
            <a:rect l="l" t="t" r="r" b="b"/>
            <a:pathLst>
              <a:path w="19050" h="74930">
                <a:moveTo>
                  <a:pt x="19050" y="0"/>
                </a:moveTo>
                <a:lnTo>
                  <a:pt x="0" y="0"/>
                </a:lnTo>
                <a:lnTo>
                  <a:pt x="0" y="74930"/>
                </a:lnTo>
                <a:lnTo>
                  <a:pt x="19050" y="7493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46" name="object 146"/>
          <p:cNvSpPr/>
          <p:nvPr/>
        </p:nvSpPr>
        <p:spPr>
          <a:xfrm>
            <a:off x="2100576" y="1188721"/>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47" name="object 147"/>
          <p:cNvSpPr/>
          <p:nvPr/>
        </p:nvSpPr>
        <p:spPr>
          <a:xfrm>
            <a:off x="2100576" y="1245871"/>
            <a:ext cx="19050" cy="56198"/>
          </a:xfrm>
          <a:custGeom>
            <a:avLst/>
            <a:gdLst/>
            <a:ahLst/>
            <a:cxnLst/>
            <a:rect l="l" t="t" r="r" b="b"/>
            <a:pathLst>
              <a:path w="19050" h="74930">
                <a:moveTo>
                  <a:pt x="19050" y="0"/>
                </a:moveTo>
                <a:lnTo>
                  <a:pt x="0" y="0"/>
                </a:lnTo>
                <a:lnTo>
                  <a:pt x="0" y="74929"/>
                </a:lnTo>
                <a:lnTo>
                  <a:pt x="19050" y="7492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48" name="object 148"/>
          <p:cNvSpPr/>
          <p:nvPr/>
        </p:nvSpPr>
        <p:spPr>
          <a:xfrm>
            <a:off x="2100576" y="1344930"/>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49" name="object 149"/>
          <p:cNvSpPr/>
          <p:nvPr/>
        </p:nvSpPr>
        <p:spPr>
          <a:xfrm>
            <a:off x="2100576" y="1402079"/>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0" name="object 150"/>
          <p:cNvSpPr/>
          <p:nvPr/>
        </p:nvSpPr>
        <p:spPr>
          <a:xfrm>
            <a:off x="2100576" y="1501141"/>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1" name="object 151"/>
          <p:cNvSpPr/>
          <p:nvPr/>
        </p:nvSpPr>
        <p:spPr>
          <a:xfrm>
            <a:off x="2100576" y="1558290"/>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2" name="object 152"/>
          <p:cNvSpPr/>
          <p:nvPr/>
        </p:nvSpPr>
        <p:spPr>
          <a:xfrm>
            <a:off x="2100576" y="1658303"/>
            <a:ext cx="19050" cy="13335"/>
          </a:xfrm>
          <a:custGeom>
            <a:avLst/>
            <a:gdLst/>
            <a:ahLst/>
            <a:cxnLst/>
            <a:rect l="l" t="t" r="r" b="b"/>
            <a:pathLst>
              <a:path w="19050" h="17780">
                <a:moveTo>
                  <a:pt x="19050" y="0"/>
                </a:moveTo>
                <a:lnTo>
                  <a:pt x="0" y="0"/>
                </a:lnTo>
                <a:lnTo>
                  <a:pt x="0" y="17779"/>
                </a:lnTo>
                <a:lnTo>
                  <a:pt x="19050" y="1777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3" name="object 153"/>
          <p:cNvSpPr/>
          <p:nvPr/>
        </p:nvSpPr>
        <p:spPr>
          <a:xfrm>
            <a:off x="2100576" y="1714500"/>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4" name="object 154"/>
          <p:cNvSpPr/>
          <p:nvPr/>
        </p:nvSpPr>
        <p:spPr>
          <a:xfrm>
            <a:off x="2100576" y="1814513"/>
            <a:ext cx="19050" cy="13335"/>
          </a:xfrm>
          <a:custGeom>
            <a:avLst/>
            <a:gdLst/>
            <a:ahLst/>
            <a:cxnLst/>
            <a:rect l="l" t="t" r="r" b="b"/>
            <a:pathLst>
              <a:path w="19050" h="17780">
                <a:moveTo>
                  <a:pt x="19050" y="0"/>
                </a:moveTo>
                <a:lnTo>
                  <a:pt x="0" y="0"/>
                </a:lnTo>
                <a:lnTo>
                  <a:pt x="0" y="17779"/>
                </a:lnTo>
                <a:lnTo>
                  <a:pt x="19050" y="1777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5" name="object 155"/>
          <p:cNvSpPr/>
          <p:nvPr/>
        </p:nvSpPr>
        <p:spPr>
          <a:xfrm>
            <a:off x="2100576" y="1870709"/>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6" name="object 156"/>
          <p:cNvSpPr/>
          <p:nvPr/>
        </p:nvSpPr>
        <p:spPr>
          <a:xfrm>
            <a:off x="2100576" y="197072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7" name="object 157"/>
          <p:cNvSpPr/>
          <p:nvPr/>
        </p:nvSpPr>
        <p:spPr>
          <a:xfrm>
            <a:off x="2100576" y="2026920"/>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8" name="object 158"/>
          <p:cNvSpPr/>
          <p:nvPr/>
        </p:nvSpPr>
        <p:spPr>
          <a:xfrm>
            <a:off x="2100576" y="212693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9" name="object 159"/>
          <p:cNvSpPr/>
          <p:nvPr/>
        </p:nvSpPr>
        <p:spPr>
          <a:xfrm>
            <a:off x="2100576" y="2183129"/>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0" name="object 160"/>
          <p:cNvSpPr/>
          <p:nvPr/>
        </p:nvSpPr>
        <p:spPr>
          <a:xfrm>
            <a:off x="2100576" y="228314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1" name="object 161"/>
          <p:cNvSpPr/>
          <p:nvPr/>
        </p:nvSpPr>
        <p:spPr>
          <a:xfrm>
            <a:off x="2100576" y="2340292"/>
            <a:ext cx="19050" cy="56198"/>
          </a:xfrm>
          <a:custGeom>
            <a:avLst/>
            <a:gdLst/>
            <a:ahLst/>
            <a:cxnLst/>
            <a:rect l="l" t="t" r="r" b="b"/>
            <a:pathLst>
              <a:path w="19050" h="74930">
                <a:moveTo>
                  <a:pt x="19050" y="0"/>
                </a:moveTo>
                <a:lnTo>
                  <a:pt x="0" y="0"/>
                </a:lnTo>
                <a:lnTo>
                  <a:pt x="0" y="74930"/>
                </a:lnTo>
                <a:lnTo>
                  <a:pt x="19050" y="7493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2" name="object 162"/>
          <p:cNvSpPr/>
          <p:nvPr/>
        </p:nvSpPr>
        <p:spPr>
          <a:xfrm>
            <a:off x="2100576" y="243935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3" name="object 163"/>
          <p:cNvSpPr/>
          <p:nvPr/>
        </p:nvSpPr>
        <p:spPr>
          <a:xfrm>
            <a:off x="2100576" y="2496503"/>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4" name="object 164"/>
          <p:cNvSpPr/>
          <p:nvPr/>
        </p:nvSpPr>
        <p:spPr>
          <a:xfrm>
            <a:off x="2100576" y="259556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5" name="object 165"/>
          <p:cNvSpPr/>
          <p:nvPr/>
        </p:nvSpPr>
        <p:spPr>
          <a:xfrm>
            <a:off x="2100576" y="2652713"/>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6" name="object 166"/>
          <p:cNvSpPr/>
          <p:nvPr/>
        </p:nvSpPr>
        <p:spPr>
          <a:xfrm>
            <a:off x="2100576" y="275177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7" name="object 167"/>
          <p:cNvSpPr/>
          <p:nvPr/>
        </p:nvSpPr>
        <p:spPr>
          <a:xfrm>
            <a:off x="2100576" y="2808922"/>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8" name="object 168"/>
          <p:cNvSpPr/>
          <p:nvPr/>
        </p:nvSpPr>
        <p:spPr>
          <a:xfrm>
            <a:off x="2100576" y="2908934"/>
            <a:ext cx="19050" cy="13335"/>
          </a:xfrm>
          <a:custGeom>
            <a:avLst/>
            <a:gdLst/>
            <a:ahLst/>
            <a:cxnLst/>
            <a:rect l="l" t="t" r="r" b="b"/>
            <a:pathLst>
              <a:path w="19050" h="17779">
                <a:moveTo>
                  <a:pt x="19050" y="0"/>
                </a:moveTo>
                <a:lnTo>
                  <a:pt x="0" y="0"/>
                </a:lnTo>
                <a:lnTo>
                  <a:pt x="0" y="17780"/>
                </a:lnTo>
                <a:lnTo>
                  <a:pt x="19050" y="1778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9" name="object 169"/>
          <p:cNvSpPr/>
          <p:nvPr/>
        </p:nvSpPr>
        <p:spPr>
          <a:xfrm>
            <a:off x="2100576" y="2965132"/>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0" name="object 170"/>
          <p:cNvSpPr/>
          <p:nvPr/>
        </p:nvSpPr>
        <p:spPr>
          <a:xfrm>
            <a:off x="2100576" y="3065144"/>
            <a:ext cx="19050" cy="13335"/>
          </a:xfrm>
          <a:custGeom>
            <a:avLst/>
            <a:gdLst/>
            <a:ahLst/>
            <a:cxnLst/>
            <a:rect l="l" t="t" r="r" b="b"/>
            <a:pathLst>
              <a:path w="19050" h="17779">
                <a:moveTo>
                  <a:pt x="19050" y="0"/>
                </a:moveTo>
                <a:lnTo>
                  <a:pt x="0" y="0"/>
                </a:lnTo>
                <a:lnTo>
                  <a:pt x="0" y="17779"/>
                </a:lnTo>
                <a:lnTo>
                  <a:pt x="19050" y="1777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1" name="object 171"/>
          <p:cNvSpPr/>
          <p:nvPr/>
        </p:nvSpPr>
        <p:spPr>
          <a:xfrm>
            <a:off x="2100576" y="3121343"/>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2" name="object 172"/>
          <p:cNvSpPr/>
          <p:nvPr/>
        </p:nvSpPr>
        <p:spPr>
          <a:xfrm>
            <a:off x="2100576" y="3221356"/>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3" name="object 173"/>
          <p:cNvSpPr/>
          <p:nvPr/>
        </p:nvSpPr>
        <p:spPr>
          <a:xfrm>
            <a:off x="2100576" y="3277553"/>
            <a:ext cx="19050" cy="57150"/>
          </a:xfrm>
          <a:custGeom>
            <a:avLst/>
            <a:gdLst/>
            <a:ahLst/>
            <a:cxnLst/>
            <a:rect l="l" t="t" r="r" b="b"/>
            <a:pathLst>
              <a:path w="19050" h="76200">
                <a:moveTo>
                  <a:pt x="19050" y="0"/>
                </a:moveTo>
                <a:lnTo>
                  <a:pt x="0" y="0"/>
                </a:lnTo>
                <a:lnTo>
                  <a:pt x="0" y="76199"/>
                </a:lnTo>
                <a:lnTo>
                  <a:pt x="19050" y="7619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4" name="object 174"/>
          <p:cNvSpPr/>
          <p:nvPr/>
        </p:nvSpPr>
        <p:spPr>
          <a:xfrm>
            <a:off x="2100576" y="3377566"/>
            <a:ext cx="19050" cy="14288"/>
          </a:xfrm>
          <a:custGeom>
            <a:avLst/>
            <a:gdLst/>
            <a:ahLst/>
            <a:cxnLst/>
            <a:rect l="l" t="t" r="r" b="b"/>
            <a:pathLst>
              <a:path w="19050" h="19050">
                <a:moveTo>
                  <a:pt x="19050" y="0"/>
                </a:moveTo>
                <a:lnTo>
                  <a:pt x="0" y="0"/>
                </a:lnTo>
                <a:lnTo>
                  <a:pt x="0" y="19049"/>
                </a:lnTo>
                <a:lnTo>
                  <a:pt x="19050" y="1904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5" name="object 175"/>
          <p:cNvSpPr/>
          <p:nvPr/>
        </p:nvSpPr>
        <p:spPr>
          <a:xfrm>
            <a:off x="2100576" y="3433763"/>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6" name="object 176"/>
          <p:cNvSpPr/>
          <p:nvPr/>
        </p:nvSpPr>
        <p:spPr>
          <a:xfrm>
            <a:off x="2100576" y="3533775"/>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7" name="object 177"/>
          <p:cNvSpPr/>
          <p:nvPr/>
        </p:nvSpPr>
        <p:spPr>
          <a:xfrm>
            <a:off x="2100576" y="3590925"/>
            <a:ext cx="19050" cy="56198"/>
          </a:xfrm>
          <a:custGeom>
            <a:avLst/>
            <a:gdLst/>
            <a:ahLst/>
            <a:cxnLst/>
            <a:rect l="l" t="t" r="r" b="b"/>
            <a:pathLst>
              <a:path w="19050" h="74929">
                <a:moveTo>
                  <a:pt x="19050" y="0"/>
                </a:moveTo>
                <a:lnTo>
                  <a:pt x="0" y="0"/>
                </a:lnTo>
                <a:lnTo>
                  <a:pt x="0" y="74930"/>
                </a:lnTo>
                <a:lnTo>
                  <a:pt x="19050" y="7493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8" name="object 178"/>
          <p:cNvSpPr/>
          <p:nvPr/>
        </p:nvSpPr>
        <p:spPr>
          <a:xfrm>
            <a:off x="2100576" y="3689985"/>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9" name="object 179"/>
          <p:cNvSpPr/>
          <p:nvPr/>
        </p:nvSpPr>
        <p:spPr>
          <a:xfrm>
            <a:off x="2100576" y="3747134"/>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0" name="object 180"/>
          <p:cNvSpPr/>
          <p:nvPr/>
        </p:nvSpPr>
        <p:spPr>
          <a:xfrm>
            <a:off x="2100576" y="3846195"/>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1" name="object 181"/>
          <p:cNvSpPr/>
          <p:nvPr/>
        </p:nvSpPr>
        <p:spPr>
          <a:xfrm>
            <a:off x="2100576" y="3903344"/>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2" name="object 182"/>
          <p:cNvSpPr/>
          <p:nvPr/>
        </p:nvSpPr>
        <p:spPr>
          <a:xfrm>
            <a:off x="2100576" y="4002406"/>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3" name="object 183"/>
          <p:cNvSpPr/>
          <p:nvPr/>
        </p:nvSpPr>
        <p:spPr>
          <a:xfrm>
            <a:off x="2100576" y="4059555"/>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4" name="object 184"/>
          <p:cNvSpPr/>
          <p:nvPr/>
        </p:nvSpPr>
        <p:spPr>
          <a:xfrm>
            <a:off x="2100576" y="4159568"/>
            <a:ext cx="19050" cy="13335"/>
          </a:xfrm>
          <a:custGeom>
            <a:avLst/>
            <a:gdLst/>
            <a:ahLst/>
            <a:cxnLst/>
            <a:rect l="l" t="t" r="r" b="b"/>
            <a:pathLst>
              <a:path w="19050" h="17779">
                <a:moveTo>
                  <a:pt x="19050" y="0"/>
                </a:moveTo>
                <a:lnTo>
                  <a:pt x="0" y="0"/>
                </a:lnTo>
                <a:lnTo>
                  <a:pt x="0" y="17780"/>
                </a:lnTo>
                <a:lnTo>
                  <a:pt x="19050" y="1778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5" name="object 185"/>
          <p:cNvSpPr/>
          <p:nvPr/>
        </p:nvSpPr>
        <p:spPr>
          <a:xfrm>
            <a:off x="6748775" y="876301"/>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6" name="object 186"/>
          <p:cNvSpPr/>
          <p:nvPr/>
        </p:nvSpPr>
        <p:spPr>
          <a:xfrm>
            <a:off x="6748775" y="932498"/>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7" name="object 187"/>
          <p:cNvSpPr/>
          <p:nvPr/>
        </p:nvSpPr>
        <p:spPr>
          <a:xfrm>
            <a:off x="6748775" y="1032511"/>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8" name="object 188"/>
          <p:cNvSpPr/>
          <p:nvPr/>
        </p:nvSpPr>
        <p:spPr>
          <a:xfrm>
            <a:off x="6748775" y="1089661"/>
            <a:ext cx="19050" cy="56198"/>
          </a:xfrm>
          <a:custGeom>
            <a:avLst/>
            <a:gdLst/>
            <a:ahLst/>
            <a:cxnLst/>
            <a:rect l="l" t="t" r="r" b="b"/>
            <a:pathLst>
              <a:path w="19050" h="74930">
                <a:moveTo>
                  <a:pt x="19050" y="0"/>
                </a:moveTo>
                <a:lnTo>
                  <a:pt x="0" y="0"/>
                </a:lnTo>
                <a:lnTo>
                  <a:pt x="0" y="74930"/>
                </a:lnTo>
                <a:lnTo>
                  <a:pt x="19050" y="7493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9" name="object 189"/>
          <p:cNvSpPr/>
          <p:nvPr/>
        </p:nvSpPr>
        <p:spPr>
          <a:xfrm>
            <a:off x="6748775" y="1188721"/>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0" name="object 190"/>
          <p:cNvSpPr/>
          <p:nvPr/>
        </p:nvSpPr>
        <p:spPr>
          <a:xfrm>
            <a:off x="6748775" y="1245871"/>
            <a:ext cx="19050" cy="56198"/>
          </a:xfrm>
          <a:custGeom>
            <a:avLst/>
            <a:gdLst/>
            <a:ahLst/>
            <a:cxnLst/>
            <a:rect l="l" t="t" r="r" b="b"/>
            <a:pathLst>
              <a:path w="19050" h="74930">
                <a:moveTo>
                  <a:pt x="19050" y="0"/>
                </a:moveTo>
                <a:lnTo>
                  <a:pt x="0" y="0"/>
                </a:lnTo>
                <a:lnTo>
                  <a:pt x="0" y="74929"/>
                </a:lnTo>
                <a:lnTo>
                  <a:pt x="19050" y="7492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1" name="object 191"/>
          <p:cNvSpPr/>
          <p:nvPr/>
        </p:nvSpPr>
        <p:spPr>
          <a:xfrm>
            <a:off x="6748775" y="1344930"/>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2" name="object 192"/>
          <p:cNvSpPr/>
          <p:nvPr/>
        </p:nvSpPr>
        <p:spPr>
          <a:xfrm>
            <a:off x="6748775" y="1402079"/>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3" name="object 193"/>
          <p:cNvSpPr/>
          <p:nvPr/>
        </p:nvSpPr>
        <p:spPr>
          <a:xfrm>
            <a:off x="6748775" y="1501141"/>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4" name="object 194"/>
          <p:cNvSpPr/>
          <p:nvPr/>
        </p:nvSpPr>
        <p:spPr>
          <a:xfrm>
            <a:off x="6748775" y="1558290"/>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5" name="object 195"/>
          <p:cNvSpPr/>
          <p:nvPr/>
        </p:nvSpPr>
        <p:spPr>
          <a:xfrm>
            <a:off x="6748775" y="1658303"/>
            <a:ext cx="19050" cy="13335"/>
          </a:xfrm>
          <a:custGeom>
            <a:avLst/>
            <a:gdLst/>
            <a:ahLst/>
            <a:cxnLst/>
            <a:rect l="l" t="t" r="r" b="b"/>
            <a:pathLst>
              <a:path w="19050" h="17780">
                <a:moveTo>
                  <a:pt x="19050" y="0"/>
                </a:moveTo>
                <a:lnTo>
                  <a:pt x="0" y="0"/>
                </a:lnTo>
                <a:lnTo>
                  <a:pt x="0" y="17779"/>
                </a:lnTo>
                <a:lnTo>
                  <a:pt x="19050" y="1777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6" name="object 196"/>
          <p:cNvSpPr/>
          <p:nvPr/>
        </p:nvSpPr>
        <p:spPr>
          <a:xfrm>
            <a:off x="6748775" y="1714500"/>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7" name="object 197"/>
          <p:cNvSpPr/>
          <p:nvPr/>
        </p:nvSpPr>
        <p:spPr>
          <a:xfrm>
            <a:off x="6748775" y="1814513"/>
            <a:ext cx="19050" cy="13335"/>
          </a:xfrm>
          <a:custGeom>
            <a:avLst/>
            <a:gdLst/>
            <a:ahLst/>
            <a:cxnLst/>
            <a:rect l="l" t="t" r="r" b="b"/>
            <a:pathLst>
              <a:path w="19050" h="17780">
                <a:moveTo>
                  <a:pt x="19050" y="0"/>
                </a:moveTo>
                <a:lnTo>
                  <a:pt x="0" y="0"/>
                </a:lnTo>
                <a:lnTo>
                  <a:pt x="0" y="17779"/>
                </a:lnTo>
                <a:lnTo>
                  <a:pt x="19050" y="1777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8" name="object 198"/>
          <p:cNvSpPr/>
          <p:nvPr/>
        </p:nvSpPr>
        <p:spPr>
          <a:xfrm>
            <a:off x="6748775" y="1870709"/>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9" name="object 199"/>
          <p:cNvSpPr/>
          <p:nvPr/>
        </p:nvSpPr>
        <p:spPr>
          <a:xfrm>
            <a:off x="6748775" y="197072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0" name="object 200"/>
          <p:cNvSpPr/>
          <p:nvPr/>
        </p:nvSpPr>
        <p:spPr>
          <a:xfrm>
            <a:off x="6748775" y="2026920"/>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1" name="object 201"/>
          <p:cNvSpPr/>
          <p:nvPr/>
        </p:nvSpPr>
        <p:spPr>
          <a:xfrm>
            <a:off x="6748775" y="212693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2" name="object 202"/>
          <p:cNvSpPr/>
          <p:nvPr/>
        </p:nvSpPr>
        <p:spPr>
          <a:xfrm>
            <a:off x="6748775" y="2183129"/>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3" name="object 203"/>
          <p:cNvSpPr/>
          <p:nvPr/>
        </p:nvSpPr>
        <p:spPr>
          <a:xfrm>
            <a:off x="6748775" y="228314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4" name="object 204"/>
          <p:cNvSpPr/>
          <p:nvPr/>
        </p:nvSpPr>
        <p:spPr>
          <a:xfrm>
            <a:off x="6748775" y="2340292"/>
            <a:ext cx="19050" cy="56198"/>
          </a:xfrm>
          <a:custGeom>
            <a:avLst/>
            <a:gdLst/>
            <a:ahLst/>
            <a:cxnLst/>
            <a:rect l="l" t="t" r="r" b="b"/>
            <a:pathLst>
              <a:path w="19050" h="74930">
                <a:moveTo>
                  <a:pt x="19050" y="0"/>
                </a:moveTo>
                <a:lnTo>
                  <a:pt x="0" y="0"/>
                </a:lnTo>
                <a:lnTo>
                  <a:pt x="0" y="74930"/>
                </a:lnTo>
                <a:lnTo>
                  <a:pt x="19050" y="7493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5" name="object 205"/>
          <p:cNvSpPr/>
          <p:nvPr/>
        </p:nvSpPr>
        <p:spPr>
          <a:xfrm>
            <a:off x="6748775" y="243935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6" name="object 206"/>
          <p:cNvSpPr/>
          <p:nvPr/>
        </p:nvSpPr>
        <p:spPr>
          <a:xfrm>
            <a:off x="6748775" y="2496503"/>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7" name="object 207"/>
          <p:cNvSpPr/>
          <p:nvPr/>
        </p:nvSpPr>
        <p:spPr>
          <a:xfrm>
            <a:off x="6748775" y="259556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8" name="object 208"/>
          <p:cNvSpPr/>
          <p:nvPr/>
        </p:nvSpPr>
        <p:spPr>
          <a:xfrm>
            <a:off x="6748775" y="2652713"/>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9" name="object 209"/>
          <p:cNvSpPr/>
          <p:nvPr/>
        </p:nvSpPr>
        <p:spPr>
          <a:xfrm>
            <a:off x="6748775" y="275177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0" name="object 210"/>
          <p:cNvSpPr/>
          <p:nvPr/>
        </p:nvSpPr>
        <p:spPr>
          <a:xfrm>
            <a:off x="6748775" y="2808922"/>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1" name="object 211"/>
          <p:cNvSpPr/>
          <p:nvPr/>
        </p:nvSpPr>
        <p:spPr>
          <a:xfrm>
            <a:off x="6748775" y="2908934"/>
            <a:ext cx="19050" cy="13335"/>
          </a:xfrm>
          <a:custGeom>
            <a:avLst/>
            <a:gdLst/>
            <a:ahLst/>
            <a:cxnLst/>
            <a:rect l="l" t="t" r="r" b="b"/>
            <a:pathLst>
              <a:path w="19050" h="17779">
                <a:moveTo>
                  <a:pt x="19050" y="0"/>
                </a:moveTo>
                <a:lnTo>
                  <a:pt x="0" y="0"/>
                </a:lnTo>
                <a:lnTo>
                  <a:pt x="0" y="17780"/>
                </a:lnTo>
                <a:lnTo>
                  <a:pt x="19050" y="1778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2" name="object 212"/>
          <p:cNvSpPr/>
          <p:nvPr/>
        </p:nvSpPr>
        <p:spPr>
          <a:xfrm>
            <a:off x="6748775" y="2965132"/>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3" name="object 213"/>
          <p:cNvSpPr/>
          <p:nvPr/>
        </p:nvSpPr>
        <p:spPr>
          <a:xfrm>
            <a:off x="6748775" y="3065144"/>
            <a:ext cx="19050" cy="13335"/>
          </a:xfrm>
          <a:custGeom>
            <a:avLst/>
            <a:gdLst/>
            <a:ahLst/>
            <a:cxnLst/>
            <a:rect l="l" t="t" r="r" b="b"/>
            <a:pathLst>
              <a:path w="19050" h="17779">
                <a:moveTo>
                  <a:pt x="19050" y="0"/>
                </a:moveTo>
                <a:lnTo>
                  <a:pt x="0" y="0"/>
                </a:lnTo>
                <a:lnTo>
                  <a:pt x="0" y="17779"/>
                </a:lnTo>
                <a:lnTo>
                  <a:pt x="19050" y="1777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4" name="object 214"/>
          <p:cNvSpPr/>
          <p:nvPr/>
        </p:nvSpPr>
        <p:spPr>
          <a:xfrm>
            <a:off x="6748775" y="3121343"/>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5" name="object 215"/>
          <p:cNvSpPr/>
          <p:nvPr/>
        </p:nvSpPr>
        <p:spPr>
          <a:xfrm>
            <a:off x="6748775" y="3221356"/>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6" name="object 216"/>
          <p:cNvSpPr/>
          <p:nvPr/>
        </p:nvSpPr>
        <p:spPr>
          <a:xfrm>
            <a:off x="6748775" y="3277553"/>
            <a:ext cx="19050" cy="57150"/>
          </a:xfrm>
          <a:custGeom>
            <a:avLst/>
            <a:gdLst/>
            <a:ahLst/>
            <a:cxnLst/>
            <a:rect l="l" t="t" r="r" b="b"/>
            <a:pathLst>
              <a:path w="19050" h="76200">
                <a:moveTo>
                  <a:pt x="19050" y="0"/>
                </a:moveTo>
                <a:lnTo>
                  <a:pt x="0" y="0"/>
                </a:lnTo>
                <a:lnTo>
                  <a:pt x="0" y="76199"/>
                </a:lnTo>
                <a:lnTo>
                  <a:pt x="19050" y="7619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7" name="object 217"/>
          <p:cNvSpPr/>
          <p:nvPr/>
        </p:nvSpPr>
        <p:spPr>
          <a:xfrm>
            <a:off x="6748775" y="3377566"/>
            <a:ext cx="19050" cy="14288"/>
          </a:xfrm>
          <a:custGeom>
            <a:avLst/>
            <a:gdLst/>
            <a:ahLst/>
            <a:cxnLst/>
            <a:rect l="l" t="t" r="r" b="b"/>
            <a:pathLst>
              <a:path w="19050" h="19050">
                <a:moveTo>
                  <a:pt x="19050" y="0"/>
                </a:moveTo>
                <a:lnTo>
                  <a:pt x="0" y="0"/>
                </a:lnTo>
                <a:lnTo>
                  <a:pt x="0" y="19049"/>
                </a:lnTo>
                <a:lnTo>
                  <a:pt x="19050" y="1904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8" name="object 218"/>
          <p:cNvSpPr/>
          <p:nvPr/>
        </p:nvSpPr>
        <p:spPr>
          <a:xfrm>
            <a:off x="6748775" y="3433763"/>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9" name="object 219"/>
          <p:cNvSpPr/>
          <p:nvPr/>
        </p:nvSpPr>
        <p:spPr>
          <a:xfrm>
            <a:off x="6748775" y="3533775"/>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20" name="object 220"/>
          <p:cNvSpPr/>
          <p:nvPr/>
        </p:nvSpPr>
        <p:spPr>
          <a:xfrm>
            <a:off x="6748775" y="3590925"/>
            <a:ext cx="19050" cy="56198"/>
          </a:xfrm>
          <a:custGeom>
            <a:avLst/>
            <a:gdLst/>
            <a:ahLst/>
            <a:cxnLst/>
            <a:rect l="l" t="t" r="r" b="b"/>
            <a:pathLst>
              <a:path w="19050" h="74929">
                <a:moveTo>
                  <a:pt x="19050" y="0"/>
                </a:moveTo>
                <a:lnTo>
                  <a:pt x="0" y="0"/>
                </a:lnTo>
                <a:lnTo>
                  <a:pt x="0" y="74930"/>
                </a:lnTo>
                <a:lnTo>
                  <a:pt x="19050" y="7493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21" name="object 221"/>
          <p:cNvSpPr/>
          <p:nvPr/>
        </p:nvSpPr>
        <p:spPr>
          <a:xfrm>
            <a:off x="6748775" y="3689985"/>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22" name="object 222"/>
          <p:cNvSpPr/>
          <p:nvPr/>
        </p:nvSpPr>
        <p:spPr>
          <a:xfrm>
            <a:off x="6748775" y="3747134"/>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23" name="object 223"/>
          <p:cNvSpPr/>
          <p:nvPr/>
        </p:nvSpPr>
        <p:spPr>
          <a:xfrm>
            <a:off x="6748775" y="3846195"/>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24" name="object 224"/>
          <p:cNvSpPr/>
          <p:nvPr/>
        </p:nvSpPr>
        <p:spPr>
          <a:xfrm>
            <a:off x="6748775" y="3903344"/>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25" name="object 225"/>
          <p:cNvSpPr/>
          <p:nvPr/>
        </p:nvSpPr>
        <p:spPr>
          <a:xfrm>
            <a:off x="6748775" y="4002406"/>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26" name="object 226"/>
          <p:cNvSpPr/>
          <p:nvPr/>
        </p:nvSpPr>
        <p:spPr>
          <a:xfrm>
            <a:off x="6748775" y="4059555"/>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27" name="object 227"/>
          <p:cNvSpPr/>
          <p:nvPr/>
        </p:nvSpPr>
        <p:spPr>
          <a:xfrm>
            <a:off x="6748775" y="4159568"/>
            <a:ext cx="19050" cy="13335"/>
          </a:xfrm>
          <a:custGeom>
            <a:avLst/>
            <a:gdLst/>
            <a:ahLst/>
            <a:cxnLst/>
            <a:rect l="l" t="t" r="r" b="b"/>
            <a:pathLst>
              <a:path w="19050" h="17779">
                <a:moveTo>
                  <a:pt x="19050" y="0"/>
                </a:moveTo>
                <a:lnTo>
                  <a:pt x="0" y="0"/>
                </a:lnTo>
                <a:lnTo>
                  <a:pt x="0" y="17780"/>
                </a:lnTo>
                <a:lnTo>
                  <a:pt x="19050" y="1778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30" name="object 230"/>
          <p:cNvSpPr/>
          <p:nvPr/>
        </p:nvSpPr>
        <p:spPr>
          <a:xfrm>
            <a:off x="2261866" y="1076324"/>
            <a:ext cx="4343400" cy="57150"/>
          </a:xfrm>
          <a:custGeom>
            <a:avLst/>
            <a:gdLst/>
            <a:ahLst/>
            <a:cxnLst/>
            <a:rect l="l" t="t" r="r" b="b"/>
            <a:pathLst>
              <a:path w="4343400" h="76200">
                <a:moveTo>
                  <a:pt x="74930" y="0"/>
                </a:moveTo>
                <a:lnTo>
                  <a:pt x="0" y="38100"/>
                </a:lnTo>
                <a:lnTo>
                  <a:pt x="74930" y="76200"/>
                </a:lnTo>
                <a:lnTo>
                  <a:pt x="45720" y="38100"/>
                </a:lnTo>
                <a:lnTo>
                  <a:pt x="74930" y="0"/>
                </a:lnTo>
                <a:close/>
              </a:path>
              <a:path w="4343400" h="76200">
                <a:moveTo>
                  <a:pt x="4282440" y="29210"/>
                </a:moveTo>
                <a:lnTo>
                  <a:pt x="60960" y="29210"/>
                </a:lnTo>
                <a:lnTo>
                  <a:pt x="60960" y="48260"/>
                </a:lnTo>
                <a:lnTo>
                  <a:pt x="4282440" y="48260"/>
                </a:lnTo>
                <a:lnTo>
                  <a:pt x="4282440" y="29210"/>
                </a:lnTo>
                <a:close/>
              </a:path>
              <a:path w="4343400" h="76200">
                <a:moveTo>
                  <a:pt x="4343400" y="38100"/>
                </a:moveTo>
                <a:lnTo>
                  <a:pt x="4267200" y="0"/>
                </a:lnTo>
                <a:lnTo>
                  <a:pt x="4297680" y="38100"/>
                </a:lnTo>
                <a:lnTo>
                  <a:pt x="4267200" y="76200"/>
                </a:lnTo>
                <a:lnTo>
                  <a:pt x="4343400" y="38100"/>
                </a:lnTo>
                <a:close/>
              </a:path>
            </a:pathLst>
          </a:custGeom>
          <a:solidFill>
            <a:srgbClr val="000000"/>
          </a:solidFill>
        </p:spPr>
        <p:txBody>
          <a:bodyPr wrap="square" lIns="0" tIns="0" rIns="0" bIns="0" rtlCol="0"/>
          <a:lstStyle/>
          <a:p>
            <a:endParaRPr>
              <a:solidFill>
                <a:schemeClr val="bg1"/>
              </a:solidFill>
            </a:endParaRPr>
          </a:p>
        </p:txBody>
      </p:sp>
      <p:grpSp>
        <p:nvGrpSpPr>
          <p:cNvPr id="231" name="object 231"/>
          <p:cNvGrpSpPr/>
          <p:nvPr/>
        </p:nvGrpSpPr>
        <p:grpSpPr>
          <a:xfrm>
            <a:off x="2261866" y="1501447"/>
            <a:ext cx="4343400" cy="234791"/>
            <a:chOff x="2438400" y="1900327"/>
            <a:chExt cx="4343400" cy="313055"/>
          </a:xfrm>
        </p:grpSpPr>
        <p:sp>
          <p:nvSpPr>
            <p:cNvPr id="232" name="object 232"/>
            <p:cNvSpPr/>
            <p:nvPr/>
          </p:nvSpPr>
          <p:spPr>
            <a:xfrm>
              <a:off x="2438400" y="2019299"/>
              <a:ext cx="4343400" cy="76200"/>
            </a:xfrm>
            <a:custGeom>
              <a:avLst/>
              <a:gdLst/>
              <a:ahLst/>
              <a:cxnLst/>
              <a:rect l="l" t="t" r="r" b="b"/>
              <a:pathLst>
                <a:path w="4343400" h="76200">
                  <a:moveTo>
                    <a:pt x="74930" y="0"/>
                  </a:moveTo>
                  <a:lnTo>
                    <a:pt x="0" y="38100"/>
                  </a:lnTo>
                  <a:lnTo>
                    <a:pt x="74930" y="76200"/>
                  </a:lnTo>
                  <a:lnTo>
                    <a:pt x="45720" y="38100"/>
                  </a:lnTo>
                  <a:lnTo>
                    <a:pt x="74930" y="0"/>
                  </a:lnTo>
                  <a:close/>
                </a:path>
                <a:path w="4343400" h="76200">
                  <a:moveTo>
                    <a:pt x="4282440" y="29210"/>
                  </a:moveTo>
                  <a:lnTo>
                    <a:pt x="60960" y="29210"/>
                  </a:lnTo>
                  <a:lnTo>
                    <a:pt x="60960" y="48260"/>
                  </a:lnTo>
                  <a:lnTo>
                    <a:pt x="4282440" y="48260"/>
                  </a:lnTo>
                  <a:lnTo>
                    <a:pt x="4282440" y="29210"/>
                  </a:lnTo>
                  <a:close/>
                </a:path>
                <a:path w="4343400" h="76200">
                  <a:moveTo>
                    <a:pt x="4343400" y="38100"/>
                  </a:moveTo>
                  <a:lnTo>
                    <a:pt x="4267200" y="0"/>
                  </a:lnTo>
                  <a:lnTo>
                    <a:pt x="4297680" y="38100"/>
                  </a:lnTo>
                  <a:lnTo>
                    <a:pt x="4267200" y="76200"/>
                  </a:lnTo>
                  <a:lnTo>
                    <a:pt x="4343400" y="38100"/>
                  </a:lnTo>
                  <a:close/>
                </a:path>
              </a:pathLst>
            </a:custGeom>
            <a:solidFill>
              <a:srgbClr val="000000"/>
            </a:solidFill>
          </p:spPr>
          <p:txBody>
            <a:bodyPr wrap="square" lIns="0" tIns="0" rIns="0" bIns="0" rtlCol="0"/>
            <a:lstStyle/>
            <a:p>
              <a:endParaRPr>
                <a:solidFill>
                  <a:schemeClr val="bg1"/>
                </a:solidFill>
              </a:endParaRPr>
            </a:p>
          </p:txBody>
        </p:sp>
        <p:sp>
          <p:nvSpPr>
            <p:cNvPr id="233" name="object 233"/>
            <p:cNvSpPr/>
            <p:nvPr/>
          </p:nvSpPr>
          <p:spPr>
            <a:xfrm>
              <a:off x="3429000" y="1904999"/>
              <a:ext cx="304800" cy="303530"/>
            </a:xfrm>
            <a:custGeom>
              <a:avLst/>
              <a:gdLst/>
              <a:ahLst/>
              <a:cxnLst/>
              <a:rect l="l" t="t" r="r" b="b"/>
              <a:pathLst>
                <a:path w="304800" h="303530">
                  <a:moveTo>
                    <a:pt x="304800" y="0"/>
                  </a:moveTo>
                  <a:lnTo>
                    <a:pt x="41910" y="0"/>
                  </a:lnTo>
                  <a:lnTo>
                    <a:pt x="41910" y="25400"/>
                  </a:lnTo>
                  <a:lnTo>
                    <a:pt x="20320" y="25400"/>
                  </a:lnTo>
                  <a:lnTo>
                    <a:pt x="20320" y="50800"/>
                  </a:lnTo>
                  <a:lnTo>
                    <a:pt x="0" y="50800"/>
                  </a:lnTo>
                  <a:lnTo>
                    <a:pt x="0" y="287020"/>
                  </a:lnTo>
                  <a:lnTo>
                    <a:pt x="29210" y="295910"/>
                  </a:lnTo>
                  <a:lnTo>
                    <a:pt x="45720" y="299720"/>
                  </a:lnTo>
                  <a:lnTo>
                    <a:pt x="67310" y="303529"/>
                  </a:lnTo>
                  <a:lnTo>
                    <a:pt x="83820" y="302260"/>
                  </a:lnTo>
                  <a:lnTo>
                    <a:pt x="99060" y="298450"/>
                  </a:lnTo>
                  <a:lnTo>
                    <a:pt x="111760" y="295910"/>
                  </a:lnTo>
                  <a:lnTo>
                    <a:pt x="124460" y="292100"/>
                  </a:lnTo>
                  <a:lnTo>
                    <a:pt x="144779" y="283210"/>
                  </a:lnTo>
                  <a:lnTo>
                    <a:pt x="162560" y="274320"/>
                  </a:lnTo>
                  <a:lnTo>
                    <a:pt x="181610" y="266700"/>
                  </a:lnTo>
                  <a:lnTo>
                    <a:pt x="191770" y="262889"/>
                  </a:lnTo>
                  <a:lnTo>
                    <a:pt x="203200" y="260350"/>
                  </a:lnTo>
                  <a:lnTo>
                    <a:pt x="229870" y="255270"/>
                  </a:lnTo>
                  <a:lnTo>
                    <a:pt x="245110" y="254000"/>
                  </a:lnTo>
                  <a:lnTo>
                    <a:pt x="262889" y="254000"/>
                  </a:lnTo>
                  <a:lnTo>
                    <a:pt x="262889" y="228600"/>
                  </a:lnTo>
                  <a:lnTo>
                    <a:pt x="283210" y="228600"/>
                  </a:lnTo>
                  <a:lnTo>
                    <a:pt x="283210" y="203200"/>
                  </a:lnTo>
                  <a:lnTo>
                    <a:pt x="304800" y="203200"/>
                  </a:lnTo>
                  <a:lnTo>
                    <a:pt x="304800" y="0"/>
                  </a:lnTo>
                  <a:close/>
                </a:path>
              </a:pathLst>
            </a:custGeom>
            <a:solidFill>
              <a:srgbClr val="CCFFFF">
                <a:alpha val="48997"/>
              </a:srgbClr>
            </a:solidFill>
          </p:spPr>
          <p:txBody>
            <a:bodyPr wrap="square" lIns="0" tIns="0" rIns="0" bIns="0" rtlCol="0"/>
            <a:lstStyle/>
            <a:p>
              <a:endParaRPr>
                <a:solidFill>
                  <a:schemeClr val="bg1"/>
                </a:solidFill>
              </a:endParaRPr>
            </a:p>
          </p:txBody>
        </p:sp>
        <p:sp>
          <p:nvSpPr>
            <p:cNvPr id="234" name="object 234"/>
            <p:cNvSpPr/>
            <p:nvPr/>
          </p:nvSpPr>
          <p:spPr>
            <a:xfrm>
              <a:off x="3429000" y="1904999"/>
              <a:ext cx="304800" cy="303530"/>
            </a:xfrm>
            <a:custGeom>
              <a:avLst/>
              <a:gdLst/>
              <a:ahLst/>
              <a:cxnLst/>
              <a:rect l="l" t="t" r="r" b="b"/>
              <a:pathLst>
                <a:path w="304800" h="303530">
                  <a:moveTo>
                    <a:pt x="0" y="50800"/>
                  </a:moveTo>
                  <a:lnTo>
                    <a:pt x="20320" y="50800"/>
                  </a:lnTo>
                  <a:lnTo>
                    <a:pt x="20320" y="25400"/>
                  </a:lnTo>
                  <a:lnTo>
                    <a:pt x="41910" y="25400"/>
                  </a:lnTo>
                  <a:lnTo>
                    <a:pt x="41910" y="0"/>
                  </a:lnTo>
                  <a:lnTo>
                    <a:pt x="304800" y="0"/>
                  </a:lnTo>
                  <a:lnTo>
                    <a:pt x="304800" y="203200"/>
                  </a:lnTo>
                  <a:lnTo>
                    <a:pt x="283210" y="203200"/>
                  </a:lnTo>
                  <a:lnTo>
                    <a:pt x="283210" y="228600"/>
                  </a:lnTo>
                  <a:lnTo>
                    <a:pt x="262889" y="228600"/>
                  </a:lnTo>
                  <a:lnTo>
                    <a:pt x="262889" y="254000"/>
                  </a:lnTo>
                  <a:lnTo>
                    <a:pt x="213532" y="257810"/>
                  </a:lnTo>
                  <a:lnTo>
                    <a:pt x="178318" y="268325"/>
                  </a:lnTo>
                  <a:lnTo>
                    <a:pt x="148224" y="281889"/>
                  </a:lnTo>
                  <a:lnTo>
                    <a:pt x="114228" y="294843"/>
                  </a:lnTo>
                  <a:lnTo>
                    <a:pt x="67310" y="303529"/>
                  </a:lnTo>
                  <a:lnTo>
                    <a:pt x="45898" y="299700"/>
                  </a:lnTo>
                  <a:lnTo>
                    <a:pt x="29368" y="295751"/>
                  </a:lnTo>
                  <a:lnTo>
                    <a:pt x="14982" y="291564"/>
                  </a:lnTo>
                  <a:lnTo>
                    <a:pt x="0" y="287020"/>
                  </a:lnTo>
                  <a:lnTo>
                    <a:pt x="0" y="50800"/>
                  </a:lnTo>
                  <a:close/>
                </a:path>
                <a:path w="304800" h="303530">
                  <a:moveTo>
                    <a:pt x="20320" y="50800"/>
                  </a:moveTo>
                  <a:lnTo>
                    <a:pt x="262889" y="50800"/>
                  </a:lnTo>
                  <a:lnTo>
                    <a:pt x="262889" y="228600"/>
                  </a:lnTo>
                </a:path>
                <a:path w="304800" h="303530">
                  <a:moveTo>
                    <a:pt x="41910" y="25400"/>
                  </a:moveTo>
                  <a:lnTo>
                    <a:pt x="283210" y="25400"/>
                  </a:lnTo>
                  <a:lnTo>
                    <a:pt x="283210" y="203200"/>
                  </a:lnTo>
                </a:path>
              </a:pathLst>
            </a:custGeom>
            <a:ln w="9344">
              <a:solidFill>
                <a:srgbClr val="000000"/>
              </a:solidFill>
            </a:ln>
          </p:spPr>
          <p:txBody>
            <a:bodyPr wrap="square" lIns="0" tIns="0" rIns="0" bIns="0" rtlCol="0"/>
            <a:lstStyle/>
            <a:p>
              <a:endParaRPr>
                <a:solidFill>
                  <a:schemeClr val="bg1"/>
                </a:solidFill>
              </a:endParaRPr>
            </a:p>
          </p:txBody>
        </p:sp>
        <p:sp>
          <p:nvSpPr>
            <p:cNvPr id="235" name="object 235"/>
            <p:cNvSpPr/>
            <p:nvPr/>
          </p:nvSpPr>
          <p:spPr>
            <a:xfrm>
              <a:off x="5334000" y="1904999"/>
              <a:ext cx="304800" cy="303530"/>
            </a:xfrm>
            <a:custGeom>
              <a:avLst/>
              <a:gdLst/>
              <a:ahLst/>
              <a:cxnLst/>
              <a:rect l="l" t="t" r="r" b="b"/>
              <a:pathLst>
                <a:path w="304800" h="303530">
                  <a:moveTo>
                    <a:pt x="304800" y="0"/>
                  </a:moveTo>
                  <a:lnTo>
                    <a:pt x="41910" y="0"/>
                  </a:lnTo>
                  <a:lnTo>
                    <a:pt x="41910" y="25400"/>
                  </a:lnTo>
                  <a:lnTo>
                    <a:pt x="21589" y="25400"/>
                  </a:lnTo>
                  <a:lnTo>
                    <a:pt x="21589" y="50800"/>
                  </a:lnTo>
                  <a:lnTo>
                    <a:pt x="0" y="50800"/>
                  </a:lnTo>
                  <a:lnTo>
                    <a:pt x="0" y="287020"/>
                  </a:lnTo>
                  <a:lnTo>
                    <a:pt x="30479" y="295910"/>
                  </a:lnTo>
                  <a:lnTo>
                    <a:pt x="46989" y="299720"/>
                  </a:lnTo>
                  <a:lnTo>
                    <a:pt x="68579" y="303529"/>
                  </a:lnTo>
                  <a:lnTo>
                    <a:pt x="85089" y="302260"/>
                  </a:lnTo>
                  <a:lnTo>
                    <a:pt x="99060" y="298450"/>
                  </a:lnTo>
                  <a:lnTo>
                    <a:pt x="113029" y="295910"/>
                  </a:lnTo>
                  <a:lnTo>
                    <a:pt x="124460" y="292100"/>
                  </a:lnTo>
                  <a:lnTo>
                    <a:pt x="144779" y="283210"/>
                  </a:lnTo>
                  <a:lnTo>
                    <a:pt x="163829" y="274320"/>
                  </a:lnTo>
                  <a:lnTo>
                    <a:pt x="182879" y="266700"/>
                  </a:lnTo>
                  <a:lnTo>
                    <a:pt x="193039" y="262889"/>
                  </a:lnTo>
                  <a:lnTo>
                    <a:pt x="215900" y="257810"/>
                  </a:lnTo>
                  <a:lnTo>
                    <a:pt x="229870" y="255270"/>
                  </a:lnTo>
                  <a:lnTo>
                    <a:pt x="245110" y="254000"/>
                  </a:lnTo>
                  <a:lnTo>
                    <a:pt x="262889" y="254000"/>
                  </a:lnTo>
                  <a:lnTo>
                    <a:pt x="262889" y="228600"/>
                  </a:lnTo>
                  <a:lnTo>
                    <a:pt x="283210" y="228600"/>
                  </a:lnTo>
                  <a:lnTo>
                    <a:pt x="283210" y="203200"/>
                  </a:lnTo>
                  <a:lnTo>
                    <a:pt x="304800" y="203200"/>
                  </a:lnTo>
                  <a:lnTo>
                    <a:pt x="304800" y="0"/>
                  </a:lnTo>
                  <a:close/>
                </a:path>
              </a:pathLst>
            </a:custGeom>
            <a:solidFill>
              <a:srgbClr val="CCFFCC">
                <a:alpha val="48997"/>
              </a:srgbClr>
            </a:solidFill>
          </p:spPr>
          <p:txBody>
            <a:bodyPr wrap="square" lIns="0" tIns="0" rIns="0" bIns="0" rtlCol="0"/>
            <a:lstStyle/>
            <a:p>
              <a:endParaRPr>
                <a:solidFill>
                  <a:schemeClr val="bg1"/>
                </a:solidFill>
              </a:endParaRPr>
            </a:p>
          </p:txBody>
        </p:sp>
        <p:sp>
          <p:nvSpPr>
            <p:cNvPr id="236" name="object 236"/>
            <p:cNvSpPr/>
            <p:nvPr/>
          </p:nvSpPr>
          <p:spPr>
            <a:xfrm>
              <a:off x="5334000" y="1904999"/>
              <a:ext cx="304800" cy="303530"/>
            </a:xfrm>
            <a:custGeom>
              <a:avLst/>
              <a:gdLst/>
              <a:ahLst/>
              <a:cxnLst/>
              <a:rect l="l" t="t" r="r" b="b"/>
              <a:pathLst>
                <a:path w="304800" h="303530">
                  <a:moveTo>
                    <a:pt x="0" y="50800"/>
                  </a:moveTo>
                  <a:lnTo>
                    <a:pt x="21589" y="50800"/>
                  </a:lnTo>
                  <a:lnTo>
                    <a:pt x="21589" y="25400"/>
                  </a:lnTo>
                  <a:lnTo>
                    <a:pt x="41910" y="25400"/>
                  </a:lnTo>
                  <a:lnTo>
                    <a:pt x="41910" y="0"/>
                  </a:lnTo>
                  <a:lnTo>
                    <a:pt x="304800" y="0"/>
                  </a:lnTo>
                  <a:lnTo>
                    <a:pt x="304800" y="203200"/>
                  </a:lnTo>
                  <a:lnTo>
                    <a:pt x="283210" y="203200"/>
                  </a:lnTo>
                  <a:lnTo>
                    <a:pt x="283210" y="228600"/>
                  </a:lnTo>
                  <a:lnTo>
                    <a:pt x="262889" y="228600"/>
                  </a:lnTo>
                  <a:lnTo>
                    <a:pt x="262889" y="254000"/>
                  </a:lnTo>
                  <a:lnTo>
                    <a:pt x="213542" y="257810"/>
                  </a:lnTo>
                  <a:lnTo>
                    <a:pt x="178399" y="268325"/>
                  </a:lnTo>
                  <a:lnTo>
                    <a:pt x="148498" y="281889"/>
                  </a:lnTo>
                  <a:lnTo>
                    <a:pt x="114879" y="294843"/>
                  </a:lnTo>
                  <a:lnTo>
                    <a:pt x="68579" y="303529"/>
                  </a:lnTo>
                  <a:lnTo>
                    <a:pt x="46612" y="299700"/>
                  </a:lnTo>
                  <a:lnTo>
                    <a:pt x="30003" y="295751"/>
                  </a:lnTo>
                  <a:lnTo>
                    <a:pt x="15537" y="291564"/>
                  </a:lnTo>
                  <a:lnTo>
                    <a:pt x="0" y="287020"/>
                  </a:lnTo>
                  <a:lnTo>
                    <a:pt x="0" y="50800"/>
                  </a:lnTo>
                  <a:close/>
                </a:path>
                <a:path w="304800" h="303530">
                  <a:moveTo>
                    <a:pt x="21589" y="50800"/>
                  </a:moveTo>
                  <a:lnTo>
                    <a:pt x="262889" y="50800"/>
                  </a:lnTo>
                  <a:lnTo>
                    <a:pt x="262889" y="228600"/>
                  </a:lnTo>
                </a:path>
                <a:path w="304800" h="303530">
                  <a:moveTo>
                    <a:pt x="41910" y="25400"/>
                  </a:moveTo>
                  <a:lnTo>
                    <a:pt x="283210" y="25400"/>
                  </a:lnTo>
                  <a:lnTo>
                    <a:pt x="283210" y="203200"/>
                  </a:lnTo>
                </a:path>
              </a:pathLst>
            </a:custGeom>
            <a:ln w="9344">
              <a:solidFill>
                <a:srgbClr val="000000"/>
              </a:solidFill>
            </a:ln>
          </p:spPr>
          <p:txBody>
            <a:bodyPr wrap="square" lIns="0" tIns="0" rIns="0" bIns="0" rtlCol="0"/>
            <a:lstStyle/>
            <a:p>
              <a:endParaRPr>
                <a:solidFill>
                  <a:schemeClr val="bg1"/>
                </a:solidFill>
              </a:endParaRPr>
            </a:p>
          </p:txBody>
        </p:sp>
      </p:grpSp>
      <p:grpSp>
        <p:nvGrpSpPr>
          <p:cNvPr id="237" name="object 237"/>
          <p:cNvGrpSpPr/>
          <p:nvPr/>
        </p:nvGrpSpPr>
        <p:grpSpPr>
          <a:xfrm>
            <a:off x="2261866" y="2130097"/>
            <a:ext cx="4343400" cy="234791"/>
            <a:chOff x="2438400" y="2738527"/>
            <a:chExt cx="4343400" cy="313055"/>
          </a:xfrm>
        </p:grpSpPr>
        <p:sp>
          <p:nvSpPr>
            <p:cNvPr id="238" name="object 238"/>
            <p:cNvSpPr/>
            <p:nvPr/>
          </p:nvSpPr>
          <p:spPr>
            <a:xfrm>
              <a:off x="2438400" y="2857499"/>
              <a:ext cx="4343400" cy="76200"/>
            </a:xfrm>
            <a:custGeom>
              <a:avLst/>
              <a:gdLst/>
              <a:ahLst/>
              <a:cxnLst/>
              <a:rect l="l" t="t" r="r" b="b"/>
              <a:pathLst>
                <a:path w="4343400" h="76200">
                  <a:moveTo>
                    <a:pt x="74930" y="0"/>
                  </a:moveTo>
                  <a:lnTo>
                    <a:pt x="0" y="38100"/>
                  </a:lnTo>
                  <a:lnTo>
                    <a:pt x="74930" y="76200"/>
                  </a:lnTo>
                  <a:lnTo>
                    <a:pt x="45720" y="38100"/>
                  </a:lnTo>
                  <a:lnTo>
                    <a:pt x="74930" y="0"/>
                  </a:lnTo>
                  <a:close/>
                </a:path>
                <a:path w="4343400" h="76200">
                  <a:moveTo>
                    <a:pt x="4282440" y="29210"/>
                  </a:moveTo>
                  <a:lnTo>
                    <a:pt x="60960" y="29210"/>
                  </a:lnTo>
                  <a:lnTo>
                    <a:pt x="60960" y="48260"/>
                  </a:lnTo>
                  <a:lnTo>
                    <a:pt x="4282440" y="48260"/>
                  </a:lnTo>
                  <a:lnTo>
                    <a:pt x="4282440" y="29210"/>
                  </a:lnTo>
                  <a:close/>
                </a:path>
                <a:path w="4343400" h="76200">
                  <a:moveTo>
                    <a:pt x="4343400" y="38100"/>
                  </a:moveTo>
                  <a:lnTo>
                    <a:pt x="4267200" y="0"/>
                  </a:lnTo>
                  <a:lnTo>
                    <a:pt x="4297680" y="38100"/>
                  </a:lnTo>
                  <a:lnTo>
                    <a:pt x="4267200" y="76200"/>
                  </a:lnTo>
                  <a:lnTo>
                    <a:pt x="4343400" y="38100"/>
                  </a:lnTo>
                  <a:close/>
                </a:path>
              </a:pathLst>
            </a:custGeom>
            <a:solidFill>
              <a:srgbClr val="000000"/>
            </a:solidFill>
          </p:spPr>
          <p:txBody>
            <a:bodyPr wrap="square" lIns="0" tIns="0" rIns="0" bIns="0" rtlCol="0"/>
            <a:lstStyle/>
            <a:p>
              <a:endParaRPr>
                <a:solidFill>
                  <a:schemeClr val="bg1"/>
                </a:solidFill>
              </a:endParaRPr>
            </a:p>
          </p:txBody>
        </p:sp>
        <p:sp>
          <p:nvSpPr>
            <p:cNvPr id="239" name="object 239"/>
            <p:cNvSpPr/>
            <p:nvPr/>
          </p:nvSpPr>
          <p:spPr>
            <a:xfrm>
              <a:off x="3429000" y="2743199"/>
              <a:ext cx="304800" cy="303530"/>
            </a:xfrm>
            <a:custGeom>
              <a:avLst/>
              <a:gdLst/>
              <a:ahLst/>
              <a:cxnLst/>
              <a:rect l="l" t="t" r="r" b="b"/>
              <a:pathLst>
                <a:path w="304800" h="303530">
                  <a:moveTo>
                    <a:pt x="304800" y="0"/>
                  </a:moveTo>
                  <a:lnTo>
                    <a:pt x="41910" y="0"/>
                  </a:lnTo>
                  <a:lnTo>
                    <a:pt x="41910" y="25400"/>
                  </a:lnTo>
                  <a:lnTo>
                    <a:pt x="20320" y="25400"/>
                  </a:lnTo>
                  <a:lnTo>
                    <a:pt x="20320" y="50800"/>
                  </a:lnTo>
                  <a:lnTo>
                    <a:pt x="0" y="50800"/>
                  </a:lnTo>
                  <a:lnTo>
                    <a:pt x="0" y="285750"/>
                  </a:lnTo>
                  <a:lnTo>
                    <a:pt x="45720" y="299720"/>
                  </a:lnTo>
                  <a:lnTo>
                    <a:pt x="67310" y="303529"/>
                  </a:lnTo>
                  <a:lnTo>
                    <a:pt x="83820" y="302260"/>
                  </a:lnTo>
                  <a:lnTo>
                    <a:pt x="99060" y="298450"/>
                  </a:lnTo>
                  <a:lnTo>
                    <a:pt x="111760" y="295910"/>
                  </a:lnTo>
                  <a:lnTo>
                    <a:pt x="124460" y="292100"/>
                  </a:lnTo>
                  <a:lnTo>
                    <a:pt x="144779" y="283210"/>
                  </a:lnTo>
                  <a:lnTo>
                    <a:pt x="162560" y="274320"/>
                  </a:lnTo>
                  <a:lnTo>
                    <a:pt x="181610" y="266700"/>
                  </a:lnTo>
                  <a:lnTo>
                    <a:pt x="191770" y="262889"/>
                  </a:lnTo>
                  <a:lnTo>
                    <a:pt x="203200" y="260350"/>
                  </a:lnTo>
                  <a:lnTo>
                    <a:pt x="229870" y="255270"/>
                  </a:lnTo>
                  <a:lnTo>
                    <a:pt x="245110" y="254000"/>
                  </a:lnTo>
                  <a:lnTo>
                    <a:pt x="262889" y="254000"/>
                  </a:lnTo>
                  <a:lnTo>
                    <a:pt x="262889" y="228600"/>
                  </a:lnTo>
                  <a:lnTo>
                    <a:pt x="283210" y="228600"/>
                  </a:lnTo>
                  <a:lnTo>
                    <a:pt x="283210" y="203200"/>
                  </a:lnTo>
                  <a:lnTo>
                    <a:pt x="304800" y="203200"/>
                  </a:lnTo>
                  <a:lnTo>
                    <a:pt x="304800" y="0"/>
                  </a:lnTo>
                  <a:close/>
                </a:path>
              </a:pathLst>
            </a:custGeom>
            <a:solidFill>
              <a:srgbClr val="CCFFFF">
                <a:alpha val="48997"/>
              </a:srgbClr>
            </a:solidFill>
          </p:spPr>
          <p:txBody>
            <a:bodyPr wrap="square" lIns="0" tIns="0" rIns="0" bIns="0" rtlCol="0"/>
            <a:lstStyle/>
            <a:p>
              <a:endParaRPr>
                <a:solidFill>
                  <a:schemeClr val="bg1"/>
                </a:solidFill>
              </a:endParaRPr>
            </a:p>
          </p:txBody>
        </p:sp>
        <p:sp>
          <p:nvSpPr>
            <p:cNvPr id="240" name="object 240"/>
            <p:cNvSpPr/>
            <p:nvPr/>
          </p:nvSpPr>
          <p:spPr>
            <a:xfrm>
              <a:off x="3429000" y="2743199"/>
              <a:ext cx="304800" cy="303530"/>
            </a:xfrm>
            <a:custGeom>
              <a:avLst/>
              <a:gdLst/>
              <a:ahLst/>
              <a:cxnLst/>
              <a:rect l="l" t="t" r="r" b="b"/>
              <a:pathLst>
                <a:path w="304800" h="303530">
                  <a:moveTo>
                    <a:pt x="0" y="50800"/>
                  </a:moveTo>
                  <a:lnTo>
                    <a:pt x="20320" y="50800"/>
                  </a:lnTo>
                  <a:lnTo>
                    <a:pt x="20320" y="25400"/>
                  </a:lnTo>
                  <a:lnTo>
                    <a:pt x="41910" y="25400"/>
                  </a:lnTo>
                  <a:lnTo>
                    <a:pt x="41910" y="0"/>
                  </a:lnTo>
                  <a:lnTo>
                    <a:pt x="304800" y="0"/>
                  </a:lnTo>
                  <a:lnTo>
                    <a:pt x="304800" y="203200"/>
                  </a:lnTo>
                  <a:lnTo>
                    <a:pt x="283210" y="203200"/>
                  </a:lnTo>
                  <a:lnTo>
                    <a:pt x="283210" y="228600"/>
                  </a:lnTo>
                  <a:lnTo>
                    <a:pt x="262889" y="228600"/>
                  </a:lnTo>
                  <a:lnTo>
                    <a:pt x="262889" y="254000"/>
                  </a:lnTo>
                  <a:lnTo>
                    <a:pt x="213532" y="257810"/>
                  </a:lnTo>
                  <a:lnTo>
                    <a:pt x="178318" y="268325"/>
                  </a:lnTo>
                  <a:lnTo>
                    <a:pt x="148224" y="281889"/>
                  </a:lnTo>
                  <a:lnTo>
                    <a:pt x="114228" y="294843"/>
                  </a:lnTo>
                  <a:lnTo>
                    <a:pt x="67310" y="303529"/>
                  </a:lnTo>
                  <a:lnTo>
                    <a:pt x="45898" y="299144"/>
                  </a:lnTo>
                  <a:lnTo>
                    <a:pt x="29368" y="295116"/>
                  </a:lnTo>
                  <a:lnTo>
                    <a:pt x="14982" y="290849"/>
                  </a:lnTo>
                  <a:lnTo>
                    <a:pt x="0" y="285750"/>
                  </a:lnTo>
                  <a:lnTo>
                    <a:pt x="0" y="50800"/>
                  </a:lnTo>
                  <a:close/>
                </a:path>
                <a:path w="304800" h="303530">
                  <a:moveTo>
                    <a:pt x="20320" y="50800"/>
                  </a:moveTo>
                  <a:lnTo>
                    <a:pt x="262889" y="50800"/>
                  </a:lnTo>
                  <a:lnTo>
                    <a:pt x="262889" y="228600"/>
                  </a:lnTo>
                </a:path>
                <a:path w="304800" h="303530">
                  <a:moveTo>
                    <a:pt x="41910" y="25400"/>
                  </a:moveTo>
                  <a:lnTo>
                    <a:pt x="283210" y="25400"/>
                  </a:lnTo>
                  <a:lnTo>
                    <a:pt x="283210" y="203200"/>
                  </a:lnTo>
                </a:path>
              </a:pathLst>
            </a:custGeom>
            <a:ln w="9344">
              <a:solidFill>
                <a:srgbClr val="000000"/>
              </a:solidFill>
            </a:ln>
          </p:spPr>
          <p:txBody>
            <a:bodyPr wrap="square" lIns="0" tIns="0" rIns="0" bIns="0" rtlCol="0"/>
            <a:lstStyle/>
            <a:p>
              <a:endParaRPr>
                <a:solidFill>
                  <a:schemeClr val="bg1"/>
                </a:solidFill>
              </a:endParaRPr>
            </a:p>
          </p:txBody>
        </p:sp>
        <p:sp>
          <p:nvSpPr>
            <p:cNvPr id="241" name="object 241"/>
            <p:cNvSpPr/>
            <p:nvPr/>
          </p:nvSpPr>
          <p:spPr>
            <a:xfrm>
              <a:off x="5334000" y="2743199"/>
              <a:ext cx="304800" cy="303530"/>
            </a:xfrm>
            <a:custGeom>
              <a:avLst/>
              <a:gdLst/>
              <a:ahLst/>
              <a:cxnLst/>
              <a:rect l="l" t="t" r="r" b="b"/>
              <a:pathLst>
                <a:path w="304800" h="303530">
                  <a:moveTo>
                    <a:pt x="304800" y="0"/>
                  </a:moveTo>
                  <a:lnTo>
                    <a:pt x="41910" y="0"/>
                  </a:lnTo>
                  <a:lnTo>
                    <a:pt x="41910" y="25400"/>
                  </a:lnTo>
                  <a:lnTo>
                    <a:pt x="21589" y="25400"/>
                  </a:lnTo>
                  <a:lnTo>
                    <a:pt x="21589" y="50800"/>
                  </a:lnTo>
                  <a:lnTo>
                    <a:pt x="0" y="50800"/>
                  </a:lnTo>
                  <a:lnTo>
                    <a:pt x="0" y="285750"/>
                  </a:lnTo>
                  <a:lnTo>
                    <a:pt x="30479" y="294639"/>
                  </a:lnTo>
                  <a:lnTo>
                    <a:pt x="46989" y="299720"/>
                  </a:lnTo>
                  <a:lnTo>
                    <a:pt x="68579" y="303529"/>
                  </a:lnTo>
                  <a:lnTo>
                    <a:pt x="85089" y="302260"/>
                  </a:lnTo>
                  <a:lnTo>
                    <a:pt x="99060" y="298450"/>
                  </a:lnTo>
                  <a:lnTo>
                    <a:pt x="113029" y="295910"/>
                  </a:lnTo>
                  <a:lnTo>
                    <a:pt x="124460" y="292100"/>
                  </a:lnTo>
                  <a:lnTo>
                    <a:pt x="144779" y="283210"/>
                  </a:lnTo>
                  <a:lnTo>
                    <a:pt x="163829" y="274320"/>
                  </a:lnTo>
                  <a:lnTo>
                    <a:pt x="182879" y="266700"/>
                  </a:lnTo>
                  <a:lnTo>
                    <a:pt x="193039" y="262889"/>
                  </a:lnTo>
                  <a:lnTo>
                    <a:pt x="215900" y="257810"/>
                  </a:lnTo>
                  <a:lnTo>
                    <a:pt x="229870" y="255270"/>
                  </a:lnTo>
                  <a:lnTo>
                    <a:pt x="245110" y="254000"/>
                  </a:lnTo>
                  <a:lnTo>
                    <a:pt x="262889" y="254000"/>
                  </a:lnTo>
                  <a:lnTo>
                    <a:pt x="262889" y="228600"/>
                  </a:lnTo>
                  <a:lnTo>
                    <a:pt x="283210" y="228600"/>
                  </a:lnTo>
                  <a:lnTo>
                    <a:pt x="283210" y="203200"/>
                  </a:lnTo>
                  <a:lnTo>
                    <a:pt x="304800" y="203200"/>
                  </a:lnTo>
                  <a:lnTo>
                    <a:pt x="304800" y="0"/>
                  </a:lnTo>
                  <a:close/>
                </a:path>
              </a:pathLst>
            </a:custGeom>
            <a:solidFill>
              <a:srgbClr val="CCFFCC">
                <a:alpha val="48997"/>
              </a:srgbClr>
            </a:solidFill>
          </p:spPr>
          <p:txBody>
            <a:bodyPr wrap="square" lIns="0" tIns="0" rIns="0" bIns="0" rtlCol="0"/>
            <a:lstStyle/>
            <a:p>
              <a:endParaRPr>
                <a:solidFill>
                  <a:schemeClr val="bg1"/>
                </a:solidFill>
              </a:endParaRPr>
            </a:p>
          </p:txBody>
        </p:sp>
        <p:sp>
          <p:nvSpPr>
            <p:cNvPr id="242" name="object 242"/>
            <p:cNvSpPr/>
            <p:nvPr/>
          </p:nvSpPr>
          <p:spPr>
            <a:xfrm>
              <a:off x="5334000" y="2743199"/>
              <a:ext cx="304800" cy="303530"/>
            </a:xfrm>
            <a:custGeom>
              <a:avLst/>
              <a:gdLst/>
              <a:ahLst/>
              <a:cxnLst/>
              <a:rect l="l" t="t" r="r" b="b"/>
              <a:pathLst>
                <a:path w="304800" h="303530">
                  <a:moveTo>
                    <a:pt x="0" y="50800"/>
                  </a:moveTo>
                  <a:lnTo>
                    <a:pt x="21589" y="50800"/>
                  </a:lnTo>
                  <a:lnTo>
                    <a:pt x="21589" y="25400"/>
                  </a:lnTo>
                  <a:lnTo>
                    <a:pt x="41910" y="25400"/>
                  </a:lnTo>
                  <a:lnTo>
                    <a:pt x="41910" y="0"/>
                  </a:lnTo>
                  <a:lnTo>
                    <a:pt x="304800" y="0"/>
                  </a:lnTo>
                  <a:lnTo>
                    <a:pt x="304800" y="203200"/>
                  </a:lnTo>
                  <a:lnTo>
                    <a:pt x="283210" y="203200"/>
                  </a:lnTo>
                  <a:lnTo>
                    <a:pt x="283210" y="228600"/>
                  </a:lnTo>
                  <a:lnTo>
                    <a:pt x="262889" y="228600"/>
                  </a:lnTo>
                  <a:lnTo>
                    <a:pt x="262889" y="254000"/>
                  </a:lnTo>
                  <a:lnTo>
                    <a:pt x="213542" y="257810"/>
                  </a:lnTo>
                  <a:lnTo>
                    <a:pt x="178399" y="268325"/>
                  </a:lnTo>
                  <a:lnTo>
                    <a:pt x="148498" y="281889"/>
                  </a:lnTo>
                  <a:lnTo>
                    <a:pt x="114879" y="294843"/>
                  </a:lnTo>
                  <a:lnTo>
                    <a:pt x="68579" y="303529"/>
                  </a:lnTo>
                  <a:lnTo>
                    <a:pt x="46612" y="299144"/>
                  </a:lnTo>
                  <a:lnTo>
                    <a:pt x="30003" y="295116"/>
                  </a:lnTo>
                  <a:lnTo>
                    <a:pt x="15537" y="290849"/>
                  </a:lnTo>
                  <a:lnTo>
                    <a:pt x="0" y="285750"/>
                  </a:lnTo>
                  <a:lnTo>
                    <a:pt x="0" y="50800"/>
                  </a:lnTo>
                  <a:close/>
                </a:path>
                <a:path w="304800" h="303530">
                  <a:moveTo>
                    <a:pt x="21589" y="50800"/>
                  </a:moveTo>
                  <a:lnTo>
                    <a:pt x="262889" y="50800"/>
                  </a:lnTo>
                  <a:lnTo>
                    <a:pt x="262889" y="228600"/>
                  </a:lnTo>
                </a:path>
                <a:path w="304800" h="303530">
                  <a:moveTo>
                    <a:pt x="41910" y="25400"/>
                  </a:moveTo>
                  <a:lnTo>
                    <a:pt x="283210" y="25400"/>
                  </a:lnTo>
                  <a:lnTo>
                    <a:pt x="283210" y="203200"/>
                  </a:lnTo>
                </a:path>
              </a:pathLst>
            </a:custGeom>
            <a:ln w="9344">
              <a:solidFill>
                <a:srgbClr val="000000"/>
              </a:solidFill>
            </a:ln>
          </p:spPr>
          <p:txBody>
            <a:bodyPr wrap="square" lIns="0" tIns="0" rIns="0" bIns="0" rtlCol="0"/>
            <a:lstStyle/>
            <a:p>
              <a:endParaRPr>
                <a:solidFill>
                  <a:schemeClr val="bg1"/>
                </a:solidFill>
              </a:endParaRPr>
            </a:p>
          </p:txBody>
        </p:sp>
      </p:grpSp>
      <p:sp>
        <p:nvSpPr>
          <p:cNvPr id="243" name="object 243"/>
          <p:cNvSpPr txBox="1"/>
          <p:nvPr/>
        </p:nvSpPr>
        <p:spPr>
          <a:xfrm>
            <a:off x="3634736" y="959167"/>
            <a:ext cx="1432560" cy="166712"/>
          </a:xfrm>
          <a:prstGeom prst="rect">
            <a:avLst/>
          </a:prstGeom>
        </p:spPr>
        <p:txBody>
          <a:bodyPr vert="horz" wrap="square" lIns="0" tIns="12700" rIns="0" bIns="0" rtlCol="0">
            <a:spAutoFit/>
          </a:bodyPr>
          <a:lstStyle/>
          <a:p>
            <a:pPr marL="12700">
              <a:lnSpc>
                <a:spcPct val="100000"/>
              </a:lnSpc>
              <a:spcBef>
                <a:spcPts val="100"/>
              </a:spcBef>
            </a:pPr>
            <a:r>
              <a:rPr sz="1000" spc="-10" dirty="0">
                <a:solidFill>
                  <a:schemeClr val="bg1"/>
                </a:solidFill>
                <a:latin typeface="Arial"/>
                <a:cs typeface="Arial"/>
              </a:rPr>
              <a:t>Application </a:t>
            </a:r>
            <a:r>
              <a:rPr sz="1000" dirty="0">
                <a:solidFill>
                  <a:schemeClr val="bg1"/>
                </a:solidFill>
                <a:latin typeface="Arial"/>
                <a:cs typeface="Arial"/>
              </a:rPr>
              <a:t>to</a:t>
            </a:r>
            <a:r>
              <a:rPr sz="1000" spc="-30" dirty="0">
                <a:solidFill>
                  <a:schemeClr val="bg1"/>
                </a:solidFill>
                <a:latin typeface="Arial"/>
                <a:cs typeface="Arial"/>
              </a:rPr>
              <a:t> </a:t>
            </a:r>
            <a:r>
              <a:rPr sz="1000" spc="-10" dirty="0">
                <a:solidFill>
                  <a:schemeClr val="bg1"/>
                </a:solidFill>
                <a:latin typeface="Arial"/>
                <a:cs typeface="Arial"/>
              </a:rPr>
              <a:t>Application</a:t>
            </a:r>
            <a:endParaRPr sz="1000">
              <a:solidFill>
                <a:schemeClr val="bg1"/>
              </a:solidFill>
              <a:latin typeface="Arial"/>
              <a:cs typeface="Arial"/>
            </a:endParaRPr>
          </a:p>
        </p:txBody>
      </p:sp>
      <p:grpSp>
        <p:nvGrpSpPr>
          <p:cNvPr id="244" name="object 244"/>
          <p:cNvGrpSpPr/>
          <p:nvPr/>
        </p:nvGrpSpPr>
        <p:grpSpPr>
          <a:xfrm>
            <a:off x="3247796" y="987097"/>
            <a:ext cx="2219325" cy="234791"/>
            <a:chOff x="3424327" y="1214527"/>
            <a:chExt cx="2219325" cy="313055"/>
          </a:xfrm>
        </p:grpSpPr>
        <p:sp>
          <p:nvSpPr>
            <p:cNvPr id="245" name="object 245"/>
            <p:cNvSpPr/>
            <p:nvPr/>
          </p:nvSpPr>
          <p:spPr>
            <a:xfrm>
              <a:off x="3429000" y="1219200"/>
              <a:ext cx="304800" cy="303530"/>
            </a:xfrm>
            <a:custGeom>
              <a:avLst/>
              <a:gdLst/>
              <a:ahLst/>
              <a:cxnLst/>
              <a:rect l="l" t="t" r="r" b="b"/>
              <a:pathLst>
                <a:path w="304800" h="303530">
                  <a:moveTo>
                    <a:pt x="304800" y="0"/>
                  </a:moveTo>
                  <a:lnTo>
                    <a:pt x="41910" y="0"/>
                  </a:lnTo>
                  <a:lnTo>
                    <a:pt x="41910" y="25400"/>
                  </a:lnTo>
                  <a:lnTo>
                    <a:pt x="20320" y="25400"/>
                  </a:lnTo>
                  <a:lnTo>
                    <a:pt x="20320" y="50800"/>
                  </a:lnTo>
                  <a:lnTo>
                    <a:pt x="0" y="50800"/>
                  </a:lnTo>
                  <a:lnTo>
                    <a:pt x="0" y="287020"/>
                  </a:lnTo>
                  <a:lnTo>
                    <a:pt x="29210" y="295910"/>
                  </a:lnTo>
                  <a:lnTo>
                    <a:pt x="45720" y="299720"/>
                  </a:lnTo>
                  <a:lnTo>
                    <a:pt x="67310" y="303529"/>
                  </a:lnTo>
                  <a:lnTo>
                    <a:pt x="83820" y="302260"/>
                  </a:lnTo>
                  <a:lnTo>
                    <a:pt x="99060" y="298450"/>
                  </a:lnTo>
                  <a:lnTo>
                    <a:pt x="111760" y="295910"/>
                  </a:lnTo>
                  <a:lnTo>
                    <a:pt x="124460" y="292100"/>
                  </a:lnTo>
                  <a:lnTo>
                    <a:pt x="144779" y="283210"/>
                  </a:lnTo>
                  <a:lnTo>
                    <a:pt x="162560" y="274320"/>
                  </a:lnTo>
                  <a:lnTo>
                    <a:pt x="181610" y="266700"/>
                  </a:lnTo>
                  <a:lnTo>
                    <a:pt x="191770" y="262889"/>
                  </a:lnTo>
                  <a:lnTo>
                    <a:pt x="203200" y="260350"/>
                  </a:lnTo>
                  <a:lnTo>
                    <a:pt x="229870" y="255270"/>
                  </a:lnTo>
                  <a:lnTo>
                    <a:pt x="245110" y="254000"/>
                  </a:lnTo>
                  <a:lnTo>
                    <a:pt x="262889" y="254000"/>
                  </a:lnTo>
                  <a:lnTo>
                    <a:pt x="262889" y="228600"/>
                  </a:lnTo>
                  <a:lnTo>
                    <a:pt x="283210" y="228600"/>
                  </a:lnTo>
                  <a:lnTo>
                    <a:pt x="283210" y="203200"/>
                  </a:lnTo>
                  <a:lnTo>
                    <a:pt x="304800" y="203200"/>
                  </a:lnTo>
                  <a:lnTo>
                    <a:pt x="304800" y="0"/>
                  </a:lnTo>
                  <a:close/>
                </a:path>
              </a:pathLst>
            </a:custGeom>
            <a:solidFill>
              <a:srgbClr val="CCFFFF">
                <a:alpha val="48997"/>
              </a:srgbClr>
            </a:solidFill>
          </p:spPr>
          <p:txBody>
            <a:bodyPr wrap="square" lIns="0" tIns="0" rIns="0" bIns="0" rtlCol="0"/>
            <a:lstStyle/>
            <a:p>
              <a:endParaRPr>
                <a:solidFill>
                  <a:schemeClr val="bg1"/>
                </a:solidFill>
              </a:endParaRPr>
            </a:p>
          </p:txBody>
        </p:sp>
        <p:sp>
          <p:nvSpPr>
            <p:cNvPr id="246" name="object 246"/>
            <p:cNvSpPr/>
            <p:nvPr/>
          </p:nvSpPr>
          <p:spPr>
            <a:xfrm>
              <a:off x="3429000" y="1219200"/>
              <a:ext cx="304800" cy="303530"/>
            </a:xfrm>
            <a:custGeom>
              <a:avLst/>
              <a:gdLst/>
              <a:ahLst/>
              <a:cxnLst/>
              <a:rect l="l" t="t" r="r" b="b"/>
              <a:pathLst>
                <a:path w="304800" h="303530">
                  <a:moveTo>
                    <a:pt x="0" y="50800"/>
                  </a:moveTo>
                  <a:lnTo>
                    <a:pt x="20320" y="50800"/>
                  </a:lnTo>
                  <a:lnTo>
                    <a:pt x="20320" y="25400"/>
                  </a:lnTo>
                  <a:lnTo>
                    <a:pt x="41910" y="25400"/>
                  </a:lnTo>
                  <a:lnTo>
                    <a:pt x="41910" y="0"/>
                  </a:lnTo>
                  <a:lnTo>
                    <a:pt x="304800" y="0"/>
                  </a:lnTo>
                  <a:lnTo>
                    <a:pt x="304800" y="203200"/>
                  </a:lnTo>
                  <a:lnTo>
                    <a:pt x="283210" y="203200"/>
                  </a:lnTo>
                  <a:lnTo>
                    <a:pt x="283210" y="228600"/>
                  </a:lnTo>
                  <a:lnTo>
                    <a:pt x="262889" y="228600"/>
                  </a:lnTo>
                  <a:lnTo>
                    <a:pt x="262889" y="254000"/>
                  </a:lnTo>
                  <a:lnTo>
                    <a:pt x="213532" y="257810"/>
                  </a:lnTo>
                  <a:lnTo>
                    <a:pt x="178318" y="268325"/>
                  </a:lnTo>
                  <a:lnTo>
                    <a:pt x="148224" y="281889"/>
                  </a:lnTo>
                  <a:lnTo>
                    <a:pt x="114228" y="294843"/>
                  </a:lnTo>
                  <a:lnTo>
                    <a:pt x="67310" y="303529"/>
                  </a:lnTo>
                  <a:lnTo>
                    <a:pt x="45898" y="299700"/>
                  </a:lnTo>
                  <a:lnTo>
                    <a:pt x="29368" y="295751"/>
                  </a:lnTo>
                  <a:lnTo>
                    <a:pt x="14982" y="291564"/>
                  </a:lnTo>
                  <a:lnTo>
                    <a:pt x="0" y="287020"/>
                  </a:lnTo>
                  <a:lnTo>
                    <a:pt x="0" y="50800"/>
                  </a:lnTo>
                  <a:close/>
                </a:path>
                <a:path w="304800" h="303530">
                  <a:moveTo>
                    <a:pt x="20320" y="50800"/>
                  </a:moveTo>
                  <a:lnTo>
                    <a:pt x="262889" y="50800"/>
                  </a:lnTo>
                  <a:lnTo>
                    <a:pt x="262889" y="228600"/>
                  </a:lnTo>
                </a:path>
                <a:path w="304800" h="303530">
                  <a:moveTo>
                    <a:pt x="41910" y="25400"/>
                  </a:moveTo>
                  <a:lnTo>
                    <a:pt x="283210" y="25400"/>
                  </a:lnTo>
                  <a:lnTo>
                    <a:pt x="283210" y="203200"/>
                  </a:lnTo>
                </a:path>
              </a:pathLst>
            </a:custGeom>
            <a:ln w="9344">
              <a:solidFill>
                <a:srgbClr val="000000"/>
              </a:solidFill>
            </a:ln>
          </p:spPr>
          <p:txBody>
            <a:bodyPr wrap="square" lIns="0" tIns="0" rIns="0" bIns="0" rtlCol="0"/>
            <a:lstStyle/>
            <a:p>
              <a:endParaRPr>
                <a:solidFill>
                  <a:schemeClr val="bg1"/>
                </a:solidFill>
              </a:endParaRPr>
            </a:p>
          </p:txBody>
        </p:sp>
        <p:sp>
          <p:nvSpPr>
            <p:cNvPr id="247" name="object 247"/>
            <p:cNvSpPr/>
            <p:nvPr/>
          </p:nvSpPr>
          <p:spPr>
            <a:xfrm>
              <a:off x="5334000" y="1219200"/>
              <a:ext cx="304800" cy="303530"/>
            </a:xfrm>
            <a:custGeom>
              <a:avLst/>
              <a:gdLst/>
              <a:ahLst/>
              <a:cxnLst/>
              <a:rect l="l" t="t" r="r" b="b"/>
              <a:pathLst>
                <a:path w="304800" h="303530">
                  <a:moveTo>
                    <a:pt x="304800" y="0"/>
                  </a:moveTo>
                  <a:lnTo>
                    <a:pt x="41910" y="0"/>
                  </a:lnTo>
                  <a:lnTo>
                    <a:pt x="41910" y="25400"/>
                  </a:lnTo>
                  <a:lnTo>
                    <a:pt x="21589" y="25400"/>
                  </a:lnTo>
                  <a:lnTo>
                    <a:pt x="21589" y="50800"/>
                  </a:lnTo>
                  <a:lnTo>
                    <a:pt x="0" y="50800"/>
                  </a:lnTo>
                  <a:lnTo>
                    <a:pt x="0" y="287020"/>
                  </a:lnTo>
                  <a:lnTo>
                    <a:pt x="30479" y="295910"/>
                  </a:lnTo>
                  <a:lnTo>
                    <a:pt x="46989" y="299720"/>
                  </a:lnTo>
                  <a:lnTo>
                    <a:pt x="68579" y="303529"/>
                  </a:lnTo>
                  <a:lnTo>
                    <a:pt x="85089" y="302260"/>
                  </a:lnTo>
                  <a:lnTo>
                    <a:pt x="99060" y="298450"/>
                  </a:lnTo>
                  <a:lnTo>
                    <a:pt x="113029" y="295910"/>
                  </a:lnTo>
                  <a:lnTo>
                    <a:pt x="124460" y="292100"/>
                  </a:lnTo>
                  <a:lnTo>
                    <a:pt x="144779" y="283210"/>
                  </a:lnTo>
                  <a:lnTo>
                    <a:pt x="163829" y="274320"/>
                  </a:lnTo>
                  <a:lnTo>
                    <a:pt x="182879" y="266700"/>
                  </a:lnTo>
                  <a:lnTo>
                    <a:pt x="193039" y="262889"/>
                  </a:lnTo>
                  <a:lnTo>
                    <a:pt x="215900" y="257810"/>
                  </a:lnTo>
                  <a:lnTo>
                    <a:pt x="229870" y="255270"/>
                  </a:lnTo>
                  <a:lnTo>
                    <a:pt x="245110" y="254000"/>
                  </a:lnTo>
                  <a:lnTo>
                    <a:pt x="262889" y="254000"/>
                  </a:lnTo>
                  <a:lnTo>
                    <a:pt x="262889" y="228600"/>
                  </a:lnTo>
                  <a:lnTo>
                    <a:pt x="283210" y="228600"/>
                  </a:lnTo>
                  <a:lnTo>
                    <a:pt x="283210" y="203200"/>
                  </a:lnTo>
                  <a:lnTo>
                    <a:pt x="304800" y="203200"/>
                  </a:lnTo>
                  <a:lnTo>
                    <a:pt x="304800" y="0"/>
                  </a:lnTo>
                  <a:close/>
                </a:path>
              </a:pathLst>
            </a:custGeom>
            <a:solidFill>
              <a:srgbClr val="CCFFCC">
                <a:alpha val="48997"/>
              </a:srgbClr>
            </a:solidFill>
          </p:spPr>
          <p:txBody>
            <a:bodyPr wrap="square" lIns="0" tIns="0" rIns="0" bIns="0" rtlCol="0"/>
            <a:lstStyle/>
            <a:p>
              <a:endParaRPr>
                <a:solidFill>
                  <a:schemeClr val="bg1"/>
                </a:solidFill>
              </a:endParaRPr>
            </a:p>
          </p:txBody>
        </p:sp>
        <p:sp>
          <p:nvSpPr>
            <p:cNvPr id="248" name="object 248"/>
            <p:cNvSpPr/>
            <p:nvPr/>
          </p:nvSpPr>
          <p:spPr>
            <a:xfrm>
              <a:off x="5334000" y="1219200"/>
              <a:ext cx="304800" cy="303530"/>
            </a:xfrm>
            <a:custGeom>
              <a:avLst/>
              <a:gdLst/>
              <a:ahLst/>
              <a:cxnLst/>
              <a:rect l="l" t="t" r="r" b="b"/>
              <a:pathLst>
                <a:path w="304800" h="303530">
                  <a:moveTo>
                    <a:pt x="0" y="50800"/>
                  </a:moveTo>
                  <a:lnTo>
                    <a:pt x="21589" y="50800"/>
                  </a:lnTo>
                  <a:lnTo>
                    <a:pt x="21589" y="25400"/>
                  </a:lnTo>
                  <a:lnTo>
                    <a:pt x="41910" y="25400"/>
                  </a:lnTo>
                  <a:lnTo>
                    <a:pt x="41910" y="0"/>
                  </a:lnTo>
                  <a:lnTo>
                    <a:pt x="304800" y="0"/>
                  </a:lnTo>
                  <a:lnTo>
                    <a:pt x="304800" y="203200"/>
                  </a:lnTo>
                  <a:lnTo>
                    <a:pt x="283210" y="203200"/>
                  </a:lnTo>
                  <a:lnTo>
                    <a:pt x="283210" y="228600"/>
                  </a:lnTo>
                  <a:lnTo>
                    <a:pt x="262889" y="228600"/>
                  </a:lnTo>
                  <a:lnTo>
                    <a:pt x="262889" y="254000"/>
                  </a:lnTo>
                  <a:lnTo>
                    <a:pt x="213542" y="257810"/>
                  </a:lnTo>
                  <a:lnTo>
                    <a:pt x="178399" y="268325"/>
                  </a:lnTo>
                  <a:lnTo>
                    <a:pt x="148498" y="281889"/>
                  </a:lnTo>
                  <a:lnTo>
                    <a:pt x="114879" y="294843"/>
                  </a:lnTo>
                  <a:lnTo>
                    <a:pt x="68579" y="303529"/>
                  </a:lnTo>
                  <a:lnTo>
                    <a:pt x="46612" y="299700"/>
                  </a:lnTo>
                  <a:lnTo>
                    <a:pt x="30003" y="295751"/>
                  </a:lnTo>
                  <a:lnTo>
                    <a:pt x="15537" y="291564"/>
                  </a:lnTo>
                  <a:lnTo>
                    <a:pt x="0" y="287020"/>
                  </a:lnTo>
                  <a:lnTo>
                    <a:pt x="0" y="50800"/>
                  </a:lnTo>
                  <a:close/>
                </a:path>
                <a:path w="304800" h="303530">
                  <a:moveTo>
                    <a:pt x="21589" y="50800"/>
                  </a:moveTo>
                  <a:lnTo>
                    <a:pt x="262889" y="50800"/>
                  </a:lnTo>
                  <a:lnTo>
                    <a:pt x="262889" y="228600"/>
                  </a:lnTo>
                </a:path>
                <a:path w="304800" h="303530">
                  <a:moveTo>
                    <a:pt x="41910" y="25400"/>
                  </a:moveTo>
                  <a:lnTo>
                    <a:pt x="283210" y="25400"/>
                  </a:lnTo>
                  <a:lnTo>
                    <a:pt x="283210" y="203200"/>
                  </a:lnTo>
                </a:path>
              </a:pathLst>
            </a:custGeom>
            <a:ln w="9344">
              <a:solidFill>
                <a:srgbClr val="000000"/>
              </a:solidFill>
            </a:ln>
          </p:spPr>
          <p:txBody>
            <a:bodyPr wrap="square" lIns="0" tIns="0" rIns="0" bIns="0" rtlCol="0"/>
            <a:lstStyle/>
            <a:p>
              <a:endParaRPr>
                <a:solidFill>
                  <a:schemeClr val="bg1"/>
                </a:solidFill>
              </a:endParaRPr>
            </a:p>
          </p:txBody>
        </p:sp>
      </p:grpSp>
      <p:sp>
        <p:nvSpPr>
          <p:cNvPr id="249" name="object 249"/>
          <p:cNvSpPr txBox="1"/>
          <p:nvPr/>
        </p:nvSpPr>
        <p:spPr>
          <a:xfrm>
            <a:off x="3634736" y="1473518"/>
            <a:ext cx="1432560" cy="166712"/>
          </a:xfrm>
          <a:prstGeom prst="rect">
            <a:avLst/>
          </a:prstGeom>
        </p:spPr>
        <p:txBody>
          <a:bodyPr vert="horz" wrap="square" lIns="0" tIns="12700" rIns="0" bIns="0" rtlCol="0">
            <a:spAutoFit/>
          </a:bodyPr>
          <a:lstStyle/>
          <a:p>
            <a:pPr marL="12700">
              <a:lnSpc>
                <a:spcPct val="100000"/>
              </a:lnSpc>
              <a:spcBef>
                <a:spcPts val="100"/>
              </a:spcBef>
            </a:pPr>
            <a:r>
              <a:rPr sz="1000" spc="-10" dirty="0">
                <a:solidFill>
                  <a:schemeClr val="bg1"/>
                </a:solidFill>
                <a:latin typeface="Arial"/>
                <a:cs typeface="Arial"/>
              </a:rPr>
              <a:t>Application </a:t>
            </a:r>
            <a:r>
              <a:rPr sz="1000" dirty="0">
                <a:solidFill>
                  <a:schemeClr val="bg1"/>
                </a:solidFill>
                <a:latin typeface="Arial"/>
                <a:cs typeface="Arial"/>
              </a:rPr>
              <a:t>to</a:t>
            </a:r>
            <a:r>
              <a:rPr sz="1000" spc="-30" dirty="0">
                <a:solidFill>
                  <a:schemeClr val="bg1"/>
                </a:solidFill>
                <a:latin typeface="Arial"/>
                <a:cs typeface="Arial"/>
              </a:rPr>
              <a:t> </a:t>
            </a:r>
            <a:r>
              <a:rPr sz="1000" spc="-10" dirty="0">
                <a:solidFill>
                  <a:schemeClr val="bg1"/>
                </a:solidFill>
                <a:latin typeface="Arial"/>
                <a:cs typeface="Arial"/>
              </a:rPr>
              <a:t>Application</a:t>
            </a:r>
            <a:endParaRPr sz="1000">
              <a:solidFill>
                <a:schemeClr val="bg1"/>
              </a:solidFill>
              <a:latin typeface="Arial"/>
              <a:cs typeface="Arial"/>
            </a:endParaRPr>
          </a:p>
        </p:txBody>
      </p:sp>
      <p:sp>
        <p:nvSpPr>
          <p:cNvPr id="250" name="object 250"/>
          <p:cNvSpPr txBox="1"/>
          <p:nvPr/>
        </p:nvSpPr>
        <p:spPr>
          <a:xfrm>
            <a:off x="3634736" y="2102168"/>
            <a:ext cx="1432560" cy="166712"/>
          </a:xfrm>
          <a:prstGeom prst="rect">
            <a:avLst/>
          </a:prstGeom>
        </p:spPr>
        <p:txBody>
          <a:bodyPr vert="horz" wrap="square" lIns="0" tIns="12700" rIns="0" bIns="0" rtlCol="0">
            <a:spAutoFit/>
          </a:bodyPr>
          <a:lstStyle/>
          <a:p>
            <a:pPr marL="12700">
              <a:lnSpc>
                <a:spcPct val="100000"/>
              </a:lnSpc>
              <a:spcBef>
                <a:spcPts val="100"/>
              </a:spcBef>
            </a:pPr>
            <a:r>
              <a:rPr sz="1000" spc="-10" dirty="0">
                <a:solidFill>
                  <a:schemeClr val="bg1"/>
                </a:solidFill>
                <a:latin typeface="Arial"/>
                <a:cs typeface="Arial"/>
              </a:rPr>
              <a:t>Application </a:t>
            </a:r>
            <a:r>
              <a:rPr sz="1000" dirty="0">
                <a:solidFill>
                  <a:schemeClr val="bg1"/>
                </a:solidFill>
                <a:latin typeface="Arial"/>
                <a:cs typeface="Arial"/>
              </a:rPr>
              <a:t>to</a:t>
            </a:r>
            <a:r>
              <a:rPr sz="1000" spc="-30" dirty="0">
                <a:solidFill>
                  <a:schemeClr val="bg1"/>
                </a:solidFill>
                <a:latin typeface="Arial"/>
                <a:cs typeface="Arial"/>
              </a:rPr>
              <a:t> </a:t>
            </a:r>
            <a:r>
              <a:rPr sz="1000" spc="-10" dirty="0">
                <a:solidFill>
                  <a:schemeClr val="bg1"/>
                </a:solidFill>
                <a:latin typeface="Arial"/>
                <a:cs typeface="Arial"/>
              </a:rPr>
              <a:t>Application</a:t>
            </a:r>
            <a:endParaRPr sz="1000">
              <a:solidFill>
                <a:schemeClr val="bg1"/>
              </a:solidFill>
              <a:latin typeface="Arial"/>
              <a:cs typeface="Arial"/>
            </a:endParaRPr>
          </a:p>
        </p:txBody>
      </p:sp>
      <p:grpSp>
        <p:nvGrpSpPr>
          <p:cNvPr id="251" name="object 251"/>
          <p:cNvGrpSpPr/>
          <p:nvPr/>
        </p:nvGrpSpPr>
        <p:grpSpPr>
          <a:xfrm>
            <a:off x="2261866" y="2730171"/>
            <a:ext cx="4343400" cy="178594"/>
            <a:chOff x="2438400" y="3538627"/>
            <a:chExt cx="4343400" cy="238125"/>
          </a:xfrm>
        </p:grpSpPr>
        <p:sp>
          <p:nvSpPr>
            <p:cNvPr id="252" name="object 252"/>
            <p:cNvSpPr/>
            <p:nvPr/>
          </p:nvSpPr>
          <p:spPr>
            <a:xfrm>
              <a:off x="2438400" y="3604259"/>
              <a:ext cx="4343400" cy="74930"/>
            </a:xfrm>
            <a:custGeom>
              <a:avLst/>
              <a:gdLst/>
              <a:ahLst/>
              <a:cxnLst/>
              <a:rect l="l" t="t" r="r" b="b"/>
              <a:pathLst>
                <a:path w="4343400" h="74929">
                  <a:moveTo>
                    <a:pt x="74930" y="0"/>
                  </a:moveTo>
                  <a:lnTo>
                    <a:pt x="0" y="38100"/>
                  </a:lnTo>
                  <a:lnTo>
                    <a:pt x="74930" y="74930"/>
                  </a:lnTo>
                  <a:lnTo>
                    <a:pt x="45720" y="38100"/>
                  </a:lnTo>
                  <a:lnTo>
                    <a:pt x="74930" y="0"/>
                  </a:lnTo>
                  <a:close/>
                </a:path>
                <a:path w="4343400" h="74929">
                  <a:moveTo>
                    <a:pt x="1143000" y="27940"/>
                  </a:moveTo>
                  <a:lnTo>
                    <a:pt x="60960" y="27940"/>
                  </a:lnTo>
                  <a:lnTo>
                    <a:pt x="60960" y="46990"/>
                  </a:lnTo>
                  <a:lnTo>
                    <a:pt x="1143000" y="46990"/>
                  </a:lnTo>
                  <a:lnTo>
                    <a:pt x="1143000" y="27940"/>
                  </a:lnTo>
                  <a:close/>
                </a:path>
                <a:path w="4343400" h="74929">
                  <a:moveTo>
                    <a:pt x="4282440" y="27940"/>
                  </a:moveTo>
                  <a:lnTo>
                    <a:pt x="2971800" y="27940"/>
                  </a:lnTo>
                  <a:lnTo>
                    <a:pt x="2971800" y="46990"/>
                  </a:lnTo>
                  <a:lnTo>
                    <a:pt x="4282440" y="46990"/>
                  </a:lnTo>
                  <a:lnTo>
                    <a:pt x="4282440" y="27940"/>
                  </a:lnTo>
                  <a:close/>
                </a:path>
                <a:path w="4343400" h="74929">
                  <a:moveTo>
                    <a:pt x="4343400" y="38100"/>
                  </a:moveTo>
                  <a:lnTo>
                    <a:pt x="4267200" y="0"/>
                  </a:lnTo>
                  <a:lnTo>
                    <a:pt x="4297680" y="38100"/>
                  </a:lnTo>
                  <a:lnTo>
                    <a:pt x="4267200" y="74930"/>
                  </a:lnTo>
                  <a:lnTo>
                    <a:pt x="4343400" y="38100"/>
                  </a:lnTo>
                  <a:close/>
                </a:path>
              </a:pathLst>
            </a:custGeom>
            <a:solidFill>
              <a:srgbClr val="000000"/>
            </a:solidFill>
          </p:spPr>
          <p:txBody>
            <a:bodyPr wrap="square" lIns="0" tIns="0" rIns="0" bIns="0" rtlCol="0"/>
            <a:lstStyle/>
            <a:p>
              <a:endParaRPr>
                <a:solidFill>
                  <a:schemeClr val="bg1"/>
                </a:solidFill>
              </a:endParaRPr>
            </a:p>
          </p:txBody>
        </p:sp>
        <p:sp>
          <p:nvSpPr>
            <p:cNvPr id="253" name="object 253"/>
            <p:cNvSpPr/>
            <p:nvPr/>
          </p:nvSpPr>
          <p:spPr>
            <a:xfrm>
              <a:off x="3581400" y="3543300"/>
              <a:ext cx="1828800" cy="228600"/>
            </a:xfrm>
            <a:custGeom>
              <a:avLst/>
              <a:gdLst/>
              <a:ahLst/>
              <a:cxnLst/>
              <a:rect l="l" t="t" r="r" b="b"/>
              <a:pathLst>
                <a:path w="1828800" h="228600">
                  <a:moveTo>
                    <a:pt x="1828800" y="0"/>
                  </a:moveTo>
                  <a:lnTo>
                    <a:pt x="0" y="0"/>
                  </a:lnTo>
                  <a:lnTo>
                    <a:pt x="0" y="228600"/>
                  </a:lnTo>
                  <a:lnTo>
                    <a:pt x="1828800" y="228600"/>
                  </a:lnTo>
                  <a:lnTo>
                    <a:pt x="1828800" y="0"/>
                  </a:lnTo>
                  <a:close/>
                </a:path>
              </a:pathLst>
            </a:custGeom>
            <a:solidFill>
              <a:srgbClr val="FFCC98">
                <a:alpha val="88999"/>
              </a:srgbClr>
            </a:solidFill>
          </p:spPr>
          <p:txBody>
            <a:bodyPr wrap="square" lIns="0" tIns="0" rIns="0" bIns="0" rtlCol="0"/>
            <a:lstStyle/>
            <a:p>
              <a:endParaRPr>
                <a:solidFill>
                  <a:schemeClr val="bg1"/>
                </a:solidFill>
              </a:endParaRPr>
            </a:p>
          </p:txBody>
        </p:sp>
        <p:sp>
          <p:nvSpPr>
            <p:cNvPr id="254" name="object 254"/>
            <p:cNvSpPr/>
            <p:nvPr/>
          </p:nvSpPr>
          <p:spPr>
            <a:xfrm>
              <a:off x="3581400" y="3543300"/>
              <a:ext cx="1828800" cy="228600"/>
            </a:xfrm>
            <a:custGeom>
              <a:avLst/>
              <a:gdLst/>
              <a:ahLst/>
              <a:cxnLst/>
              <a:rect l="l" t="t" r="r" b="b"/>
              <a:pathLst>
                <a:path w="1828800" h="228600">
                  <a:moveTo>
                    <a:pt x="0" y="0"/>
                  </a:moveTo>
                  <a:lnTo>
                    <a:pt x="1828800" y="0"/>
                  </a:lnTo>
                  <a:lnTo>
                    <a:pt x="1828800" y="228600"/>
                  </a:lnTo>
                  <a:lnTo>
                    <a:pt x="0" y="228600"/>
                  </a:lnTo>
                  <a:lnTo>
                    <a:pt x="0" y="0"/>
                  </a:lnTo>
                  <a:close/>
                </a:path>
              </a:pathLst>
            </a:custGeom>
            <a:ln w="9344">
              <a:solidFill>
                <a:srgbClr val="000000"/>
              </a:solidFill>
            </a:ln>
          </p:spPr>
          <p:txBody>
            <a:bodyPr wrap="square" lIns="0" tIns="0" rIns="0" bIns="0" rtlCol="0"/>
            <a:lstStyle/>
            <a:p>
              <a:endParaRPr>
                <a:solidFill>
                  <a:schemeClr val="bg1"/>
                </a:solidFill>
              </a:endParaRPr>
            </a:p>
          </p:txBody>
        </p:sp>
        <p:sp>
          <p:nvSpPr>
            <p:cNvPr id="255" name="object 255"/>
            <p:cNvSpPr/>
            <p:nvPr/>
          </p:nvSpPr>
          <p:spPr>
            <a:xfrm>
              <a:off x="5195570" y="3543300"/>
              <a:ext cx="0" cy="228600"/>
            </a:xfrm>
            <a:custGeom>
              <a:avLst/>
              <a:gdLst/>
              <a:ahLst/>
              <a:cxnLst/>
              <a:rect l="l" t="t" r="r" b="b"/>
              <a:pathLst>
                <a:path h="228600">
                  <a:moveTo>
                    <a:pt x="0" y="0"/>
                  </a:moveTo>
                  <a:lnTo>
                    <a:pt x="0" y="228600"/>
                  </a:lnTo>
                  <a:lnTo>
                    <a:pt x="0" y="0"/>
                  </a:lnTo>
                  <a:close/>
                </a:path>
              </a:pathLst>
            </a:custGeom>
            <a:solidFill>
              <a:srgbClr val="FFCC98">
                <a:alpha val="88999"/>
              </a:srgbClr>
            </a:solidFill>
          </p:spPr>
          <p:txBody>
            <a:bodyPr wrap="square" lIns="0" tIns="0" rIns="0" bIns="0" rtlCol="0"/>
            <a:lstStyle/>
            <a:p>
              <a:endParaRPr>
                <a:solidFill>
                  <a:schemeClr val="bg1"/>
                </a:solidFill>
              </a:endParaRPr>
            </a:p>
          </p:txBody>
        </p:sp>
        <p:sp>
          <p:nvSpPr>
            <p:cNvPr id="256" name="object 256"/>
            <p:cNvSpPr/>
            <p:nvPr/>
          </p:nvSpPr>
          <p:spPr>
            <a:xfrm>
              <a:off x="5195570" y="3543300"/>
              <a:ext cx="0" cy="228600"/>
            </a:xfrm>
            <a:custGeom>
              <a:avLst/>
              <a:gdLst/>
              <a:ahLst/>
              <a:cxnLst/>
              <a:rect l="l" t="t" r="r" b="b"/>
              <a:pathLst>
                <a:path h="228600">
                  <a:moveTo>
                    <a:pt x="0" y="0"/>
                  </a:moveTo>
                  <a:lnTo>
                    <a:pt x="0" y="228600"/>
                  </a:lnTo>
                </a:path>
              </a:pathLst>
            </a:custGeom>
            <a:ln w="9344">
              <a:solidFill>
                <a:srgbClr val="000000"/>
              </a:solidFill>
            </a:ln>
          </p:spPr>
          <p:txBody>
            <a:bodyPr wrap="square" lIns="0" tIns="0" rIns="0" bIns="0" rtlCol="0"/>
            <a:lstStyle/>
            <a:p>
              <a:endParaRPr>
                <a:solidFill>
                  <a:schemeClr val="bg1"/>
                </a:solidFill>
              </a:endParaRPr>
            </a:p>
          </p:txBody>
        </p:sp>
      </p:grpSp>
      <p:sp>
        <p:nvSpPr>
          <p:cNvPr id="257" name="object 257"/>
          <p:cNvSpPr txBox="1"/>
          <p:nvPr/>
        </p:nvSpPr>
        <p:spPr>
          <a:xfrm>
            <a:off x="3619495" y="2733675"/>
            <a:ext cx="1399540" cy="192360"/>
          </a:xfrm>
          <a:prstGeom prst="rect">
            <a:avLst/>
          </a:prstGeom>
          <a:solidFill>
            <a:srgbClr val="FFCC98">
              <a:alpha val="88999"/>
            </a:srgbClr>
          </a:solidFill>
          <a:ln w="9344">
            <a:solidFill>
              <a:srgbClr val="000000"/>
            </a:solidFill>
          </a:ln>
        </p:spPr>
        <p:txBody>
          <a:bodyPr vert="horz" wrap="square" lIns="0" tIns="38100" rIns="0" bIns="0" rtlCol="0">
            <a:spAutoFit/>
          </a:bodyPr>
          <a:lstStyle/>
          <a:p>
            <a:pPr marL="114300">
              <a:lnSpc>
                <a:spcPct val="100000"/>
              </a:lnSpc>
              <a:spcBef>
                <a:spcPts val="300"/>
              </a:spcBef>
            </a:pPr>
            <a:r>
              <a:rPr sz="1000" b="1" spc="-10" dirty="0">
                <a:effectLst>
                  <a:outerShdw blurRad="38100" dist="38100" dir="2700000" algn="tl">
                    <a:srgbClr val="000000">
                      <a:alpha val="43137"/>
                    </a:srgbClr>
                  </a:outerShdw>
                </a:effectLst>
                <a:latin typeface="Arial"/>
                <a:cs typeface="Arial"/>
              </a:rPr>
              <a:t>Process </a:t>
            </a:r>
            <a:r>
              <a:rPr sz="1000" b="1" spc="-5" dirty="0">
                <a:effectLst>
                  <a:outerShdw blurRad="38100" dist="38100" dir="2700000" algn="tl">
                    <a:srgbClr val="000000">
                      <a:alpha val="43137"/>
                    </a:srgbClr>
                  </a:outerShdw>
                </a:effectLst>
                <a:latin typeface="Arial"/>
                <a:cs typeface="Arial"/>
              </a:rPr>
              <a:t>to</a:t>
            </a:r>
            <a:r>
              <a:rPr sz="1000" b="1" spc="-15" dirty="0">
                <a:effectLst>
                  <a:outerShdw blurRad="38100" dist="38100" dir="2700000" algn="tl">
                    <a:srgbClr val="000000">
                      <a:alpha val="43137"/>
                    </a:srgbClr>
                  </a:outerShdw>
                </a:effectLst>
                <a:latin typeface="Arial"/>
                <a:cs typeface="Arial"/>
              </a:rPr>
              <a:t> </a:t>
            </a:r>
            <a:r>
              <a:rPr sz="1000" b="1" spc="-10" dirty="0">
                <a:effectLst>
                  <a:outerShdw blurRad="38100" dist="38100" dir="2700000" algn="tl">
                    <a:srgbClr val="000000">
                      <a:alpha val="43137"/>
                    </a:srgbClr>
                  </a:outerShdw>
                </a:effectLst>
                <a:latin typeface="Arial"/>
                <a:cs typeface="Arial"/>
              </a:rPr>
              <a:t>Process</a:t>
            </a:r>
            <a:endParaRPr sz="1000" dirty="0">
              <a:effectLst>
                <a:outerShdw blurRad="38100" dist="38100" dir="2700000" algn="tl">
                  <a:srgbClr val="000000">
                    <a:alpha val="43137"/>
                  </a:srgbClr>
                </a:outerShdw>
              </a:effectLst>
              <a:latin typeface="Arial"/>
              <a:cs typeface="Arial"/>
            </a:endParaRPr>
          </a:p>
        </p:txBody>
      </p:sp>
      <p:sp>
        <p:nvSpPr>
          <p:cNvPr id="259" name="object 259"/>
          <p:cNvSpPr/>
          <p:nvPr/>
        </p:nvSpPr>
        <p:spPr>
          <a:xfrm>
            <a:off x="2261866" y="3913822"/>
            <a:ext cx="4343400" cy="56198"/>
          </a:xfrm>
          <a:custGeom>
            <a:avLst/>
            <a:gdLst/>
            <a:ahLst/>
            <a:cxnLst/>
            <a:rect l="l" t="t" r="r" b="b"/>
            <a:pathLst>
              <a:path w="4343400" h="74929">
                <a:moveTo>
                  <a:pt x="74930" y="0"/>
                </a:moveTo>
                <a:lnTo>
                  <a:pt x="0" y="38100"/>
                </a:lnTo>
                <a:lnTo>
                  <a:pt x="74930" y="74930"/>
                </a:lnTo>
                <a:lnTo>
                  <a:pt x="45720" y="38100"/>
                </a:lnTo>
                <a:lnTo>
                  <a:pt x="74930" y="0"/>
                </a:lnTo>
                <a:close/>
              </a:path>
              <a:path w="4343400" h="74929">
                <a:moveTo>
                  <a:pt x="1524000" y="27940"/>
                </a:moveTo>
                <a:lnTo>
                  <a:pt x="60960" y="27940"/>
                </a:lnTo>
                <a:lnTo>
                  <a:pt x="60960" y="46990"/>
                </a:lnTo>
                <a:lnTo>
                  <a:pt x="1524000" y="46990"/>
                </a:lnTo>
                <a:lnTo>
                  <a:pt x="1524000" y="27940"/>
                </a:lnTo>
                <a:close/>
              </a:path>
              <a:path w="4343400" h="74929">
                <a:moveTo>
                  <a:pt x="4282440" y="27940"/>
                </a:moveTo>
                <a:lnTo>
                  <a:pt x="2667000" y="27940"/>
                </a:lnTo>
                <a:lnTo>
                  <a:pt x="2667000" y="46990"/>
                </a:lnTo>
                <a:lnTo>
                  <a:pt x="4282440" y="46990"/>
                </a:lnTo>
                <a:lnTo>
                  <a:pt x="4282440" y="27940"/>
                </a:lnTo>
                <a:close/>
              </a:path>
              <a:path w="4343400" h="74929">
                <a:moveTo>
                  <a:pt x="4343400" y="38100"/>
                </a:moveTo>
                <a:lnTo>
                  <a:pt x="4267200" y="0"/>
                </a:lnTo>
                <a:lnTo>
                  <a:pt x="4297680" y="38100"/>
                </a:lnTo>
                <a:lnTo>
                  <a:pt x="4267200" y="74930"/>
                </a:lnTo>
                <a:lnTo>
                  <a:pt x="4343400" y="38100"/>
                </a:lnTo>
                <a:close/>
              </a:path>
            </a:pathLst>
          </a:custGeom>
          <a:solidFill>
            <a:srgbClr val="000000"/>
          </a:solidFill>
        </p:spPr>
        <p:txBody>
          <a:bodyPr wrap="square" lIns="0" tIns="0" rIns="0" bIns="0" rtlCol="0"/>
          <a:lstStyle/>
          <a:p>
            <a:endParaRPr>
              <a:solidFill>
                <a:schemeClr val="bg1"/>
              </a:solidFill>
            </a:endParaRPr>
          </a:p>
        </p:txBody>
      </p:sp>
      <p:sp>
        <p:nvSpPr>
          <p:cNvPr id="260" name="object 260"/>
          <p:cNvSpPr/>
          <p:nvPr/>
        </p:nvSpPr>
        <p:spPr>
          <a:xfrm>
            <a:off x="1957066" y="4461604"/>
            <a:ext cx="4953000" cy="104775"/>
          </a:xfrm>
          <a:custGeom>
            <a:avLst/>
            <a:gdLst/>
            <a:ahLst/>
            <a:cxnLst/>
            <a:rect l="l" t="t" r="r" b="b"/>
            <a:pathLst>
              <a:path w="4953000" h="139700">
                <a:moveTo>
                  <a:pt x="0" y="139451"/>
                </a:moveTo>
                <a:lnTo>
                  <a:pt x="4953000" y="139451"/>
                </a:lnTo>
                <a:lnTo>
                  <a:pt x="4953000" y="0"/>
                </a:lnTo>
                <a:lnTo>
                  <a:pt x="0" y="0"/>
                </a:lnTo>
                <a:lnTo>
                  <a:pt x="0" y="139451"/>
                </a:lnTo>
                <a:close/>
              </a:path>
            </a:pathLst>
          </a:custGeom>
          <a:solidFill>
            <a:srgbClr val="5E5E5E"/>
          </a:solidFill>
        </p:spPr>
        <p:txBody>
          <a:bodyPr wrap="square" lIns="0" tIns="0" rIns="0" bIns="0" rtlCol="0"/>
          <a:lstStyle/>
          <a:p>
            <a:endParaRPr>
              <a:solidFill>
                <a:schemeClr val="bg1"/>
              </a:solidFill>
            </a:endParaRPr>
          </a:p>
        </p:txBody>
      </p:sp>
      <p:sp>
        <p:nvSpPr>
          <p:cNvPr id="261" name="object 261"/>
          <p:cNvSpPr txBox="1"/>
          <p:nvPr/>
        </p:nvSpPr>
        <p:spPr>
          <a:xfrm>
            <a:off x="2796536" y="3795713"/>
            <a:ext cx="665480" cy="166712"/>
          </a:xfrm>
          <a:prstGeom prst="rect">
            <a:avLst/>
          </a:prstGeom>
        </p:spPr>
        <p:txBody>
          <a:bodyPr vert="horz" wrap="square" lIns="0" tIns="12700" rIns="0" bIns="0" rtlCol="0">
            <a:spAutoFit/>
          </a:bodyPr>
          <a:lstStyle/>
          <a:p>
            <a:pPr marL="12700">
              <a:lnSpc>
                <a:spcPct val="100000"/>
              </a:lnSpc>
              <a:spcBef>
                <a:spcPts val="100"/>
              </a:spcBef>
            </a:pPr>
            <a:r>
              <a:rPr sz="1000" spc="-5" dirty="0">
                <a:solidFill>
                  <a:schemeClr val="bg1"/>
                </a:solidFill>
                <a:latin typeface="Arial"/>
                <a:cs typeface="Arial"/>
              </a:rPr>
              <a:t>Hop </a:t>
            </a:r>
            <a:r>
              <a:rPr sz="1000" dirty="0">
                <a:solidFill>
                  <a:schemeClr val="bg1"/>
                </a:solidFill>
                <a:latin typeface="Arial"/>
                <a:cs typeface="Arial"/>
              </a:rPr>
              <a:t>to</a:t>
            </a:r>
            <a:r>
              <a:rPr sz="1000" spc="-90" dirty="0">
                <a:solidFill>
                  <a:schemeClr val="bg1"/>
                </a:solidFill>
                <a:latin typeface="Arial"/>
                <a:cs typeface="Arial"/>
              </a:rPr>
              <a:t> </a:t>
            </a:r>
            <a:r>
              <a:rPr sz="1000" spc="-5" dirty="0">
                <a:solidFill>
                  <a:schemeClr val="bg1"/>
                </a:solidFill>
                <a:latin typeface="Arial"/>
                <a:cs typeface="Arial"/>
              </a:rPr>
              <a:t>Hop</a:t>
            </a:r>
            <a:endParaRPr sz="1000">
              <a:solidFill>
                <a:schemeClr val="bg1"/>
              </a:solidFill>
              <a:latin typeface="Arial"/>
              <a:cs typeface="Arial"/>
            </a:endParaRPr>
          </a:p>
        </p:txBody>
      </p:sp>
      <p:grpSp>
        <p:nvGrpSpPr>
          <p:cNvPr id="262" name="object 262"/>
          <p:cNvGrpSpPr/>
          <p:nvPr/>
        </p:nvGrpSpPr>
        <p:grpSpPr>
          <a:xfrm>
            <a:off x="3781196" y="3823642"/>
            <a:ext cx="1152525" cy="236696"/>
            <a:chOff x="3957727" y="4996587"/>
            <a:chExt cx="1152525" cy="315595"/>
          </a:xfrm>
        </p:grpSpPr>
        <p:sp>
          <p:nvSpPr>
            <p:cNvPr id="263" name="object 263"/>
            <p:cNvSpPr/>
            <p:nvPr/>
          </p:nvSpPr>
          <p:spPr>
            <a:xfrm>
              <a:off x="3962400" y="5001259"/>
              <a:ext cx="1143000" cy="306070"/>
            </a:xfrm>
            <a:custGeom>
              <a:avLst/>
              <a:gdLst/>
              <a:ahLst/>
              <a:cxnLst/>
              <a:rect l="l" t="t" r="r" b="b"/>
              <a:pathLst>
                <a:path w="1143000" h="306070">
                  <a:moveTo>
                    <a:pt x="1143000" y="0"/>
                  </a:moveTo>
                  <a:lnTo>
                    <a:pt x="0" y="0"/>
                  </a:lnTo>
                  <a:lnTo>
                    <a:pt x="0" y="306069"/>
                  </a:lnTo>
                  <a:lnTo>
                    <a:pt x="1143000" y="306069"/>
                  </a:lnTo>
                  <a:lnTo>
                    <a:pt x="1143000" y="0"/>
                  </a:lnTo>
                  <a:close/>
                </a:path>
              </a:pathLst>
            </a:custGeom>
            <a:solidFill>
              <a:srgbClr val="CC9800"/>
            </a:solidFill>
          </p:spPr>
          <p:txBody>
            <a:bodyPr wrap="square" lIns="0" tIns="0" rIns="0" bIns="0" rtlCol="0"/>
            <a:lstStyle/>
            <a:p>
              <a:endParaRPr>
                <a:solidFill>
                  <a:schemeClr val="bg1"/>
                </a:solidFill>
              </a:endParaRPr>
            </a:p>
          </p:txBody>
        </p:sp>
        <p:sp>
          <p:nvSpPr>
            <p:cNvPr id="264" name="object 264"/>
            <p:cNvSpPr/>
            <p:nvPr/>
          </p:nvSpPr>
          <p:spPr>
            <a:xfrm>
              <a:off x="3962400" y="5001259"/>
              <a:ext cx="1143000" cy="72390"/>
            </a:xfrm>
            <a:custGeom>
              <a:avLst/>
              <a:gdLst/>
              <a:ahLst/>
              <a:cxnLst/>
              <a:rect l="l" t="t" r="r" b="b"/>
              <a:pathLst>
                <a:path w="1143000" h="72389">
                  <a:moveTo>
                    <a:pt x="1143000" y="0"/>
                  </a:moveTo>
                  <a:lnTo>
                    <a:pt x="0" y="0"/>
                  </a:lnTo>
                  <a:lnTo>
                    <a:pt x="71120" y="72389"/>
                  </a:lnTo>
                  <a:lnTo>
                    <a:pt x="1071879" y="72389"/>
                  </a:lnTo>
                  <a:lnTo>
                    <a:pt x="1143000" y="0"/>
                  </a:lnTo>
                  <a:close/>
                </a:path>
              </a:pathLst>
            </a:custGeom>
            <a:solidFill>
              <a:srgbClr val="DEA600"/>
            </a:solidFill>
          </p:spPr>
          <p:txBody>
            <a:bodyPr wrap="square" lIns="0" tIns="0" rIns="0" bIns="0" rtlCol="0"/>
            <a:lstStyle/>
            <a:p>
              <a:endParaRPr>
                <a:solidFill>
                  <a:schemeClr val="bg1"/>
                </a:solidFill>
              </a:endParaRPr>
            </a:p>
          </p:txBody>
        </p:sp>
        <p:sp>
          <p:nvSpPr>
            <p:cNvPr id="265" name="object 265"/>
            <p:cNvSpPr/>
            <p:nvPr/>
          </p:nvSpPr>
          <p:spPr>
            <a:xfrm>
              <a:off x="3962400" y="5001259"/>
              <a:ext cx="1143000" cy="72390"/>
            </a:xfrm>
            <a:custGeom>
              <a:avLst/>
              <a:gdLst/>
              <a:ahLst/>
              <a:cxnLst/>
              <a:rect l="l" t="t" r="r" b="b"/>
              <a:pathLst>
                <a:path w="1143000" h="72389">
                  <a:moveTo>
                    <a:pt x="0" y="0"/>
                  </a:moveTo>
                  <a:lnTo>
                    <a:pt x="1143000" y="0"/>
                  </a:lnTo>
                  <a:lnTo>
                    <a:pt x="1071879" y="72389"/>
                  </a:lnTo>
                  <a:lnTo>
                    <a:pt x="71120" y="72389"/>
                  </a:lnTo>
                  <a:lnTo>
                    <a:pt x="0" y="0"/>
                  </a:lnTo>
                  <a:close/>
                </a:path>
              </a:pathLst>
            </a:custGeom>
            <a:ln w="9344">
              <a:solidFill>
                <a:srgbClr val="000000"/>
              </a:solidFill>
            </a:ln>
          </p:spPr>
          <p:txBody>
            <a:bodyPr wrap="square" lIns="0" tIns="0" rIns="0" bIns="0" rtlCol="0"/>
            <a:lstStyle/>
            <a:p>
              <a:endParaRPr>
                <a:solidFill>
                  <a:schemeClr val="bg1"/>
                </a:solidFill>
              </a:endParaRPr>
            </a:p>
          </p:txBody>
        </p:sp>
        <p:sp>
          <p:nvSpPr>
            <p:cNvPr id="266" name="object 266"/>
            <p:cNvSpPr/>
            <p:nvPr/>
          </p:nvSpPr>
          <p:spPr>
            <a:xfrm>
              <a:off x="5034280" y="5001259"/>
              <a:ext cx="71120" cy="306070"/>
            </a:xfrm>
            <a:custGeom>
              <a:avLst/>
              <a:gdLst/>
              <a:ahLst/>
              <a:cxnLst/>
              <a:rect l="l" t="t" r="r" b="b"/>
              <a:pathLst>
                <a:path w="71120" h="306070">
                  <a:moveTo>
                    <a:pt x="71120" y="0"/>
                  </a:moveTo>
                  <a:lnTo>
                    <a:pt x="0" y="72389"/>
                  </a:lnTo>
                  <a:lnTo>
                    <a:pt x="0" y="233679"/>
                  </a:lnTo>
                  <a:lnTo>
                    <a:pt x="71120" y="306069"/>
                  </a:lnTo>
                  <a:lnTo>
                    <a:pt x="71120" y="0"/>
                  </a:lnTo>
                  <a:close/>
                </a:path>
              </a:pathLst>
            </a:custGeom>
            <a:solidFill>
              <a:srgbClr val="916C00"/>
            </a:solidFill>
          </p:spPr>
          <p:txBody>
            <a:bodyPr wrap="square" lIns="0" tIns="0" rIns="0" bIns="0" rtlCol="0"/>
            <a:lstStyle/>
            <a:p>
              <a:endParaRPr>
                <a:solidFill>
                  <a:schemeClr val="bg1"/>
                </a:solidFill>
              </a:endParaRPr>
            </a:p>
          </p:txBody>
        </p:sp>
        <p:sp>
          <p:nvSpPr>
            <p:cNvPr id="267" name="object 267"/>
            <p:cNvSpPr/>
            <p:nvPr/>
          </p:nvSpPr>
          <p:spPr>
            <a:xfrm>
              <a:off x="5034280" y="5001259"/>
              <a:ext cx="71120" cy="306070"/>
            </a:xfrm>
            <a:custGeom>
              <a:avLst/>
              <a:gdLst/>
              <a:ahLst/>
              <a:cxnLst/>
              <a:rect l="l" t="t" r="r" b="b"/>
              <a:pathLst>
                <a:path w="71120" h="306070">
                  <a:moveTo>
                    <a:pt x="71120" y="0"/>
                  </a:moveTo>
                  <a:lnTo>
                    <a:pt x="71120" y="306069"/>
                  </a:lnTo>
                  <a:lnTo>
                    <a:pt x="0" y="233679"/>
                  </a:lnTo>
                  <a:lnTo>
                    <a:pt x="0" y="72389"/>
                  </a:lnTo>
                  <a:lnTo>
                    <a:pt x="71120" y="0"/>
                  </a:lnTo>
                  <a:close/>
                </a:path>
              </a:pathLst>
            </a:custGeom>
            <a:ln w="9344">
              <a:solidFill>
                <a:srgbClr val="000000"/>
              </a:solidFill>
            </a:ln>
          </p:spPr>
          <p:txBody>
            <a:bodyPr wrap="square" lIns="0" tIns="0" rIns="0" bIns="0" rtlCol="0"/>
            <a:lstStyle/>
            <a:p>
              <a:endParaRPr>
                <a:solidFill>
                  <a:schemeClr val="bg1"/>
                </a:solidFill>
              </a:endParaRPr>
            </a:p>
          </p:txBody>
        </p:sp>
        <p:sp>
          <p:nvSpPr>
            <p:cNvPr id="268" name="object 268"/>
            <p:cNvSpPr/>
            <p:nvPr/>
          </p:nvSpPr>
          <p:spPr>
            <a:xfrm>
              <a:off x="3962400" y="5234939"/>
              <a:ext cx="1143000" cy="72390"/>
            </a:xfrm>
            <a:custGeom>
              <a:avLst/>
              <a:gdLst/>
              <a:ahLst/>
              <a:cxnLst/>
              <a:rect l="l" t="t" r="r" b="b"/>
              <a:pathLst>
                <a:path w="1143000" h="72389">
                  <a:moveTo>
                    <a:pt x="1071879" y="0"/>
                  </a:moveTo>
                  <a:lnTo>
                    <a:pt x="71120" y="0"/>
                  </a:lnTo>
                  <a:lnTo>
                    <a:pt x="0" y="72390"/>
                  </a:lnTo>
                  <a:lnTo>
                    <a:pt x="1143000" y="72390"/>
                  </a:lnTo>
                  <a:lnTo>
                    <a:pt x="1071879" y="0"/>
                  </a:lnTo>
                  <a:close/>
                </a:path>
              </a:pathLst>
            </a:custGeom>
            <a:solidFill>
              <a:srgbClr val="AE8200"/>
            </a:solidFill>
          </p:spPr>
          <p:txBody>
            <a:bodyPr wrap="square" lIns="0" tIns="0" rIns="0" bIns="0" rtlCol="0"/>
            <a:lstStyle/>
            <a:p>
              <a:endParaRPr>
                <a:solidFill>
                  <a:schemeClr val="bg1"/>
                </a:solidFill>
              </a:endParaRPr>
            </a:p>
          </p:txBody>
        </p:sp>
        <p:sp>
          <p:nvSpPr>
            <p:cNvPr id="269" name="object 269"/>
            <p:cNvSpPr/>
            <p:nvPr/>
          </p:nvSpPr>
          <p:spPr>
            <a:xfrm>
              <a:off x="3962400" y="5234939"/>
              <a:ext cx="1143000" cy="72390"/>
            </a:xfrm>
            <a:custGeom>
              <a:avLst/>
              <a:gdLst/>
              <a:ahLst/>
              <a:cxnLst/>
              <a:rect l="l" t="t" r="r" b="b"/>
              <a:pathLst>
                <a:path w="1143000" h="72389">
                  <a:moveTo>
                    <a:pt x="1143000" y="72390"/>
                  </a:moveTo>
                  <a:lnTo>
                    <a:pt x="0" y="72390"/>
                  </a:lnTo>
                  <a:lnTo>
                    <a:pt x="71120" y="0"/>
                  </a:lnTo>
                  <a:lnTo>
                    <a:pt x="1071879" y="0"/>
                  </a:lnTo>
                  <a:lnTo>
                    <a:pt x="1143000" y="72390"/>
                  </a:lnTo>
                  <a:close/>
                </a:path>
              </a:pathLst>
            </a:custGeom>
            <a:ln w="9344">
              <a:solidFill>
                <a:srgbClr val="000000"/>
              </a:solidFill>
            </a:ln>
          </p:spPr>
          <p:txBody>
            <a:bodyPr wrap="square" lIns="0" tIns="0" rIns="0" bIns="0" rtlCol="0"/>
            <a:lstStyle/>
            <a:p>
              <a:endParaRPr>
                <a:solidFill>
                  <a:schemeClr val="bg1"/>
                </a:solidFill>
              </a:endParaRPr>
            </a:p>
          </p:txBody>
        </p:sp>
        <p:sp>
          <p:nvSpPr>
            <p:cNvPr id="270" name="object 270"/>
            <p:cNvSpPr/>
            <p:nvPr/>
          </p:nvSpPr>
          <p:spPr>
            <a:xfrm>
              <a:off x="3962400" y="5001259"/>
              <a:ext cx="71120" cy="306070"/>
            </a:xfrm>
            <a:custGeom>
              <a:avLst/>
              <a:gdLst/>
              <a:ahLst/>
              <a:cxnLst/>
              <a:rect l="l" t="t" r="r" b="b"/>
              <a:pathLst>
                <a:path w="71120" h="306070">
                  <a:moveTo>
                    <a:pt x="0" y="0"/>
                  </a:moveTo>
                  <a:lnTo>
                    <a:pt x="0" y="306069"/>
                  </a:lnTo>
                  <a:lnTo>
                    <a:pt x="71120" y="233679"/>
                  </a:lnTo>
                  <a:lnTo>
                    <a:pt x="71120" y="72389"/>
                  </a:lnTo>
                  <a:lnTo>
                    <a:pt x="0" y="0"/>
                  </a:lnTo>
                  <a:close/>
                </a:path>
              </a:pathLst>
            </a:custGeom>
            <a:solidFill>
              <a:srgbClr val="F1B400"/>
            </a:solidFill>
          </p:spPr>
          <p:txBody>
            <a:bodyPr wrap="square" lIns="0" tIns="0" rIns="0" bIns="0" rtlCol="0"/>
            <a:lstStyle/>
            <a:p>
              <a:endParaRPr>
                <a:solidFill>
                  <a:schemeClr val="bg1"/>
                </a:solidFill>
              </a:endParaRPr>
            </a:p>
          </p:txBody>
        </p:sp>
        <p:sp>
          <p:nvSpPr>
            <p:cNvPr id="271" name="object 271"/>
            <p:cNvSpPr/>
            <p:nvPr/>
          </p:nvSpPr>
          <p:spPr>
            <a:xfrm>
              <a:off x="3962400" y="5001259"/>
              <a:ext cx="71120" cy="306070"/>
            </a:xfrm>
            <a:custGeom>
              <a:avLst/>
              <a:gdLst/>
              <a:ahLst/>
              <a:cxnLst/>
              <a:rect l="l" t="t" r="r" b="b"/>
              <a:pathLst>
                <a:path w="71120" h="306070">
                  <a:moveTo>
                    <a:pt x="0" y="306069"/>
                  </a:moveTo>
                  <a:lnTo>
                    <a:pt x="0" y="0"/>
                  </a:lnTo>
                  <a:lnTo>
                    <a:pt x="71120" y="72389"/>
                  </a:lnTo>
                  <a:lnTo>
                    <a:pt x="71120" y="233679"/>
                  </a:lnTo>
                  <a:lnTo>
                    <a:pt x="0" y="306069"/>
                  </a:lnTo>
                  <a:close/>
                </a:path>
              </a:pathLst>
            </a:custGeom>
            <a:ln w="9344">
              <a:solidFill>
                <a:srgbClr val="000000"/>
              </a:solidFill>
            </a:ln>
          </p:spPr>
          <p:txBody>
            <a:bodyPr wrap="square" lIns="0" tIns="0" rIns="0" bIns="0" rtlCol="0"/>
            <a:lstStyle/>
            <a:p>
              <a:endParaRPr>
                <a:solidFill>
                  <a:schemeClr val="bg1"/>
                </a:solidFill>
              </a:endParaRPr>
            </a:p>
          </p:txBody>
        </p:sp>
      </p:grpSp>
      <p:sp>
        <p:nvSpPr>
          <p:cNvPr id="272" name="object 272"/>
          <p:cNvSpPr txBox="1"/>
          <p:nvPr/>
        </p:nvSpPr>
        <p:spPr>
          <a:xfrm>
            <a:off x="3785866" y="3827145"/>
            <a:ext cx="1143000" cy="232115"/>
          </a:xfrm>
          <a:prstGeom prst="rect">
            <a:avLst/>
          </a:prstGeom>
          <a:ln w="9344">
            <a:solidFill>
              <a:srgbClr val="000000"/>
            </a:solidFill>
          </a:ln>
        </p:spPr>
        <p:txBody>
          <a:bodyPr vert="horz" wrap="square" lIns="0" tIns="77470" rIns="0" bIns="0" rtlCol="0">
            <a:spAutoFit/>
          </a:bodyPr>
          <a:lstStyle/>
          <a:p>
            <a:pPr marL="366395">
              <a:lnSpc>
                <a:spcPct val="100000"/>
              </a:lnSpc>
              <a:spcBef>
                <a:spcPts val="610"/>
              </a:spcBef>
            </a:pPr>
            <a:r>
              <a:rPr sz="1000" b="1" spc="-5" dirty="0">
                <a:solidFill>
                  <a:schemeClr val="bg1"/>
                </a:solidFill>
                <a:latin typeface="Arial"/>
                <a:cs typeface="Arial"/>
              </a:rPr>
              <a:t>Switch</a:t>
            </a:r>
            <a:endParaRPr sz="1000" dirty="0">
              <a:solidFill>
                <a:schemeClr val="bg1"/>
              </a:solidFill>
              <a:latin typeface="Arial"/>
              <a:cs typeface="Arial"/>
            </a:endParaRPr>
          </a:p>
        </p:txBody>
      </p:sp>
      <p:sp>
        <p:nvSpPr>
          <p:cNvPr id="273" name="object 273"/>
          <p:cNvSpPr txBox="1"/>
          <p:nvPr/>
        </p:nvSpPr>
        <p:spPr>
          <a:xfrm>
            <a:off x="5463536" y="3955732"/>
            <a:ext cx="665480" cy="166712"/>
          </a:xfrm>
          <a:prstGeom prst="rect">
            <a:avLst/>
          </a:prstGeom>
        </p:spPr>
        <p:txBody>
          <a:bodyPr vert="horz" wrap="square" lIns="0" tIns="12700" rIns="0" bIns="0" rtlCol="0">
            <a:spAutoFit/>
          </a:bodyPr>
          <a:lstStyle/>
          <a:p>
            <a:pPr marL="12700">
              <a:lnSpc>
                <a:spcPct val="100000"/>
              </a:lnSpc>
              <a:spcBef>
                <a:spcPts val="100"/>
              </a:spcBef>
            </a:pPr>
            <a:r>
              <a:rPr sz="1000" spc="-5" dirty="0">
                <a:solidFill>
                  <a:schemeClr val="bg1"/>
                </a:solidFill>
                <a:latin typeface="Arial"/>
                <a:cs typeface="Arial"/>
              </a:rPr>
              <a:t>Hop </a:t>
            </a:r>
            <a:r>
              <a:rPr sz="1000" dirty="0">
                <a:solidFill>
                  <a:schemeClr val="bg1"/>
                </a:solidFill>
                <a:latin typeface="Arial"/>
                <a:cs typeface="Arial"/>
              </a:rPr>
              <a:t>to</a:t>
            </a:r>
            <a:r>
              <a:rPr sz="1000" spc="-90" dirty="0">
                <a:solidFill>
                  <a:schemeClr val="bg1"/>
                </a:solidFill>
                <a:latin typeface="Arial"/>
                <a:cs typeface="Arial"/>
              </a:rPr>
              <a:t> </a:t>
            </a:r>
            <a:r>
              <a:rPr sz="1000" spc="-5" dirty="0">
                <a:solidFill>
                  <a:schemeClr val="bg1"/>
                </a:solidFill>
                <a:latin typeface="Arial"/>
                <a:cs typeface="Arial"/>
              </a:rPr>
              <a:t>Hop</a:t>
            </a:r>
            <a:endParaRPr sz="1000" dirty="0">
              <a:solidFill>
                <a:schemeClr val="bg1"/>
              </a:solidFill>
              <a:latin typeface="Arial"/>
              <a:cs typeface="Arial"/>
            </a:endParaRPr>
          </a:p>
        </p:txBody>
      </p:sp>
      <p:sp>
        <p:nvSpPr>
          <p:cNvPr id="274" name="object 274"/>
          <p:cNvSpPr txBox="1"/>
          <p:nvPr/>
        </p:nvSpPr>
        <p:spPr>
          <a:xfrm>
            <a:off x="3863339" y="4547234"/>
            <a:ext cx="979805" cy="166712"/>
          </a:xfrm>
          <a:prstGeom prst="rect">
            <a:avLst/>
          </a:prstGeom>
        </p:spPr>
        <p:txBody>
          <a:bodyPr vert="horz" wrap="square" lIns="0" tIns="12700" rIns="0" bIns="0" rtlCol="0">
            <a:spAutoFit/>
          </a:bodyPr>
          <a:lstStyle/>
          <a:p>
            <a:pPr marL="12700">
              <a:lnSpc>
                <a:spcPct val="100000"/>
              </a:lnSpc>
              <a:spcBef>
                <a:spcPts val="100"/>
              </a:spcBef>
            </a:pPr>
            <a:r>
              <a:rPr sz="1000" spc="-5" dirty="0">
                <a:solidFill>
                  <a:schemeClr val="bg1"/>
                </a:solidFill>
                <a:latin typeface="Arial"/>
                <a:cs typeface="Arial"/>
              </a:rPr>
              <a:t>Physical</a:t>
            </a:r>
            <a:r>
              <a:rPr sz="1000" spc="-55" dirty="0">
                <a:solidFill>
                  <a:schemeClr val="bg1"/>
                </a:solidFill>
                <a:latin typeface="Arial"/>
                <a:cs typeface="Arial"/>
              </a:rPr>
              <a:t> </a:t>
            </a:r>
            <a:r>
              <a:rPr sz="1000" spc="-10" dirty="0">
                <a:solidFill>
                  <a:schemeClr val="bg1"/>
                </a:solidFill>
                <a:latin typeface="Arial"/>
                <a:cs typeface="Arial"/>
              </a:rPr>
              <a:t>Medium</a:t>
            </a:r>
            <a:endParaRPr sz="1000">
              <a:solidFill>
                <a:schemeClr val="bg1"/>
              </a:solidFill>
              <a:latin typeface="Arial"/>
              <a:cs typeface="Arial"/>
            </a:endParaRPr>
          </a:p>
        </p:txBody>
      </p:sp>
      <p:grpSp>
        <p:nvGrpSpPr>
          <p:cNvPr id="275" name="object 275"/>
          <p:cNvGrpSpPr/>
          <p:nvPr/>
        </p:nvGrpSpPr>
        <p:grpSpPr>
          <a:xfrm>
            <a:off x="1957066" y="4224644"/>
            <a:ext cx="4953000" cy="318135"/>
            <a:chOff x="2133600" y="5531257"/>
            <a:chExt cx="4953000" cy="424180"/>
          </a:xfrm>
        </p:grpSpPr>
        <p:sp>
          <p:nvSpPr>
            <p:cNvPr id="276" name="object 276"/>
            <p:cNvSpPr/>
            <p:nvPr/>
          </p:nvSpPr>
          <p:spPr>
            <a:xfrm>
              <a:off x="3505200" y="5535930"/>
              <a:ext cx="304800" cy="304800"/>
            </a:xfrm>
            <a:custGeom>
              <a:avLst/>
              <a:gdLst/>
              <a:ahLst/>
              <a:cxnLst/>
              <a:rect l="l" t="t" r="r" b="b"/>
              <a:pathLst>
                <a:path w="304800" h="304800">
                  <a:moveTo>
                    <a:pt x="152400" y="0"/>
                  </a:moveTo>
                  <a:lnTo>
                    <a:pt x="103388" y="7559"/>
                  </a:lnTo>
                  <a:lnTo>
                    <a:pt x="61447" y="28773"/>
                  </a:lnTo>
                  <a:lnTo>
                    <a:pt x="28773" y="61447"/>
                  </a:lnTo>
                  <a:lnTo>
                    <a:pt x="7559" y="103388"/>
                  </a:lnTo>
                  <a:lnTo>
                    <a:pt x="0" y="152400"/>
                  </a:lnTo>
                  <a:lnTo>
                    <a:pt x="7559" y="201411"/>
                  </a:lnTo>
                  <a:lnTo>
                    <a:pt x="28773" y="243352"/>
                  </a:lnTo>
                  <a:lnTo>
                    <a:pt x="61447" y="276026"/>
                  </a:lnTo>
                  <a:lnTo>
                    <a:pt x="103388" y="297240"/>
                  </a:lnTo>
                  <a:lnTo>
                    <a:pt x="152400" y="304800"/>
                  </a:lnTo>
                  <a:lnTo>
                    <a:pt x="201411" y="297240"/>
                  </a:lnTo>
                  <a:lnTo>
                    <a:pt x="243352" y="276026"/>
                  </a:lnTo>
                  <a:lnTo>
                    <a:pt x="276026" y="243352"/>
                  </a:lnTo>
                  <a:lnTo>
                    <a:pt x="297240" y="201411"/>
                  </a:lnTo>
                  <a:lnTo>
                    <a:pt x="304800" y="152400"/>
                  </a:lnTo>
                  <a:lnTo>
                    <a:pt x="297240" y="103388"/>
                  </a:lnTo>
                  <a:lnTo>
                    <a:pt x="276026" y="61447"/>
                  </a:lnTo>
                  <a:lnTo>
                    <a:pt x="243352" y="28773"/>
                  </a:lnTo>
                  <a:lnTo>
                    <a:pt x="201411" y="7559"/>
                  </a:lnTo>
                  <a:lnTo>
                    <a:pt x="152400" y="0"/>
                  </a:lnTo>
                  <a:close/>
                </a:path>
              </a:pathLst>
            </a:custGeom>
            <a:solidFill>
              <a:srgbClr val="CC9800"/>
            </a:solidFill>
          </p:spPr>
          <p:txBody>
            <a:bodyPr wrap="square" lIns="0" tIns="0" rIns="0" bIns="0" rtlCol="0"/>
            <a:lstStyle/>
            <a:p>
              <a:endParaRPr>
                <a:solidFill>
                  <a:schemeClr val="bg1"/>
                </a:solidFill>
              </a:endParaRPr>
            </a:p>
          </p:txBody>
        </p:sp>
        <p:sp>
          <p:nvSpPr>
            <p:cNvPr id="277" name="object 277"/>
            <p:cNvSpPr/>
            <p:nvPr/>
          </p:nvSpPr>
          <p:spPr>
            <a:xfrm>
              <a:off x="3505200" y="5535930"/>
              <a:ext cx="304800" cy="304800"/>
            </a:xfrm>
            <a:custGeom>
              <a:avLst/>
              <a:gdLst/>
              <a:ahLst/>
              <a:cxnLst/>
              <a:rect l="l" t="t" r="r" b="b"/>
              <a:pathLst>
                <a:path w="304800" h="304800">
                  <a:moveTo>
                    <a:pt x="152400" y="0"/>
                  </a:moveTo>
                  <a:lnTo>
                    <a:pt x="201411" y="7559"/>
                  </a:lnTo>
                  <a:lnTo>
                    <a:pt x="243352" y="28773"/>
                  </a:lnTo>
                  <a:lnTo>
                    <a:pt x="276026" y="61447"/>
                  </a:lnTo>
                  <a:lnTo>
                    <a:pt x="297240" y="103388"/>
                  </a:lnTo>
                  <a:lnTo>
                    <a:pt x="304800" y="152400"/>
                  </a:lnTo>
                  <a:lnTo>
                    <a:pt x="297240" y="201411"/>
                  </a:lnTo>
                  <a:lnTo>
                    <a:pt x="276026" y="243352"/>
                  </a:lnTo>
                  <a:lnTo>
                    <a:pt x="243352" y="276026"/>
                  </a:lnTo>
                  <a:lnTo>
                    <a:pt x="201411" y="297240"/>
                  </a:lnTo>
                  <a:lnTo>
                    <a:pt x="152400" y="304800"/>
                  </a:lnTo>
                  <a:lnTo>
                    <a:pt x="103388" y="297240"/>
                  </a:lnTo>
                  <a:lnTo>
                    <a:pt x="61447" y="276026"/>
                  </a:lnTo>
                  <a:lnTo>
                    <a:pt x="28773" y="243352"/>
                  </a:lnTo>
                  <a:lnTo>
                    <a:pt x="7559" y="201411"/>
                  </a:lnTo>
                  <a:lnTo>
                    <a:pt x="0" y="152400"/>
                  </a:lnTo>
                  <a:lnTo>
                    <a:pt x="7559" y="103388"/>
                  </a:lnTo>
                  <a:lnTo>
                    <a:pt x="28773" y="61447"/>
                  </a:lnTo>
                  <a:lnTo>
                    <a:pt x="61447" y="28773"/>
                  </a:lnTo>
                  <a:lnTo>
                    <a:pt x="103388" y="7559"/>
                  </a:lnTo>
                  <a:lnTo>
                    <a:pt x="152400" y="0"/>
                  </a:lnTo>
                  <a:close/>
                </a:path>
              </a:pathLst>
            </a:custGeom>
            <a:ln w="9344">
              <a:solidFill>
                <a:srgbClr val="000000"/>
              </a:solidFill>
            </a:ln>
          </p:spPr>
          <p:txBody>
            <a:bodyPr wrap="square" lIns="0" tIns="0" rIns="0" bIns="0" rtlCol="0"/>
            <a:lstStyle/>
            <a:p>
              <a:endParaRPr>
                <a:solidFill>
                  <a:schemeClr val="bg1"/>
                </a:solidFill>
              </a:endParaRPr>
            </a:p>
          </p:txBody>
        </p:sp>
        <p:sp>
          <p:nvSpPr>
            <p:cNvPr id="278" name="object 278"/>
            <p:cNvSpPr/>
            <p:nvPr/>
          </p:nvSpPr>
          <p:spPr>
            <a:xfrm>
              <a:off x="3505200" y="5688330"/>
              <a:ext cx="304800" cy="0"/>
            </a:xfrm>
            <a:custGeom>
              <a:avLst/>
              <a:gdLst/>
              <a:ahLst/>
              <a:cxnLst/>
              <a:rect l="l" t="t" r="r" b="b"/>
              <a:pathLst>
                <a:path w="304800">
                  <a:moveTo>
                    <a:pt x="304800" y="0"/>
                  </a:moveTo>
                  <a:lnTo>
                    <a:pt x="0" y="0"/>
                  </a:lnTo>
                  <a:lnTo>
                    <a:pt x="304800" y="0"/>
                  </a:lnTo>
                  <a:close/>
                </a:path>
              </a:pathLst>
            </a:custGeom>
            <a:solidFill>
              <a:srgbClr val="CC9800"/>
            </a:solidFill>
          </p:spPr>
          <p:txBody>
            <a:bodyPr wrap="square" lIns="0" tIns="0" rIns="0" bIns="0" rtlCol="0"/>
            <a:lstStyle/>
            <a:p>
              <a:endParaRPr>
                <a:solidFill>
                  <a:schemeClr val="bg1"/>
                </a:solidFill>
              </a:endParaRPr>
            </a:p>
          </p:txBody>
        </p:sp>
        <p:sp>
          <p:nvSpPr>
            <p:cNvPr id="279" name="object 279"/>
            <p:cNvSpPr/>
            <p:nvPr/>
          </p:nvSpPr>
          <p:spPr>
            <a:xfrm>
              <a:off x="3505200" y="5688330"/>
              <a:ext cx="304800" cy="0"/>
            </a:xfrm>
            <a:custGeom>
              <a:avLst/>
              <a:gdLst/>
              <a:ahLst/>
              <a:cxnLst/>
              <a:rect l="l" t="t" r="r" b="b"/>
              <a:pathLst>
                <a:path w="304800">
                  <a:moveTo>
                    <a:pt x="0" y="0"/>
                  </a:moveTo>
                  <a:lnTo>
                    <a:pt x="304800" y="0"/>
                  </a:lnTo>
                </a:path>
              </a:pathLst>
            </a:custGeom>
            <a:ln w="9344">
              <a:solidFill>
                <a:srgbClr val="000000"/>
              </a:solidFill>
            </a:ln>
          </p:spPr>
          <p:txBody>
            <a:bodyPr wrap="square" lIns="0" tIns="0" rIns="0" bIns="0" rtlCol="0"/>
            <a:lstStyle/>
            <a:p>
              <a:endParaRPr>
                <a:solidFill>
                  <a:schemeClr val="bg1"/>
                </a:solidFill>
              </a:endParaRPr>
            </a:p>
          </p:txBody>
        </p:sp>
        <p:sp>
          <p:nvSpPr>
            <p:cNvPr id="280" name="object 280"/>
            <p:cNvSpPr/>
            <p:nvPr/>
          </p:nvSpPr>
          <p:spPr>
            <a:xfrm>
              <a:off x="3657600" y="5535930"/>
              <a:ext cx="0" cy="304800"/>
            </a:xfrm>
            <a:custGeom>
              <a:avLst/>
              <a:gdLst/>
              <a:ahLst/>
              <a:cxnLst/>
              <a:rect l="l" t="t" r="r" b="b"/>
              <a:pathLst>
                <a:path h="304800">
                  <a:moveTo>
                    <a:pt x="0" y="0"/>
                  </a:moveTo>
                  <a:lnTo>
                    <a:pt x="0" y="304800"/>
                  </a:lnTo>
                  <a:lnTo>
                    <a:pt x="0" y="0"/>
                  </a:lnTo>
                  <a:close/>
                </a:path>
              </a:pathLst>
            </a:custGeom>
            <a:solidFill>
              <a:srgbClr val="CC9800"/>
            </a:solidFill>
          </p:spPr>
          <p:txBody>
            <a:bodyPr wrap="square" lIns="0" tIns="0" rIns="0" bIns="0" rtlCol="0"/>
            <a:lstStyle/>
            <a:p>
              <a:endParaRPr>
                <a:solidFill>
                  <a:schemeClr val="bg1"/>
                </a:solidFill>
              </a:endParaRPr>
            </a:p>
          </p:txBody>
        </p:sp>
        <p:sp>
          <p:nvSpPr>
            <p:cNvPr id="281" name="object 281"/>
            <p:cNvSpPr/>
            <p:nvPr/>
          </p:nvSpPr>
          <p:spPr>
            <a:xfrm>
              <a:off x="3657600" y="5535930"/>
              <a:ext cx="0" cy="304800"/>
            </a:xfrm>
            <a:custGeom>
              <a:avLst/>
              <a:gdLst/>
              <a:ahLst/>
              <a:cxnLst/>
              <a:rect l="l" t="t" r="r" b="b"/>
              <a:pathLst>
                <a:path h="304800">
                  <a:moveTo>
                    <a:pt x="0" y="0"/>
                  </a:moveTo>
                  <a:lnTo>
                    <a:pt x="0" y="304800"/>
                  </a:lnTo>
                </a:path>
              </a:pathLst>
            </a:custGeom>
            <a:ln w="9344">
              <a:solidFill>
                <a:srgbClr val="000000"/>
              </a:solidFill>
            </a:ln>
          </p:spPr>
          <p:txBody>
            <a:bodyPr wrap="square" lIns="0" tIns="0" rIns="0" bIns="0" rtlCol="0"/>
            <a:lstStyle/>
            <a:p>
              <a:endParaRPr>
                <a:solidFill>
                  <a:schemeClr val="bg1"/>
                </a:solidFill>
              </a:endParaRPr>
            </a:p>
          </p:txBody>
        </p:sp>
        <p:sp>
          <p:nvSpPr>
            <p:cNvPr id="282" name="object 282"/>
            <p:cNvSpPr/>
            <p:nvPr/>
          </p:nvSpPr>
          <p:spPr>
            <a:xfrm>
              <a:off x="5105400" y="5535930"/>
              <a:ext cx="304800" cy="304800"/>
            </a:xfrm>
            <a:custGeom>
              <a:avLst/>
              <a:gdLst/>
              <a:ahLst/>
              <a:cxnLst/>
              <a:rect l="l" t="t" r="r" b="b"/>
              <a:pathLst>
                <a:path w="304800" h="304800">
                  <a:moveTo>
                    <a:pt x="152400" y="0"/>
                  </a:moveTo>
                  <a:lnTo>
                    <a:pt x="103388" y="7559"/>
                  </a:lnTo>
                  <a:lnTo>
                    <a:pt x="61447" y="28773"/>
                  </a:lnTo>
                  <a:lnTo>
                    <a:pt x="28773" y="61447"/>
                  </a:lnTo>
                  <a:lnTo>
                    <a:pt x="7559" y="103388"/>
                  </a:lnTo>
                  <a:lnTo>
                    <a:pt x="0" y="152400"/>
                  </a:lnTo>
                  <a:lnTo>
                    <a:pt x="7559" y="201411"/>
                  </a:lnTo>
                  <a:lnTo>
                    <a:pt x="28773" y="243352"/>
                  </a:lnTo>
                  <a:lnTo>
                    <a:pt x="61447" y="276026"/>
                  </a:lnTo>
                  <a:lnTo>
                    <a:pt x="103388" y="297240"/>
                  </a:lnTo>
                  <a:lnTo>
                    <a:pt x="152400" y="304800"/>
                  </a:lnTo>
                  <a:lnTo>
                    <a:pt x="201411" y="297240"/>
                  </a:lnTo>
                  <a:lnTo>
                    <a:pt x="243352" y="276026"/>
                  </a:lnTo>
                  <a:lnTo>
                    <a:pt x="276026" y="243352"/>
                  </a:lnTo>
                  <a:lnTo>
                    <a:pt x="297240" y="201411"/>
                  </a:lnTo>
                  <a:lnTo>
                    <a:pt x="304800" y="152400"/>
                  </a:lnTo>
                  <a:lnTo>
                    <a:pt x="297240" y="103388"/>
                  </a:lnTo>
                  <a:lnTo>
                    <a:pt x="276026" y="61447"/>
                  </a:lnTo>
                  <a:lnTo>
                    <a:pt x="243352" y="28773"/>
                  </a:lnTo>
                  <a:lnTo>
                    <a:pt x="201411" y="7559"/>
                  </a:lnTo>
                  <a:lnTo>
                    <a:pt x="152400" y="0"/>
                  </a:lnTo>
                  <a:close/>
                </a:path>
              </a:pathLst>
            </a:custGeom>
            <a:solidFill>
              <a:srgbClr val="CC9800"/>
            </a:solidFill>
          </p:spPr>
          <p:txBody>
            <a:bodyPr wrap="square" lIns="0" tIns="0" rIns="0" bIns="0" rtlCol="0"/>
            <a:lstStyle/>
            <a:p>
              <a:endParaRPr>
                <a:solidFill>
                  <a:schemeClr val="bg1"/>
                </a:solidFill>
              </a:endParaRPr>
            </a:p>
          </p:txBody>
        </p:sp>
        <p:sp>
          <p:nvSpPr>
            <p:cNvPr id="283" name="object 283"/>
            <p:cNvSpPr/>
            <p:nvPr/>
          </p:nvSpPr>
          <p:spPr>
            <a:xfrm>
              <a:off x="5105400" y="5535930"/>
              <a:ext cx="304800" cy="304800"/>
            </a:xfrm>
            <a:custGeom>
              <a:avLst/>
              <a:gdLst/>
              <a:ahLst/>
              <a:cxnLst/>
              <a:rect l="l" t="t" r="r" b="b"/>
              <a:pathLst>
                <a:path w="304800" h="304800">
                  <a:moveTo>
                    <a:pt x="152400" y="0"/>
                  </a:moveTo>
                  <a:lnTo>
                    <a:pt x="201411" y="7559"/>
                  </a:lnTo>
                  <a:lnTo>
                    <a:pt x="243352" y="28773"/>
                  </a:lnTo>
                  <a:lnTo>
                    <a:pt x="276026" y="61447"/>
                  </a:lnTo>
                  <a:lnTo>
                    <a:pt x="297240" y="103388"/>
                  </a:lnTo>
                  <a:lnTo>
                    <a:pt x="304800" y="152400"/>
                  </a:lnTo>
                  <a:lnTo>
                    <a:pt x="297240" y="201411"/>
                  </a:lnTo>
                  <a:lnTo>
                    <a:pt x="276026" y="243352"/>
                  </a:lnTo>
                  <a:lnTo>
                    <a:pt x="243352" y="276026"/>
                  </a:lnTo>
                  <a:lnTo>
                    <a:pt x="201411" y="297240"/>
                  </a:lnTo>
                  <a:lnTo>
                    <a:pt x="152400" y="304800"/>
                  </a:lnTo>
                  <a:lnTo>
                    <a:pt x="103388" y="297240"/>
                  </a:lnTo>
                  <a:lnTo>
                    <a:pt x="61447" y="276026"/>
                  </a:lnTo>
                  <a:lnTo>
                    <a:pt x="28773" y="243352"/>
                  </a:lnTo>
                  <a:lnTo>
                    <a:pt x="7559" y="201411"/>
                  </a:lnTo>
                  <a:lnTo>
                    <a:pt x="0" y="152400"/>
                  </a:lnTo>
                  <a:lnTo>
                    <a:pt x="7559" y="103388"/>
                  </a:lnTo>
                  <a:lnTo>
                    <a:pt x="28773" y="61447"/>
                  </a:lnTo>
                  <a:lnTo>
                    <a:pt x="61447" y="28773"/>
                  </a:lnTo>
                  <a:lnTo>
                    <a:pt x="103388" y="7559"/>
                  </a:lnTo>
                  <a:lnTo>
                    <a:pt x="152400" y="0"/>
                  </a:lnTo>
                  <a:close/>
                </a:path>
              </a:pathLst>
            </a:custGeom>
            <a:ln w="9344">
              <a:solidFill>
                <a:srgbClr val="000000"/>
              </a:solidFill>
            </a:ln>
          </p:spPr>
          <p:txBody>
            <a:bodyPr wrap="square" lIns="0" tIns="0" rIns="0" bIns="0" rtlCol="0"/>
            <a:lstStyle/>
            <a:p>
              <a:endParaRPr>
                <a:solidFill>
                  <a:schemeClr val="bg1"/>
                </a:solidFill>
              </a:endParaRPr>
            </a:p>
          </p:txBody>
        </p:sp>
        <p:sp>
          <p:nvSpPr>
            <p:cNvPr id="284" name="object 284"/>
            <p:cNvSpPr/>
            <p:nvPr/>
          </p:nvSpPr>
          <p:spPr>
            <a:xfrm>
              <a:off x="5105400" y="5688330"/>
              <a:ext cx="304800" cy="0"/>
            </a:xfrm>
            <a:custGeom>
              <a:avLst/>
              <a:gdLst/>
              <a:ahLst/>
              <a:cxnLst/>
              <a:rect l="l" t="t" r="r" b="b"/>
              <a:pathLst>
                <a:path w="304800">
                  <a:moveTo>
                    <a:pt x="304800" y="0"/>
                  </a:moveTo>
                  <a:lnTo>
                    <a:pt x="0" y="0"/>
                  </a:lnTo>
                  <a:lnTo>
                    <a:pt x="304800" y="0"/>
                  </a:lnTo>
                  <a:close/>
                </a:path>
              </a:pathLst>
            </a:custGeom>
            <a:solidFill>
              <a:srgbClr val="CC9800"/>
            </a:solidFill>
          </p:spPr>
          <p:txBody>
            <a:bodyPr wrap="square" lIns="0" tIns="0" rIns="0" bIns="0" rtlCol="0"/>
            <a:lstStyle/>
            <a:p>
              <a:endParaRPr>
                <a:solidFill>
                  <a:schemeClr val="bg1"/>
                </a:solidFill>
              </a:endParaRPr>
            </a:p>
          </p:txBody>
        </p:sp>
        <p:sp>
          <p:nvSpPr>
            <p:cNvPr id="285" name="object 285"/>
            <p:cNvSpPr/>
            <p:nvPr/>
          </p:nvSpPr>
          <p:spPr>
            <a:xfrm>
              <a:off x="5105400" y="5688330"/>
              <a:ext cx="304800" cy="0"/>
            </a:xfrm>
            <a:custGeom>
              <a:avLst/>
              <a:gdLst/>
              <a:ahLst/>
              <a:cxnLst/>
              <a:rect l="l" t="t" r="r" b="b"/>
              <a:pathLst>
                <a:path w="304800">
                  <a:moveTo>
                    <a:pt x="0" y="0"/>
                  </a:moveTo>
                  <a:lnTo>
                    <a:pt x="304800" y="0"/>
                  </a:lnTo>
                </a:path>
              </a:pathLst>
            </a:custGeom>
            <a:ln w="9344">
              <a:solidFill>
                <a:srgbClr val="000000"/>
              </a:solidFill>
            </a:ln>
          </p:spPr>
          <p:txBody>
            <a:bodyPr wrap="square" lIns="0" tIns="0" rIns="0" bIns="0" rtlCol="0"/>
            <a:lstStyle/>
            <a:p>
              <a:endParaRPr>
                <a:solidFill>
                  <a:schemeClr val="bg1"/>
                </a:solidFill>
              </a:endParaRPr>
            </a:p>
          </p:txBody>
        </p:sp>
        <p:sp>
          <p:nvSpPr>
            <p:cNvPr id="286" name="object 286"/>
            <p:cNvSpPr/>
            <p:nvPr/>
          </p:nvSpPr>
          <p:spPr>
            <a:xfrm>
              <a:off x="5257800" y="5535930"/>
              <a:ext cx="0" cy="304800"/>
            </a:xfrm>
            <a:custGeom>
              <a:avLst/>
              <a:gdLst/>
              <a:ahLst/>
              <a:cxnLst/>
              <a:rect l="l" t="t" r="r" b="b"/>
              <a:pathLst>
                <a:path h="304800">
                  <a:moveTo>
                    <a:pt x="0" y="0"/>
                  </a:moveTo>
                  <a:lnTo>
                    <a:pt x="0" y="304800"/>
                  </a:lnTo>
                  <a:lnTo>
                    <a:pt x="0" y="0"/>
                  </a:lnTo>
                  <a:close/>
                </a:path>
              </a:pathLst>
            </a:custGeom>
            <a:solidFill>
              <a:srgbClr val="CC9800"/>
            </a:solidFill>
          </p:spPr>
          <p:txBody>
            <a:bodyPr wrap="square" lIns="0" tIns="0" rIns="0" bIns="0" rtlCol="0"/>
            <a:lstStyle/>
            <a:p>
              <a:endParaRPr>
                <a:solidFill>
                  <a:schemeClr val="bg1"/>
                </a:solidFill>
              </a:endParaRPr>
            </a:p>
          </p:txBody>
        </p:sp>
        <p:sp>
          <p:nvSpPr>
            <p:cNvPr id="287" name="object 287"/>
            <p:cNvSpPr/>
            <p:nvPr/>
          </p:nvSpPr>
          <p:spPr>
            <a:xfrm>
              <a:off x="5257800" y="5535930"/>
              <a:ext cx="0" cy="304800"/>
            </a:xfrm>
            <a:custGeom>
              <a:avLst/>
              <a:gdLst/>
              <a:ahLst/>
              <a:cxnLst/>
              <a:rect l="l" t="t" r="r" b="b"/>
              <a:pathLst>
                <a:path h="304800">
                  <a:moveTo>
                    <a:pt x="0" y="0"/>
                  </a:moveTo>
                  <a:lnTo>
                    <a:pt x="0" y="304800"/>
                  </a:lnTo>
                </a:path>
              </a:pathLst>
            </a:custGeom>
            <a:ln w="9344">
              <a:solidFill>
                <a:srgbClr val="000000"/>
              </a:solidFill>
            </a:ln>
          </p:spPr>
          <p:txBody>
            <a:bodyPr wrap="square" lIns="0" tIns="0" rIns="0" bIns="0" rtlCol="0"/>
            <a:lstStyle/>
            <a:p>
              <a:endParaRPr>
                <a:solidFill>
                  <a:schemeClr val="bg1"/>
                </a:solidFill>
              </a:endParaRPr>
            </a:p>
          </p:txBody>
        </p:sp>
        <p:sp>
          <p:nvSpPr>
            <p:cNvPr id="288" name="object 288"/>
            <p:cNvSpPr/>
            <p:nvPr/>
          </p:nvSpPr>
          <p:spPr>
            <a:xfrm>
              <a:off x="2133600" y="5878830"/>
              <a:ext cx="4953000" cy="76200"/>
            </a:xfrm>
            <a:custGeom>
              <a:avLst/>
              <a:gdLst/>
              <a:ahLst/>
              <a:cxnLst/>
              <a:rect l="l" t="t" r="r" b="b"/>
              <a:pathLst>
                <a:path w="4953000" h="76200">
                  <a:moveTo>
                    <a:pt x="76200" y="0"/>
                  </a:moveTo>
                  <a:lnTo>
                    <a:pt x="0" y="38100"/>
                  </a:lnTo>
                  <a:lnTo>
                    <a:pt x="76200" y="76200"/>
                  </a:lnTo>
                  <a:lnTo>
                    <a:pt x="45720" y="38100"/>
                  </a:lnTo>
                  <a:lnTo>
                    <a:pt x="76200" y="0"/>
                  </a:lnTo>
                  <a:close/>
                </a:path>
                <a:path w="4953000" h="76200">
                  <a:moveTo>
                    <a:pt x="4892040" y="27940"/>
                  </a:moveTo>
                  <a:lnTo>
                    <a:pt x="60960" y="27940"/>
                  </a:lnTo>
                  <a:lnTo>
                    <a:pt x="60960" y="46990"/>
                  </a:lnTo>
                  <a:lnTo>
                    <a:pt x="4892040" y="46990"/>
                  </a:lnTo>
                  <a:lnTo>
                    <a:pt x="4892040" y="27940"/>
                  </a:lnTo>
                  <a:close/>
                </a:path>
                <a:path w="4953000" h="76200">
                  <a:moveTo>
                    <a:pt x="4953000" y="38100"/>
                  </a:moveTo>
                  <a:lnTo>
                    <a:pt x="4876800" y="0"/>
                  </a:lnTo>
                  <a:lnTo>
                    <a:pt x="4907280" y="38100"/>
                  </a:lnTo>
                  <a:lnTo>
                    <a:pt x="4876800" y="76200"/>
                  </a:lnTo>
                  <a:lnTo>
                    <a:pt x="4953000" y="38100"/>
                  </a:lnTo>
                  <a:close/>
                </a:path>
              </a:pathLst>
            </a:custGeom>
            <a:solidFill>
              <a:srgbClr val="000000"/>
            </a:solidFill>
          </p:spPr>
          <p:txBody>
            <a:bodyPr wrap="square" lIns="0" tIns="0" rIns="0" bIns="0" rtlCol="0"/>
            <a:lstStyle/>
            <a:p>
              <a:endParaRPr>
                <a:solidFill>
                  <a:schemeClr val="bg1"/>
                </a:solidFill>
              </a:endParaRPr>
            </a:p>
          </p:txBody>
        </p:sp>
      </p:grpSp>
      <p:sp>
        <p:nvSpPr>
          <p:cNvPr id="289" name="object 289"/>
          <p:cNvSpPr txBox="1"/>
          <p:nvPr/>
        </p:nvSpPr>
        <p:spPr>
          <a:xfrm>
            <a:off x="3765545" y="4310063"/>
            <a:ext cx="1108710" cy="166712"/>
          </a:xfrm>
          <a:prstGeom prst="rect">
            <a:avLst/>
          </a:prstGeom>
        </p:spPr>
        <p:txBody>
          <a:bodyPr vert="horz" wrap="square" lIns="0" tIns="12700" rIns="0" bIns="0" rtlCol="0">
            <a:spAutoFit/>
          </a:bodyPr>
          <a:lstStyle/>
          <a:p>
            <a:pPr marL="12700">
              <a:lnSpc>
                <a:spcPct val="100000"/>
              </a:lnSpc>
              <a:spcBef>
                <a:spcPts val="100"/>
              </a:spcBef>
            </a:pPr>
            <a:r>
              <a:rPr sz="1000" b="1" spc="-5" dirty="0">
                <a:solidFill>
                  <a:schemeClr val="bg1"/>
                </a:solidFill>
                <a:latin typeface="Arial"/>
                <a:cs typeface="Arial"/>
              </a:rPr>
              <a:t>Hub and</a:t>
            </a:r>
            <a:r>
              <a:rPr sz="1000" b="1" spc="-45" dirty="0">
                <a:solidFill>
                  <a:schemeClr val="bg1"/>
                </a:solidFill>
                <a:latin typeface="Arial"/>
                <a:cs typeface="Arial"/>
              </a:rPr>
              <a:t> </a:t>
            </a:r>
            <a:r>
              <a:rPr sz="1000" b="1" spc="-10" dirty="0">
                <a:solidFill>
                  <a:schemeClr val="bg1"/>
                </a:solidFill>
                <a:latin typeface="Arial"/>
                <a:cs typeface="Arial"/>
              </a:rPr>
              <a:t>Repeater</a:t>
            </a:r>
            <a:endParaRPr sz="1000">
              <a:solidFill>
                <a:schemeClr val="bg1"/>
              </a:solidFill>
              <a:latin typeface="Arial"/>
              <a:cs typeface="Arial"/>
            </a:endParaRPr>
          </a:p>
        </p:txBody>
      </p:sp>
      <p:grpSp>
        <p:nvGrpSpPr>
          <p:cNvPr id="290" name="object 290"/>
          <p:cNvGrpSpPr/>
          <p:nvPr/>
        </p:nvGrpSpPr>
        <p:grpSpPr>
          <a:xfrm>
            <a:off x="2261866" y="3297861"/>
            <a:ext cx="4343400" cy="292894"/>
            <a:chOff x="2438400" y="4295547"/>
            <a:chExt cx="4343400" cy="390525"/>
          </a:xfrm>
        </p:grpSpPr>
        <p:sp>
          <p:nvSpPr>
            <p:cNvPr id="291" name="object 291"/>
            <p:cNvSpPr/>
            <p:nvPr/>
          </p:nvSpPr>
          <p:spPr>
            <a:xfrm>
              <a:off x="2438400" y="4414519"/>
              <a:ext cx="4343400" cy="76200"/>
            </a:xfrm>
            <a:custGeom>
              <a:avLst/>
              <a:gdLst/>
              <a:ahLst/>
              <a:cxnLst/>
              <a:rect l="l" t="t" r="r" b="b"/>
              <a:pathLst>
                <a:path w="4343400" h="76200">
                  <a:moveTo>
                    <a:pt x="74930" y="0"/>
                  </a:moveTo>
                  <a:lnTo>
                    <a:pt x="0" y="38100"/>
                  </a:lnTo>
                  <a:lnTo>
                    <a:pt x="74930" y="76200"/>
                  </a:lnTo>
                  <a:lnTo>
                    <a:pt x="45720" y="38100"/>
                  </a:lnTo>
                  <a:lnTo>
                    <a:pt x="74930" y="0"/>
                  </a:lnTo>
                  <a:close/>
                </a:path>
                <a:path w="4343400" h="76200">
                  <a:moveTo>
                    <a:pt x="4282440" y="29210"/>
                  </a:moveTo>
                  <a:lnTo>
                    <a:pt x="60960" y="29210"/>
                  </a:lnTo>
                  <a:lnTo>
                    <a:pt x="60960" y="48260"/>
                  </a:lnTo>
                  <a:lnTo>
                    <a:pt x="4282440" y="48260"/>
                  </a:lnTo>
                  <a:lnTo>
                    <a:pt x="4282440" y="29210"/>
                  </a:lnTo>
                  <a:close/>
                </a:path>
                <a:path w="4343400" h="76200">
                  <a:moveTo>
                    <a:pt x="4343400" y="38100"/>
                  </a:moveTo>
                  <a:lnTo>
                    <a:pt x="4267200" y="0"/>
                  </a:lnTo>
                  <a:lnTo>
                    <a:pt x="4297680" y="38100"/>
                  </a:lnTo>
                  <a:lnTo>
                    <a:pt x="4267200" y="76200"/>
                  </a:lnTo>
                  <a:lnTo>
                    <a:pt x="4343400" y="38100"/>
                  </a:lnTo>
                  <a:close/>
                </a:path>
              </a:pathLst>
            </a:custGeom>
            <a:solidFill>
              <a:srgbClr val="000000"/>
            </a:solidFill>
          </p:spPr>
          <p:txBody>
            <a:bodyPr wrap="square" lIns="0" tIns="0" rIns="0" bIns="0" rtlCol="0"/>
            <a:lstStyle/>
            <a:p>
              <a:endParaRPr>
                <a:solidFill>
                  <a:schemeClr val="bg1"/>
                </a:solidFill>
              </a:endParaRPr>
            </a:p>
          </p:txBody>
        </p:sp>
        <p:sp>
          <p:nvSpPr>
            <p:cNvPr id="292" name="object 292"/>
            <p:cNvSpPr/>
            <p:nvPr/>
          </p:nvSpPr>
          <p:spPr>
            <a:xfrm>
              <a:off x="3962400" y="4300219"/>
              <a:ext cx="1143000" cy="381000"/>
            </a:xfrm>
            <a:custGeom>
              <a:avLst/>
              <a:gdLst/>
              <a:ahLst/>
              <a:cxnLst/>
              <a:rect l="l" t="t" r="r" b="b"/>
              <a:pathLst>
                <a:path w="1143000" h="381000">
                  <a:moveTo>
                    <a:pt x="962660" y="0"/>
                  </a:moveTo>
                  <a:lnTo>
                    <a:pt x="179070" y="0"/>
                  </a:lnTo>
                  <a:lnTo>
                    <a:pt x="134496" y="7496"/>
                  </a:lnTo>
                  <a:lnTo>
                    <a:pt x="92568" y="28222"/>
                  </a:lnTo>
                  <a:lnTo>
                    <a:pt x="55721" y="59531"/>
                  </a:lnTo>
                  <a:lnTo>
                    <a:pt x="26387" y="98777"/>
                  </a:lnTo>
                  <a:lnTo>
                    <a:pt x="7002" y="143315"/>
                  </a:lnTo>
                  <a:lnTo>
                    <a:pt x="0" y="190499"/>
                  </a:lnTo>
                  <a:lnTo>
                    <a:pt x="7002" y="237684"/>
                  </a:lnTo>
                  <a:lnTo>
                    <a:pt x="26387" y="282222"/>
                  </a:lnTo>
                  <a:lnTo>
                    <a:pt x="55721" y="321468"/>
                  </a:lnTo>
                  <a:lnTo>
                    <a:pt x="92568" y="352777"/>
                  </a:lnTo>
                  <a:lnTo>
                    <a:pt x="134496" y="373503"/>
                  </a:lnTo>
                  <a:lnTo>
                    <a:pt x="179070" y="380999"/>
                  </a:lnTo>
                  <a:lnTo>
                    <a:pt x="962660" y="380999"/>
                  </a:lnTo>
                  <a:lnTo>
                    <a:pt x="1007327" y="373503"/>
                  </a:lnTo>
                  <a:lnTo>
                    <a:pt x="1049490" y="352777"/>
                  </a:lnTo>
                  <a:lnTo>
                    <a:pt x="1086643" y="321468"/>
                  </a:lnTo>
                  <a:lnTo>
                    <a:pt x="1116282" y="282222"/>
                  </a:lnTo>
                  <a:lnTo>
                    <a:pt x="1135903" y="237684"/>
                  </a:lnTo>
                  <a:lnTo>
                    <a:pt x="1143000" y="190499"/>
                  </a:lnTo>
                  <a:lnTo>
                    <a:pt x="1135903" y="143315"/>
                  </a:lnTo>
                  <a:lnTo>
                    <a:pt x="1116282" y="98777"/>
                  </a:lnTo>
                  <a:lnTo>
                    <a:pt x="1086643" y="59531"/>
                  </a:lnTo>
                  <a:lnTo>
                    <a:pt x="1049490" y="28222"/>
                  </a:lnTo>
                  <a:lnTo>
                    <a:pt x="1007327" y="7496"/>
                  </a:lnTo>
                  <a:lnTo>
                    <a:pt x="962660" y="0"/>
                  </a:lnTo>
                  <a:close/>
                </a:path>
              </a:pathLst>
            </a:custGeom>
            <a:solidFill>
              <a:srgbClr val="CC9800"/>
            </a:solidFill>
          </p:spPr>
          <p:txBody>
            <a:bodyPr wrap="square" lIns="0" tIns="0" rIns="0" bIns="0" rtlCol="0"/>
            <a:lstStyle/>
            <a:p>
              <a:endParaRPr>
                <a:solidFill>
                  <a:schemeClr val="bg1"/>
                </a:solidFill>
              </a:endParaRPr>
            </a:p>
          </p:txBody>
        </p:sp>
        <p:sp>
          <p:nvSpPr>
            <p:cNvPr id="293" name="object 293"/>
            <p:cNvSpPr/>
            <p:nvPr/>
          </p:nvSpPr>
          <p:spPr>
            <a:xfrm>
              <a:off x="3962400" y="4300219"/>
              <a:ext cx="1143000" cy="381000"/>
            </a:xfrm>
            <a:custGeom>
              <a:avLst/>
              <a:gdLst/>
              <a:ahLst/>
              <a:cxnLst/>
              <a:rect l="l" t="t" r="r" b="b"/>
              <a:pathLst>
                <a:path w="1143000" h="381000">
                  <a:moveTo>
                    <a:pt x="962660" y="0"/>
                  </a:moveTo>
                  <a:lnTo>
                    <a:pt x="1007327" y="7496"/>
                  </a:lnTo>
                  <a:lnTo>
                    <a:pt x="1049490" y="28222"/>
                  </a:lnTo>
                  <a:lnTo>
                    <a:pt x="1086643" y="59531"/>
                  </a:lnTo>
                  <a:lnTo>
                    <a:pt x="1116282" y="98777"/>
                  </a:lnTo>
                  <a:lnTo>
                    <a:pt x="1135903" y="143315"/>
                  </a:lnTo>
                  <a:lnTo>
                    <a:pt x="1143000" y="190499"/>
                  </a:lnTo>
                  <a:lnTo>
                    <a:pt x="1135903" y="237684"/>
                  </a:lnTo>
                  <a:lnTo>
                    <a:pt x="1116282" y="282222"/>
                  </a:lnTo>
                  <a:lnTo>
                    <a:pt x="1086643" y="321468"/>
                  </a:lnTo>
                  <a:lnTo>
                    <a:pt x="1049490" y="352777"/>
                  </a:lnTo>
                  <a:lnTo>
                    <a:pt x="1007327" y="373503"/>
                  </a:lnTo>
                  <a:lnTo>
                    <a:pt x="962660" y="380999"/>
                  </a:lnTo>
                  <a:lnTo>
                    <a:pt x="179070" y="380999"/>
                  </a:lnTo>
                  <a:lnTo>
                    <a:pt x="134496" y="373503"/>
                  </a:lnTo>
                  <a:lnTo>
                    <a:pt x="92568" y="352777"/>
                  </a:lnTo>
                  <a:lnTo>
                    <a:pt x="55721" y="321468"/>
                  </a:lnTo>
                  <a:lnTo>
                    <a:pt x="26387" y="282222"/>
                  </a:lnTo>
                  <a:lnTo>
                    <a:pt x="7002" y="237684"/>
                  </a:lnTo>
                  <a:lnTo>
                    <a:pt x="0" y="190499"/>
                  </a:lnTo>
                  <a:lnTo>
                    <a:pt x="7002" y="143315"/>
                  </a:lnTo>
                  <a:lnTo>
                    <a:pt x="26387" y="98777"/>
                  </a:lnTo>
                  <a:lnTo>
                    <a:pt x="55721" y="59531"/>
                  </a:lnTo>
                  <a:lnTo>
                    <a:pt x="92568" y="28222"/>
                  </a:lnTo>
                  <a:lnTo>
                    <a:pt x="134496" y="7496"/>
                  </a:lnTo>
                  <a:lnTo>
                    <a:pt x="179070" y="0"/>
                  </a:lnTo>
                  <a:lnTo>
                    <a:pt x="962660" y="0"/>
                  </a:lnTo>
                  <a:close/>
                </a:path>
              </a:pathLst>
            </a:custGeom>
            <a:ln w="9344">
              <a:solidFill>
                <a:srgbClr val="000000"/>
              </a:solidFill>
            </a:ln>
          </p:spPr>
          <p:txBody>
            <a:bodyPr wrap="square" lIns="0" tIns="0" rIns="0" bIns="0" rtlCol="0"/>
            <a:lstStyle/>
            <a:p>
              <a:endParaRPr>
                <a:solidFill>
                  <a:schemeClr val="bg1"/>
                </a:solidFill>
              </a:endParaRPr>
            </a:p>
          </p:txBody>
        </p:sp>
        <p:sp>
          <p:nvSpPr>
            <p:cNvPr id="294" name="object 294"/>
            <p:cNvSpPr/>
            <p:nvPr/>
          </p:nvSpPr>
          <p:spPr>
            <a:xfrm>
              <a:off x="4745989" y="4300219"/>
              <a:ext cx="179070" cy="381000"/>
            </a:xfrm>
            <a:custGeom>
              <a:avLst/>
              <a:gdLst/>
              <a:ahLst/>
              <a:cxnLst/>
              <a:rect l="l" t="t" r="r" b="b"/>
              <a:pathLst>
                <a:path w="179070" h="381000">
                  <a:moveTo>
                    <a:pt x="179070" y="0"/>
                  </a:moveTo>
                  <a:lnTo>
                    <a:pt x="134496" y="7496"/>
                  </a:lnTo>
                  <a:lnTo>
                    <a:pt x="92568" y="28222"/>
                  </a:lnTo>
                  <a:lnTo>
                    <a:pt x="55721" y="59531"/>
                  </a:lnTo>
                  <a:lnTo>
                    <a:pt x="26387" y="98777"/>
                  </a:lnTo>
                  <a:lnTo>
                    <a:pt x="7002" y="143315"/>
                  </a:lnTo>
                  <a:lnTo>
                    <a:pt x="0" y="190499"/>
                  </a:lnTo>
                  <a:lnTo>
                    <a:pt x="7002" y="237684"/>
                  </a:lnTo>
                  <a:lnTo>
                    <a:pt x="26387" y="282222"/>
                  </a:lnTo>
                  <a:lnTo>
                    <a:pt x="55721" y="321468"/>
                  </a:lnTo>
                  <a:lnTo>
                    <a:pt x="92568" y="352777"/>
                  </a:lnTo>
                  <a:lnTo>
                    <a:pt x="134496" y="373503"/>
                  </a:lnTo>
                  <a:lnTo>
                    <a:pt x="179070" y="380999"/>
                  </a:lnTo>
                  <a:lnTo>
                    <a:pt x="179070" y="0"/>
                  </a:lnTo>
                  <a:close/>
                </a:path>
              </a:pathLst>
            </a:custGeom>
            <a:solidFill>
              <a:srgbClr val="CC9800"/>
            </a:solidFill>
          </p:spPr>
          <p:txBody>
            <a:bodyPr wrap="square" lIns="0" tIns="0" rIns="0" bIns="0" rtlCol="0"/>
            <a:lstStyle/>
            <a:p>
              <a:endParaRPr>
                <a:solidFill>
                  <a:schemeClr val="bg1"/>
                </a:solidFill>
              </a:endParaRPr>
            </a:p>
          </p:txBody>
        </p:sp>
        <p:sp>
          <p:nvSpPr>
            <p:cNvPr id="295" name="object 295"/>
            <p:cNvSpPr/>
            <p:nvPr/>
          </p:nvSpPr>
          <p:spPr>
            <a:xfrm>
              <a:off x="4745989" y="4300219"/>
              <a:ext cx="179070" cy="381000"/>
            </a:xfrm>
            <a:custGeom>
              <a:avLst/>
              <a:gdLst/>
              <a:ahLst/>
              <a:cxnLst/>
              <a:rect l="l" t="t" r="r" b="b"/>
              <a:pathLst>
                <a:path w="179070" h="381000">
                  <a:moveTo>
                    <a:pt x="179070" y="0"/>
                  </a:moveTo>
                  <a:lnTo>
                    <a:pt x="134496" y="7496"/>
                  </a:lnTo>
                  <a:lnTo>
                    <a:pt x="92568" y="28222"/>
                  </a:lnTo>
                  <a:lnTo>
                    <a:pt x="55721" y="59531"/>
                  </a:lnTo>
                  <a:lnTo>
                    <a:pt x="26387" y="98777"/>
                  </a:lnTo>
                  <a:lnTo>
                    <a:pt x="7002" y="143315"/>
                  </a:lnTo>
                  <a:lnTo>
                    <a:pt x="0" y="190499"/>
                  </a:lnTo>
                  <a:lnTo>
                    <a:pt x="7002" y="237684"/>
                  </a:lnTo>
                  <a:lnTo>
                    <a:pt x="26387" y="282222"/>
                  </a:lnTo>
                  <a:lnTo>
                    <a:pt x="55721" y="321468"/>
                  </a:lnTo>
                  <a:lnTo>
                    <a:pt x="92568" y="352777"/>
                  </a:lnTo>
                  <a:lnTo>
                    <a:pt x="134496" y="373503"/>
                  </a:lnTo>
                  <a:lnTo>
                    <a:pt x="179070" y="380999"/>
                  </a:lnTo>
                </a:path>
              </a:pathLst>
            </a:custGeom>
            <a:ln w="9344">
              <a:solidFill>
                <a:srgbClr val="000000"/>
              </a:solidFill>
            </a:ln>
          </p:spPr>
          <p:txBody>
            <a:bodyPr wrap="square" lIns="0" tIns="0" rIns="0" bIns="0" rtlCol="0"/>
            <a:lstStyle/>
            <a:p>
              <a:endParaRPr>
                <a:solidFill>
                  <a:schemeClr val="bg1"/>
                </a:solidFill>
              </a:endParaRPr>
            </a:p>
          </p:txBody>
        </p:sp>
      </p:grpSp>
      <p:sp>
        <p:nvSpPr>
          <p:cNvPr id="296" name="object 296"/>
          <p:cNvSpPr txBox="1"/>
          <p:nvPr/>
        </p:nvSpPr>
        <p:spPr>
          <a:xfrm>
            <a:off x="4042406" y="3377565"/>
            <a:ext cx="434340" cy="166712"/>
          </a:xfrm>
          <a:prstGeom prst="rect">
            <a:avLst/>
          </a:prstGeom>
        </p:spPr>
        <p:txBody>
          <a:bodyPr vert="horz" wrap="square" lIns="0" tIns="12700" rIns="0" bIns="0" rtlCol="0">
            <a:spAutoFit/>
          </a:bodyPr>
          <a:lstStyle/>
          <a:p>
            <a:pPr marL="12700">
              <a:lnSpc>
                <a:spcPct val="100000"/>
              </a:lnSpc>
              <a:spcBef>
                <a:spcPts val="100"/>
              </a:spcBef>
            </a:pPr>
            <a:r>
              <a:rPr sz="1000" b="1" spc="-5" dirty="0">
                <a:solidFill>
                  <a:schemeClr val="bg1"/>
                </a:solidFill>
                <a:latin typeface="Arial"/>
                <a:cs typeface="Arial"/>
              </a:rPr>
              <a:t>Ro</a:t>
            </a:r>
            <a:r>
              <a:rPr sz="1000" b="1" spc="5" dirty="0">
                <a:solidFill>
                  <a:schemeClr val="bg1"/>
                </a:solidFill>
                <a:latin typeface="Arial"/>
                <a:cs typeface="Arial"/>
              </a:rPr>
              <a:t>u</a:t>
            </a:r>
            <a:r>
              <a:rPr sz="1000" b="1" spc="-5" dirty="0">
                <a:solidFill>
                  <a:schemeClr val="bg1"/>
                </a:solidFill>
                <a:latin typeface="Arial"/>
                <a:cs typeface="Arial"/>
              </a:rPr>
              <a:t>t</a:t>
            </a:r>
            <a:r>
              <a:rPr sz="1000" b="1" spc="-10" dirty="0">
                <a:solidFill>
                  <a:schemeClr val="bg1"/>
                </a:solidFill>
                <a:latin typeface="Arial"/>
                <a:cs typeface="Arial"/>
              </a:rPr>
              <a:t>e</a:t>
            </a:r>
            <a:r>
              <a:rPr sz="1000" b="1" dirty="0">
                <a:solidFill>
                  <a:schemeClr val="bg1"/>
                </a:solidFill>
                <a:latin typeface="Arial"/>
                <a:cs typeface="Arial"/>
              </a:rPr>
              <a:t>r</a:t>
            </a:r>
            <a:endParaRPr sz="1000">
              <a:solidFill>
                <a:schemeClr val="bg1"/>
              </a:solidFill>
              <a:latin typeface="Arial"/>
              <a:cs typeface="Arial"/>
            </a:endParaRPr>
          </a:p>
        </p:txBody>
      </p:sp>
      <p:sp>
        <p:nvSpPr>
          <p:cNvPr id="297" name="object 297"/>
          <p:cNvSpPr txBox="1"/>
          <p:nvPr/>
        </p:nvSpPr>
        <p:spPr>
          <a:xfrm>
            <a:off x="2491736" y="3269932"/>
            <a:ext cx="1233170" cy="166712"/>
          </a:xfrm>
          <a:prstGeom prst="rect">
            <a:avLst/>
          </a:prstGeom>
        </p:spPr>
        <p:txBody>
          <a:bodyPr vert="horz" wrap="square" lIns="0" tIns="12700" rIns="0" bIns="0" rtlCol="0">
            <a:spAutoFit/>
          </a:bodyPr>
          <a:lstStyle/>
          <a:p>
            <a:pPr marL="12700">
              <a:lnSpc>
                <a:spcPct val="100000"/>
              </a:lnSpc>
              <a:spcBef>
                <a:spcPts val="100"/>
              </a:spcBef>
            </a:pPr>
            <a:r>
              <a:rPr sz="1000" spc="-5" dirty="0">
                <a:solidFill>
                  <a:schemeClr val="bg1"/>
                </a:solidFill>
                <a:latin typeface="Arial"/>
                <a:cs typeface="Arial"/>
              </a:rPr>
              <a:t>Source </a:t>
            </a:r>
            <a:r>
              <a:rPr sz="1000" dirty="0">
                <a:solidFill>
                  <a:schemeClr val="bg1"/>
                </a:solidFill>
                <a:latin typeface="Arial"/>
                <a:cs typeface="Arial"/>
              </a:rPr>
              <a:t>to</a:t>
            </a:r>
            <a:r>
              <a:rPr sz="1000" spc="-45" dirty="0">
                <a:solidFill>
                  <a:schemeClr val="bg1"/>
                </a:solidFill>
                <a:latin typeface="Arial"/>
                <a:cs typeface="Arial"/>
              </a:rPr>
              <a:t> </a:t>
            </a:r>
            <a:r>
              <a:rPr sz="1000" spc="-10" dirty="0">
                <a:solidFill>
                  <a:schemeClr val="bg1"/>
                </a:solidFill>
                <a:latin typeface="Arial"/>
                <a:cs typeface="Arial"/>
              </a:rPr>
              <a:t>Destination</a:t>
            </a:r>
            <a:endParaRPr sz="1000">
              <a:solidFill>
                <a:schemeClr val="bg1"/>
              </a:solidFill>
              <a:latin typeface="Arial"/>
              <a:cs typeface="Arial"/>
            </a:endParaRPr>
          </a:p>
        </p:txBody>
      </p:sp>
      <p:sp>
        <p:nvSpPr>
          <p:cNvPr id="298" name="object 298"/>
          <p:cNvSpPr txBox="1"/>
          <p:nvPr/>
        </p:nvSpPr>
        <p:spPr>
          <a:xfrm>
            <a:off x="5082536" y="3441382"/>
            <a:ext cx="1233170" cy="166712"/>
          </a:xfrm>
          <a:prstGeom prst="rect">
            <a:avLst/>
          </a:prstGeom>
        </p:spPr>
        <p:txBody>
          <a:bodyPr vert="horz" wrap="square" lIns="0" tIns="12700" rIns="0" bIns="0" rtlCol="0">
            <a:spAutoFit/>
          </a:bodyPr>
          <a:lstStyle/>
          <a:p>
            <a:pPr marL="12700">
              <a:lnSpc>
                <a:spcPct val="100000"/>
              </a:lnSpc>
              <a:spcBef>
                <a:spcPts val="100"/>
              </a:spcBef>
            </a:pPr>
            <a:r>
              <a:rPr sz="1000" spc="-5" dirty="0">
                <a:solidFill>
                  <a:schemeClr val="bg1"/>
                </a:solidFill>
                <a:latin typeface="Arial"/>
                <a:cs typeface="Arial"/>
              </a:rPr>
              <a:t>Source </a:t>
            </a:r>
            <a:r>
              <a:rPr sz="1000" dirty="0">
                <a:solidFill>
                  <a:schemeClr val="bg1"/>
                </a:solidFill>
                <a:latin typeface="Arial"/>
                <a:cs typeface="Arial"/>
              </a:rPr>
              <a:t>to</a:t>
            </a:r>
            <a:r>
              <a:rPr sz="1000" spc="-50" dirty="0">
                <a:solidFill>
                  <a:schemeClr val="bg1"/>
                </a:solidFill>
                <a:latin typeface="Arial"/>
                <a:cs typeface="Arial"/>
              </a:rPr>
              <a:t> </a:t>
            </a:r>
            <a:r>
              <a:rPr sz="1000" spc="-10" dirty="0">
                <a:solidFill>
                  <a:schemeClr val="bg1"/>
                </a:solidFill>
                <a:latin typeface="Arial"/>
                <a:cs typeface="Arial"/>
              </a:rPr>
              <a:t>Destination</a:t>
            </a:r>
            <a:endParaRPr sz="1000">
              <a:solidFill>
                <a:schemeClr val="bg1"/>
              </a:solidFill>
              <a:latin typeface="Arial"/>
              <a:cs typeface="Arial"/>
            </a:endParaRPr>
          </a:p>
        </p:txBody>
      </p:sp>
      <p:sp>
        <p:nvSpPr>
          <p:cNvPr id="299" name="object 299"/>
          <p:cNvSpPr txBox="1">
            <a:spLocks noGrp="1"/>
          </p:cNvSpPr>
          <p:nvPr>
            <p:ph type="title"/>
          </p:nvPr>
        </p:nvSpPr>
        <p:spPr>
          <a:xfrm>
            <a:off x="1820543" y="209550"/>
            <a:ext cx="5514341" cy="459100"/>
          </a:xfrm>
          <a:prstGeom prst="rect">
            <a:avLst/>
          </a:prstGeom>
        </p:spPr>
        <p:txBody>
          <a:bodyPr vert="horz" wrap="square" lIns="0" tIns="12700" rIns="0" bIns="0" rtlCol="0">
            <a:spAutoFit/>
          </a:bodyPr>
          <a:lstStyle/>
          <a:p>
            <a:pPr marL="12700">
              <a:lnSpc>
                <a:spcPct val="100000"/>
              </a:lnSpc>
              <a:spcBef>
                <a:spcPts val="100"/>
              </a:spcBef>
            </a:pPr>
            <a:r>
              <a:rPr sz="2900" b="1" spc="-25" dirty="0">
                <a:solidFill>
                  <a:srgbClr val="FFC000"/>
                </a:solidFill>
                <a:latin typeface="Bahnschrift" panose="020B0502040204020203" pitchFamily="34" charset="0"/>
              </a:rPr>
              <a:t>OSI </a:t>
            </a:r>
            <a:r>
              <a:rPr sz="2900" b="1" spc="10" dirty="0">
                <a:solidFill>
                  <a:srgbClr val="FFC000"/>
                </a:solidFill>
                <a:latin typeface="Bahnschrift" panose="020B0502040204020203" pitchFamily="34" charset="0"/>
              </a:rPr>
              <a:t>Model's </a:t>
            </a:r>
            <a:r>
              <a:rPr sz="2900" b="1" spc="-95" dirty="0">
                <a:solidFill>
                  <a:srgbClr val="FFC000"/>
                </a:solidFill>
                <a:latin typeface="Bahnschrift" panose="020B0502040204020203" pitchFamily="34" charset="0"/>
              </a:rPr>
              <a:t>7</a:t>
            </a:r>
            <a:r>
              <a:rPr sz="2900" b="1" spc="-30" dirty="0">
                <a:solidFill>
                  <a:srgbClr val="FFC000"/>
                </a:solidFill>
                <a:latin typeface="Bahnschrift" panose="020B0502040204020203" pitchFamily="34" charset="0"/>
              </a:rPr>
              <a:t> </a:t>
            </a:r>
            <a:r>
              <a:rPr sz="2900" b="1" spc="-65" dirty="0">
                <a:solidFill>
                  <a:srgbClr val="FFC000"/>
                </a:solidFill>
                <a:latin typeface="Bahnschrift" panose="020B0502040204020203" pitchFamily="34" charset="0"/>
              </a:rPr>
              <a:t>Layers</a:t>
            </a:r>
            <a:endParaRPr sz="2900" b="1" dirty="0">
              <a:solidFill>
                <a:srgbClr val="FFC000"/>
              </a:solidFill>
              <a:latin typeface="Bahnschrift" panose="020B0502040204020203" pitchFamily="34" charset="0"/>
            </a:endParaRPr>
          </a:p>
        </p:txBody>
      </p:sp>
    </p:spTree>
    <p:extLst>
      <p:ext uri="{BB962C8B-B14F-4D97-AF65-F5344CB8AC3E}">
        <p14:creationId xmlns:p14="http://schemas.microsoft.com/office/powerpoint/2010/main" val="20386067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676400" y="742950"/>
            <a:ext cx="3962400" cy="338554"/>
          </a:xfrm>
          <a:prstGeom prst="rect">
            <a:avLst/>
          </a:prstGeom>
          <a:solidFill>
            <a:srgbClr val="CC9800">
              <a:alpha val="79998"/>
            </a:srgbClr>
          </a:solidFill>
        </p:spPr>
        <p:txBody>
          <a:bodyPr vert="horz" wrap="square" lIns="0" tIns="121920" rIns="0" bIns="0" rtlCol="0">
            <a:spAutoFit/>
          </a:bodyPr>
          <a:lstStyle/>
          <a:p>
            <a:pPr marL="635" algn="ctr">
              <a:lnSpc>
                <a:spcPct val="100000"/>
              </a:lnSpc>
              <a:spcBef>
                <a:spcPts val="960"/>
              </a:spcBef>
            </a:pPr>
            <a:r>
              <a:rPr sz="1400" b="1" dirty="0">
                <a:latin typeface="Arial"/>
                <a:cs typeface="Arial"/>
              </a:rPr>
              <a:t>TCP/IP Suit</a:t>
            </a:r>
            <a:endParaRPr sz="1400">
              <a:latin typeface="Arial"/>
              <a:cs typeface="Arial"/>
            </a:endParaRPr>
          </a:p>
        </p:txBody>
      </p:sp>
      <p:sp>
        <p:nvSpPr>
          <p:cNvPr id="4" name="object 4"/>
          <p:cNvSpPr txBox="1"/>
          <p:nvPr/>
        </p:nvSpPr>
        <p:spPr>
          <a:xfrm>
            <a:off x="228600" y="742950"/>
            <a:ext cx="1295400" cy="338554"/>
          </a:xfrm>
          <a:prstGeom prst="rect">
            <a:avLst/>
          </a:prstGeom>
          <a:solidFill>
            <a:srgbClr val="B6C6E6">
              <a:alpha val="79998"/>
            </a:srgbClr>
          </a:solidFill>
        </p:spPr>
        <p:txBody>
          <a:bodyPr vert="horz" wrap="square" lIns="0" tIns="121920" rIns="0" bIns="0" rtlCol="0">
            <a:spAutoFit/>
          </a:bodyPr>
          <a:lstStyle/>
          <a:p>
            <a:pPr marL="180975">
              <a:lnSpc>
                <a:spcPct val="100000"/>
              </a:lnSpc>
              <a:spcBef>
                <a:spcPts val="960"/>
              </a:spcBef>
            </a:pPr>
            <a:r>
              <a:rPr sz="1400" b="1" dirty="0">
                <a:latin typeface="Arial"/>
                <a:cs typeface="Arial"/>
              </a:rPr>
              <a:t>OSI</a:t>
            </a:r>
            <a:r>
              <a:rPr sz="1400" b="1" spc="-10" dirty="0">
                <a:latin typeface="Arial"/>
                <a:cs typeface="Arial"/>
              </a:rPr>
              <a:t> </a:t>
            </a:r>
            <a:r>
              <a:rPr sz="1400" b="1" spc="-5" dirty="0">
                <a:latin typeface="Arial"/>
                <a:cs typeface="Arial"/>
              </a:rPr>
              <a:t>Layers</a:t>
            </a:r>
            <a:endParaRPr sz="1400">
              <a:latin typeface="Arial"/>
              <a:cs typeface="Arial"/>
            </a:endParaRPr>
          </a:p>
        </p:txBody>
      </p:sp>
      <p:sp>
        <p:nvSpPr>
          <p:cNvPr id="5" name="object 5"/>
          <p:cNvSpPr txBox="1"/>
          <p:nvPr/>
        </p:nvSpPr>
        <p:spPr>
          <a:xfrm>
            <a:off x="1676400" y="1314450"/>
            <a:ext cx="3962400" cy="453970"/>
          </a:xfrm>
          <a:prstGeom prst="rect">
            <a:avLst/>
          </a:prstGeom>
          <a:solidFill>
            <a:srgbClr val="DDE3B9">
              <a:alpha val="79998"/>
            </a:srgbClr>
          </a:solidFill>
        </p:spPr>
        <p:txBody>
          <a:bodyPr vert="horz" wrap="square" lIns="0" tIns="83820" rIns="0" bIns="0" rtlCol="0">
            <a:spAutoFit/>
          </a:bodyPr>
          <a:lstStyle/>
          <a:p>
            <a:pPr marL="635" algn="ctr">
              <a:lnSpc>
                <a:spcPct val="100000"/>
              </a:lnSpc>
              <a:spcBef>
                <a:spcPts val="660"/>
              </a:spcBef>
            </a:pPr>
            <a:r>
              <a:rPr sz="1400" b="1" spc="-5" dirty="0">
                <a:latin typeface="Arial"/>
                <a:cs typeface="Arial"/>
              </a:rPr>
              <a:t>Application</a:t>
            </a:r>
            <a:endParaRPr sz="1400">
              <a:latin typeface="Arial"/>
              <a:cs typeface="Arial"/>
            </a:endParaRPr>
          </a:p>
          <a:p>
            <a:pPr algn="ctr">
              <a:lnSpc>
                <a:spcPct val="100000"/>
              </a:lnSpc>
            </a:pPr>
            <a:r>
              <a:rPr sz="1000" spc="-10" dirty="0">
                <a:latin typeface="Arial"/>
                <a:cs typeface="Arial"/>
              </a:rPr>
              <a:t>Telnet, </a:t>
            </a:r>
            <a:r>
              <a:rPr sz="1000" spc="-5" dirty="0">
                <a:latin typeface="Arial"/>
                <a:cs typeface="Arial"/>
              </a:rPr>
              <a:t>FTP, </a:t>
            </a:r>
            <a:r>
              <a:rPr sz="1000" spc="-10" dirty="0">
                <a:latin typeface="Arial"/>
                <a:cs typeface="Arial"/>
              </a:rPr>
              <a:t>SMTP, </a:t>
            </a:r>
            <a:r>
              <a:rPr sz="1000" spc="-5" dirty="0">
                <a:latin typeface="Arial"/>
                <a:cs typeface="Arial"/>
              </a:rPr>
              <a:t>HTTP, DNS, </a:t>
            </a:r>
            <a:r>
              <a:rPr sz="1000" spc="-10" dirty="0">
                <a:latin typeface="Arial"/>
                <a:cs typeface="Arial"/>
              </a:rPr>
              <a:t>SNMP, </a:t>
            </a:r>
            <a:r>
              <a:rPr sz="1000" i="1" spc="-5" dirty="0">
                <a:latin typeface="Arial"/>
                <a:cs typeface="Arial"/>
              </a:rPr>
              <a:t>Specific address</a:t>
            </a:r>
            <a:r>
              <a:rPr sz="1000" i="1" spc="-10" dirty="0">
                <a:latin typeface="Arial"/>
                <a:cs typeface="Arial"/>
              </a:rPr>
              <a:t> </a:t>
            </a:r>
            <a:r>
              <a:rPr sz="1000" spc="-5" dirty="0">
                <a:latin typeface="Arial"/>
                <a:cs typeface="Arial"/>
              </a:rPr>
              <a:t>etc…</a:t>
            </a:r>
            <a:endParaRPr sz="1000">
              <a:latin typeface="Arial"/>
              <a:cs typeface="Arial"/>
            </a:endParaRPr>
          </a:p>
        </p:txBody>
      </p:sp>
      <p:sp>
        <p:nvSpPr>
          <p:cNvPr id="6" name="object 6"/>
          <p:cNvSpPr txBox="1"/>
          <p:nvPr/>
        </p:nvSpPr>
        <p:spPr>
          <a:xfrm>
            <a:off x="1676400" y="2343150"/>
            <a:ext cx="3962400" cy="269304"/>
          </a:xfrm>
          <a:prstGeom prst="rect">
            <a:avLst/>
          </a:prstGeom>
          <a:solidFill>
            <a:srgbClr val="DDE3B9">
              <a:alpha val="79998"/>
            </a:srgbClr>
          </a:solidFill>
        </p:spPr>
        <p:txBody>
          <a:bodyPr vert="horz" wrap="square" lIns="0" tIns="53340" rIns="0" bIns="0" rtlCol="0">
            <a:spAutoFit/>
          </a:bodyPr>
          <a:lstStyle/>
          <a:p>
            <a:pPr algn="ctr">
              <a:lnSpc>
                <a:spcPct val="100000"/>
              </a:lnSpc>
              <a:spcBef>
                <a:spcPts val="420"/>
              </a:spcBef>
            </a:pPr>
            <a:r>
              <a:rPr sz="1400" b="1" dirty="0">
                <a:latin typeface="Arial"/>
                <a:cs typeface="Arial"/>
              </a:rPr>
              <a:t>Session</a:t>
            </a:r>
            <a:endParaRPr sz="1400">
              <a:latin typeface="Arial"/>
              <a:cs typeface="Arial"/>
            </a:endParaRPr>
          </a:p>
        </p:txBody>
      </p:sp>
      <p:sp>
        <p:nvSpPr>
          <p:cNvPr id="7" name="object 7"/>
          <p:cNvSpPr txBox="1"/>
          <p:nvPr/>
        </p:nvSpPr>
        <p:spPr>
          <a:xfrm>
            <a:off x="1676400" y="1828800"/>
            <a:ext cx="3962400" cy="377026"/>
          </a:xfrm>
          <a:prstGeom prst="rect">
            <a:avLst/>
          </a:prstGeom>
          <a:solidFill>
            <a:srgbClr val="DDE3B9">
              <a:alpha val="79998"/>
            </a:srgbClr>
          </a:solidFill>
        </p:spPr>
        <p:txBody>
          <a:bodyPr vert="horz" wrap="square" lIns="0" tIns="160020" rIns="0" bIns="0" rtlCol="0">
            <a:spAutoFit/>
          </a:bodyPr>
          <a:lstStyle/>
          <a:p>
            <a:pPr algn="ctr">
              <a:lnSpc>
                <a:spcPct val="100000"/>
              </a:lnSpc>
              <a:spcBef>
                <a:spcPts val="1260"/>
              </a:spcBef>
            </a:pPr>
            <a:r>
              <a:rPr sz="1400" b="1" dirty="0">
                <a:latin typeface="Arial"/>
                <a:cs typeface="Arial"/>
              </a:rPr>
              <a:t>Presentation</a:t>
            </a:r>
            <a:endParaRPr sz="1400">
              <a:latin typeface="Arial"/>
              <a:cs typeface="Arial"/>
            </a:endParaRPr>
          </a:p>
        </p:txBody>
      </p:sp>
      <p:sp>
        <p:nvSpPr>
          <p:cNvPr id="8" name="object 8"/>
          <p:cNvSpPr txBox="1"/>
          <p:nvPr/>
        </p:nvSpPr>
        <p:spPr>
          <a:xfrm>
            <a:off x="1676400" y="2857500"/>
            <a:ext cx="3962400" cy="453970"/>
          </a:xfrm>
          <a:prstGeom prst="rect">
            <a:avLst/>
          </a:prstGeom>
          <a:solidFill>
            <a:srgbClr val="DDE3B9">
              <a:alpha val="79998"/>
            </a:srgbClr>
          </a:solidFill>
        </p:spPr>
        <p:txBody>
          <a:bodyPr vert="horz" wrap="square" lIns="0" tIns="83820" rIns="0" bIns="0" rtlCol="0">
            <a:spAutoFit/>
          </a:bodyPr>
          <a:lstStyle/>
          <a:p>
            <a:pPr algn="ctr">
              <a:lnSpc>
                <a:spcPct val="100000"/>
              </a:lnSpc>
              <a:spcBef>
                <a:spcPts val="660"/>
              </a:spcBef>
            </a:pPr>
            <a:r>
              <a:rPr sz="1400" b="1" spc="-5" dirty="0">
                <a:latin typeface="Arial"/>
                <a:cs typeface="Arial"/>
              </a:rPr>
              <a:t>Transport</a:t>
            </a:r>
            <a:endParaRPr sz="1400">
              <a:latin typeface="Arial"/>
              <a:cs typeface="Arial"/>
            </a:endParaRPr>
          </a:p>
          <a:p>
            <a:pPr algn="ctr">
              <a:lnSpc>
                <a:spcPct val="100000"/>
              </a:lnSpc>
            </a:pPr>
            <a:r>
              <a:rPr sz="1000" spc="-5" dirty="0">
                <a:latin typeface="Arial"/>
                <a:cs typeface="Arial"/>
              </a:rPr>
              <a:t>SCTP, TCP, UDP, Sockets </a:t>
            </a:r>
            <a:r>
              <a:rPr sz="1000" spc="-10" dirty="0">
                <a:latin typeface="Arial"/>
                <a:cs typeface="Arial"/>
              </a:rPr>
              <a:t>and </a:t>
            </a:r>
            <a:r>
              <a:rPr sz="1000" i="1" spc="-5" dirty="0">
                <a:latin typeface="Arial"/>
                <a:cs typeface="Arial"/>
              </a:rPr>
              <a:t>Ports</a:t>
            </a:r>
            <a:r>
              <a:rPr sz="1000" i="1" spc="-20" dirty="0">
                <a:latin typeface="Arial"/>
                <a:cs typeface="Arial"/>
              </a:rPr>
              <a:t> </a:t>
            </a:r>
            <a:r>
              <a:rPr sz="1000" i="1" spc="-5" dirty="0">
                <a:latin typeface="Arial"/>
                <a:cs typeface="Arial"/>
              </a:rPr>
              <a:t>address</a:t>
            </a:r>
            <a:endParaRPr sz="1000">
              <a:latin typeface="Arial"/>
              <a:cs typeface="Arial"/>
            </a:endParaRPr>
          </a:p>
        </p:txBody>
      </p:sp>
      <p:sp>
        <p:nvSpPr>
          <p:cNvPr id="9" name="object 9"/>
          <p:cNvSpPr txBox="1"/>
          <p:nvPr/>
        </p:nvSpPr>
        <p:spPr>
          <a:xfrm>
            <a:off x="1676400" y="3371850"/>
            <a:ext cx="3962400" cy="453970"/>
          </a:xfrm>
          <a:prstGeom prst="rect">
            <a:avLst/>
          </a:prstGeom>
          <a:solidFill>
            <a:srgbClr val="DDE3B9">
              <a:alpha val="79998"/>
            </a:srgbClr>
          </a:solidFill>
        </p:spPr>
        <p:txBody>
          <a:bodyPr vert="horz" wrap="square" lIns="0" tIns="83820" rIns="0" bIns="0" rtlCol="0">
            <a:spAutoFit/>
          </a:bodyPr>
          <a:lstStyle/>
          <a:p>
            <a:pPr algn="ctr">
              <a:lnSpc>
                <a:spcPct val="100000"/>
              </a:lnSpc>
              <a:spcBef>
                <a:spcPts val="660"/>
              </a:spcBef>
            </a:pPr>
            <a:r>
              <a:rPr sz="1400" b="1" dirty="0">
                <a:latin typeface="Arial"/>
                <a:cs typeface="Arial"/>
              </a:rPr>
              <a:t>Network</a:t>
            </a:r>
            <a:endParaRPr sz="1400">
              <a:latin typeface="Arial"/>
              <a:cs typeface="Arial"/>
            </a:endParaRPr>
          </a:p>
          <a:p>
            <a:pPr algn="ctr">
              <a:lnSpc>
                <a:spcPct val="100000"/>
              </a:lnSpc>
            </a:pPr>
            <a:r>
              <a:rPr sz="1000" spc="-10" dirty="0">
                <a:latin typeface="Arial"/>
                <a:cs typeface="Arial"/>
              </a:rPr>
              <a:t>IP, ARP/RARP, </a:t>
            </a:r>
            <a:r>
              <a:rPr sz="1000" spc="-5" dirty="0">
                <a:latin typeface="Arial"/>
                <a:cs typeface="Arial"/>
              </a:rPr>
              <a:t>ICMP, IGMP, </a:t>
            </a:r>
            <a:r>
              <a:rPr sz="1000" i="1" spc="-5" dirty="0">
                <a:latin typeface="Arial"/>
                <a:cs typeface="Arial"/>
              </a:rPr>
              <a:t>Logical</a:t>
            </a:r>
            <a:r>
              <a:rPr sz="1000" i="1" spc="-20" dirty="0">
                <a:latin typeface="Arial"/>
                <a:cs typeface="Arial"/>
              </a:rPr>
              <a:t> </a:t>
            </a:r>
            <a:r>
              <a:rPr sz="1000" i="1" spc="-5" dirty="0">
                <a:latin typeface="Arial"/>
                <a:cs typeface="Arial"/>
              </a:rPr>
              <a:t>address</a:t>
            </a:r>
            <a:endParaRPr sz="1000">
              <a:latin typeface="Arial"/>
              <a:cs typeface="Arial"/>
            </a:endParaRPr>
          </a:p>
        </p:txBody>
      </p:sp>
      <p:sp>
        <p:nvSpPr>
          <p:cNvPr id="10" name="object 10"/>
          <p:cNvSpPr txBox="1"/>
          <p:nvPr/>
        </p:nvSpPr>
        <p:spPr>
          <a:xfrm>
            <a:off x="1676400" y="3886200"/>
            <a:ext cx="3962400" cy="453970"/>
          </a:xfrm>
          <a:prstGeom prst="rect">
            <a:avLst/>
          </a:prstGeom>
          <a:solidFill>
            <a:srgbClr val="DDE3B9">
              <a:alpha val="79998"/>
            </a:srgbClr>
          </a:solidFill>
        </p:spPr>
        <p:txBody>
          <a:bodyPr vert="horz" wrap="square" lIns="0" tIns="83820" rIns="0" bIns="0" rtlCol="0">
            <a:spAutoFit/>
          </a:bodyPr>
          <a:lstStyle/>
          <a:p>
            <a:pPr algn="ctr">
              <a:lnSpc>
                <a:spcPct val="100000"/>
              </a:lnSpc>
              <a:spcBef>
                <a:spcPts val="660"/>
              </a:spcBef>
            </a:pPr>
            <a:r>
              <a:rPr sz="1400" b="1" dirty="0">
                <a:latin typeface="Arial"/>
                <a:cs typeface="Arial"/>
              </a:rPr>
              <a:t>Data</a:t>
            </a:r>
            <a:r>
              <a:rPr sz="1400" b="1" spc="-5" dirty="0">
                <a:latin typeface="Arial"/>
                <a:cs typeface="Arial"/>
              </a:rPr>
              <a:t> Link</a:t>
            </a:r>
            <a:endParaRPr sz="1400">
              <a:latin typeface="Arial"/>
              <a:cs typeface="Arial"/>
            </a:endParaRPr>
          </a:p>
          <a:p>
            <a:pPr algn="ctr">
              <a:lnSpc>
                <a:spcPct val="100000"/>
              </a:lnSpc>
            </a:pPr>
            <a:r>
              <a:rPr sz="1000" spc="-10" dirty="0">
                <a:latin typeface="Arial"/>
                <a:cs typeface="Arial"/>
              </a:rPr>
              <a:t>IEEE </a:t>
            </a:r>
            <a:r>
              <a:rPr sz="1000" spc="-5" dirty="0">
                <a:latin typeface="Arial"/>
                <a:cs typeface="Arial"/>
              </a:rPr>
              <a:t>802 Standards, TR, FDDI, </a:t>
            </a:r>
            <a:r>
              <a:rPr sz="1000" spc="-10" dirty="0">
                <a:latin typeface="Arial"/>
                <a:cs typeface="Arial"/>
              </a:rPr>
              <a:t>PPP, </a:t>
            </a:r>
            <a:r>
              <a:rPr sz="1000" i="1" spc="-5" dirty="0">
                <a:latin typeface="Arial"/>
                <a:cs typeface="Arial"/>
              </a:rPr>
              <a:t>Physical</a:t>
            </a:r>
            <a:r>
              <a:rPr sz="1000" i="1" spc="-30" dirty="0">
                <a:latin typeface="Arial"/>
                <a:cs typeface="Arial"/>
              </a:rPr>
              <a:t> </a:t>
            </a:r>
            <a:r>
              <a:rPr sz="1000" i="1" spc="-5" dirty="0">
                <a:latin typeface="Arial"/>
                <a:cs typeface="Arial"/>
              </a:rPr>
              <a:t>address</a:t>
            </a:r>
            <a:endParaRPr sz="1000">
              <a:latin typeface="Arial"/>
              <a:cs typeface="Arial"/>
            </a:endParaRPr>
          </a:p>
        </p:txBody>
      </p:sp>
      <p:sp>
        <p:nvSpPr>
          <p:cNvPr id="11" name="object 11"/>
          <p:cNvSpPr txBox="1"/>
          <p:nvPr/>
        </p:nvSpPr>
        <p:spPr>
          <a:xfrm>
            <a:off x="228600" y="1314450"/>
            <a:ext cx="1295400" cy="377026"/>
          </a:xfrm>
          <a:prstGeom prst="rect">
            <a:avLst/>
          </a:prstGeom>
          <a:solidFill>
            <a:srgbClr val="A7F5E2">
              <a:alpha val="79998"/>
            </a:srgbClr>
          </a:solidFill>
        </p:spPr>
        <p:txBody>
          <a:bodyPr vert="horz" wrap="square" lIns="0" tIns="160020" rIns="0" bIns="0" rtlCol="0">
            <a:spAutoFit/>
          </a:bodyPr>
          <a:lstStyle/>
          <a:p>
            <a:pPr marL="162560">
              <a:lnSpc>
                <a:spcPct val="100000"/>
              </a:lnSpc>
              <a:spcBef>
                <a:spcPts val="1260"/>
              </a:spcBef>
            </a:pPr>
            <a:r>
              <a:rPr sz="1400" b="1" spc="-5" dirty="0">
                <a:latin typeface="Arial"/>
                <a:cs typeface="Arial"/>
              </a:rPr>
              <a:t>Application</a:t>
            </a:r>
            <a:endParaRPr sz="1400">
              <a:latin typeface="Arial"/>
              <a:cs typeface="Arial"/>
            </a:endParaRPr>
          </a:p>
        </p:txBody>
      </p:sp>
      <p:sp>
        <p:nvSpPr>
          <p:cNvPr id="12" name="object 12"/>
          <p:cNvSpPr txBox="1"/>
          <p:nvPr/>
        </p:nvSpPr>
        <p:spPr>
          <a:xfrm>
            <a:off x="228600" y="2343150"/>
            <a:ext cx="1295400" cy="377026"/>
          </a:xfrm>
          <a:prstGeom prst="rect">
            <a:avLst/>
          </a:prstGeom>
          <a:solidFill>
            <a:srgbClr val="A7F5E2">
              <a:alpha val="79998"/>
            </a:srgbClr>
          </a:solidFill>
        </p:spPr>
        <p:txBody>
          <a:bodyPr vert="horz" wrap="square" lIns="0" tIns="160020" rIns="0" bIns="0" rtlCol="0">
            <a:spAutoFit/>
          </a:bodyPr>
          <a:lstStyle/>
          <a:p>
            <a:pPr marL="306070">
              <a:lnSpc>
                <a:spcPct val="100000"/>
              </a:lnSpc>
              <a:spcBef>
                <a:spcPts val="1260"/>
              </a:spcBef>
            </a:pPr>
            <a:r>
              <a:rPr sz="1400" b="1" dirty="0">
                <a:latin typeface="Arial"/>
                <a:cs typeface="Arial"/>
              </a:rPr>
              <a:t>Session</a:t>
            </a:r>
            <a:endParaRPr sz="1400">
              <a:latin typeface="Arial"/>
              <a:cs typeface="Arial"/>
            </a:endParaRPr>
          </a:p>
        </p:txBody>
      </p:sp>
      <p:sp>
        <p:nvSpPr>
          <p:cNvPr id="13" name="object 13"/>
          <p:cNvSpPr txBox="1"/>
          <p:nvPr/>
        </p:nvSpPr>
        <p:spPr>
          <a:xfrm>
            <a:off x="228600" y="1828800"/>
            <a:ext cx="1295400" cy="377026"/>
          </a:xfrm>
          <a:prstGeom prst="rect">
            <a:avLst/>
          </a:prstGeom>
          <a:solidFill>
            <a:srgbClr val="A7F5E2">
              <a:alpha val="79998"/>
            </a:srgbClr>
          </a:solidFill>
        </p:spPr>
        <p:txBody>
          <a:bodyPr vert="horz" wrap="square" lIns="0" tIns="160020" rIns="0" bIns="0" rtlCol="0">
            <a:spAutoFit/>
          </a:bodyPr>
          <a:lstStyle/>
          <a:p>
            <a:pPr marL="107950">
              <a:lnSpc>
                <a:spcPct val="100000"/>
              </a:lnSpc>
              <a:spcBef>
                <a:spcPts val="1260"/>
              </a:spcBef>
            </a:pPr>
            <a:r>
              <a:rPr sz="1400" b="1" dirty="0">
                <a:latin typeface="Arial"/>
                <a:cs typeface="Arial"/>
              </a:rPr>
              <a:t>Presentation</a:t>
            </a:r>
            <a:endParaRPr sz="1400">
              <a:latin typeface="Arial"/>
              <a:cs typeface="Arial"/>
            </a:endParaRPr>
          </a:p>
        </p:txBody>
      </p:sp>
      <p:sp>
        <p:nvSpPr>
          <p:cNvPr id="14" name="object 14"/>
          <p:cNvSpPr txBox="1"/>
          <p:nvPr/>
        </p:nvSpPr>
        <p:spPr>
          <a:xfrm>
            <a:off x="228600" y="2857500"/>
            <a:ext cx="1295400" cy="377026"/>
          </a:xfrm>
          <a:prstGeom prst="rect">
            <a:avLst/>
          </a:prstGeom>
          <a:solidFill>
            <a:srgbClr val="A7F5E2">
              <a:alpha val="79998"/>
            </a:srgbClr>
          </a:solidFill>
        </p:spPr>
        <p:txBody>
          <a:bodyPr vert="horz" wrap="square" lIns="0" tIns="160020" rIns="0" bIns="0" rtlCol="0">
            <a:spAutoFit/>
          </a:bodyPr>
          <a:lstStyle/>
          <a:p>
            <a:pPr marL="231775">
              <a:lnSpc>
                <a:spcPct val="100000"/>
              </a:lnSpc>
              <a:spcBef>
                <a:spcPts val="1260"/>
              </a:spcBef>
            </a:pPr>
            <a:r>
              <a:rPr sz="1400" b="1" spc="-5" dirty="0">
                <a:latin typeface="Arial"/>
                <a:cs typeface="Arial"/>
              </a:rPr>
              <a:t>Transport</a:t>
            </a:r>
            <a:endParaRPr sz="1400">
              <a:latin typeface="Arial"/>
              <a:cs typeface="Arial"/>
            </a:endParaRPr>
          </a:p>
        </p:txBody>
      </p:sp>
      <p:sp>
        <p:nvSpPr>
          <p:cNvPr id="15" name="object 15"/>
          <p:cNvSpPr txBox="1"/>
          <p:nvPr/>
        </p:nvSpPr>
        <p:spPr>
          <a:xfrm>
            <a:off x="228600" y="3371850"/>
            <a:ext cx="1295400" cy="377026"/>
          </a:xfrm>
          <a:prstGeom prst="rect">
            <a:avLst/>
          </a:prstGeom>
          <a:solidFill>
            <a:srgbClr val="A7F5E2">
              <a:alpha val="79998"/>
            </a:srgbClr>
          </a:solidFill>
        </p:spPr>
        <p:txBody>
          <a:bodyPr vert="horz" wrap="square" lIns="0" tIns="160020" rIns="0" bIns="0" rtlCol="0">
            <a:spAutoFit/>
          </a:bodyPr>
          <a:lstStyle/>
          <a:p>
            <a:pPr marL="295275">
              <a:lnSpc>
                <a:spcPct val="100000"/>
              </a:lnSpc>
              <a:spcBef>
                <a:spcPts val="1260"/>
              </a:spcBef>
            </a:pPr>
            <a:r>
              <a:rPr sz="1400" b="1" dirty="0">
                <a:latin typeface="Arial"/>
                <a:cs typeface="Arial"/>
              </a:rPr>
              <a:t>Network</a:t>
            </a:r>
            <a:endParaRPr sz="1400">
              <a:latin typeface="Arial"/>
              <a:cs typeface="Arial"/>
            </a:endParaRPr>
          </a:p>
        </p:txBody>
      </p:sp>
      <p:sp>
        <p:nvSpPr>
          <p:cNvPr id="16" name="object 16"/>
          <p:cNvSpPr txBox="1"/>
          <p:nvPr/>
        </p:nvSpPr>
        <p:spPr>
          <a:xfrm>
            <a:off x="228600" y="3886200"/>
            <a:ext cx="1295400" cy="377026"/>
          </a:xfrm>
          <a:prstGeom prst="rect">
            <a:avLst/>
          </a:prstGeom>
          <a:solidFill>
            <a:srgbClr val="A7F5E2">
              <a:alpha val="79998"/>
            </a:srgbClr>
          </a:solidFill>
        </p:spPr>
        <p:txBody>
          <a:bodyPr vert="horz" wrap="square" lIns="0" tIns="160020" rIns="0" bIns="0" rtlCol="0">
            <a:spAutoFit/>
          </a:bodyPr>
          <a:lstStyle/>
          <a:p>
            <a:pPr marL="246379">
              <a:lnSpc>
                <a:spcPct val="100000"/>
              </a:lnSpc>
              <a:spcBef>
                <a:spcPts val="1260"/>
              </a:spcBef>
            </a:pPr>
            <a:r>
              <a:rPr sz="1400" b="1" dirty="0">
                <a:latin typeface="Arial"/>
                <a:cs typeface="Arial"/>
              </a:rPr>
              <a:t>Data</a:t>
            </a:r>
            <a:r>
              <a:rPr sz="1400" b="1" spc="-15" dirty="0">
                <a:latin typeface="Arial"/>
                <a:cs typeface="Arial"/>
              </a:rPr>
              <a:t> </a:t>
            </a:r>
            <a:r>
              <a:rPr sz="1400" b="1" spc="-5" dirty="0">
                <a:latin typeface="Arial"/>
                <a:cs typeface="Arial"/>
              </a:rPr>
              <a:t>Link</a:t>
            </a:r>
            <a:endParaRPr sz="1400">
              <a:latin typeface="Arial"/>
              <a:cs typeface="Arial"/>
            </a:endParaRPr>
          </a:p>
        </p:txBody>
      </p:sp>
      <p:sp>
        <p:nvSpPr>
          <p:cNvPr id="17" name="object 17"/>
          <p:cNvSpPr txBox="1"/>
          <p:nvPr/>
        </p:nvSpPr>
        <p:spPr>
          <a:xfrm>
            <a:off x="5791200" y="742950"/>
            <a:ext cx="3200400" cy="338554"/>
          </a:xfrm>
          <a:prstGeom prst="rect">
            <a:avLst/>
          </a:prstGeom>
          <a:solidFill>
            <a:srgbClr val="5E5E5E">
              <a:alpha val="79998"/>
            </a:srgbClr>
          </a:solidFill>
        </p:spPr>
        <p:txBody>
          <a:bodyPr vert="horz" wrap="square" lIns="0" tIns="121920" rIns="0" bIns="0" rtlCol="0">
            <a:spAutoFit/>
          </a:bodyPr>
          <a:lstStyle/>
          <a:p>
            <a:pPr marR="41275" algn="ctr">
              <a:lnSpc>
                <a:spcPct val="100000"/>
              </a:lnSpc>
              <a:spcBef>
                <a:spcPts val="960"/>
              </a:spcBef>
            </a:pPr>
            <a:r>
              <a:rPr sz="1400" b="1" dirty="0">
                <a:latin typeface="Arial"/>
                <a:cs typeface="Arial"/>
              </a:rPr>
              <a:t>Activities</a:t>
            </a:r>
            <a:endParaRPr sz="1400">
              <a:latin typeface="Arial"/>
              <a:cs typeface="Arial"/>
            </a:endParaRPr>
          </a:p>
        </p:txBody>
      </p:sp>
      <p:sp>
        <p:nvSpPr>
          <p:cNvPr id="18" name="object 18"/>
          <p:cNvSpPr txBox="1"/>
          <p:nvPr/>
        </p:nvSpPr>
        <p:spPr>
          <a:xfrm>
            <a:off x="5791200" y="1314450"/>
            <a:ext cx="3200400" cy="369332"/>
          </a:xfrm>
          <a:prstGeom prst="rect">
            <a:avLst/>
          </a:prstGeom>
          <a:solidFill>
            <a:srgbClr val="0098FF">
              <a:alpha val="79998"/>
            </a:srgbClr>
          </a:solidFill>
        </p:spPr>
        <p:txBody>
          <a:bodyPr vert="horz" wrap="square" lIns="0" tIns="0" rIns="0" bIns="0" rtlCol="0">
            <a:spAutoFit/>
          </a:bodyPr>
          <a:lstStyle/>
          <a:p>
            <a:pPr>
              <a:lnSpc>
                <a:spcPct val="100000"/>
              </a:lnSpc>
            </a:pPr>
            <a:endParaRPr sz="1200">
              <a:latin typeface="Times New Roman"/>
              <a:cs typeface="Times New Roman"/>
            </a:endParaRPr>
          </a:p>
          <a:p>
            <a:pPr marL="325755">
              <a:lnSpc>
                <a:spcPct val="100000"/>
              </a:lnSpc>
            </a:pPr>
            <a:r>
              <a:rPr sz="1200" spc="-5" dirty="0">
                <a:latin typeface="Arial"/>
                <a:cs typeface="Arial"/>
              </a:rPr>
              <a:t>To allow </a:t>
            </a:r>
            <a:r>
              <a:rPr sz="1200" dirty="0">
                <a:latin typeface="Arial"/>
                <a:cs typeface="Arial"/>
              </a:rPr>
              <a:t>access to </a:t>
            </a:r>
            <a:r>
              <a:rPr sz="1200" spc="-5" dirty="0">
                <a:latin typeface="Arial"/>
                <a:cs typeface="Arial"/>
              </a:rPr>
              <a:t>network </a:t>
            </a:r>
            <a:r>
              <a:rPr sz="1200" dirty="0">
                <a:latin typeface="Arial"/>
                <a:cs typeface="Arial"/>
              </a:rPr>
              <a:t>resources</a:t>
            </a:r>
            <a:endParaRPr sz="1200">
              <a:latin typeface="Arial"/>
              <a:cs typeface="Arial"/>
            </a:endParaRPr>
          </a:p>
        </p:txBody>
      </p:sp>
      <p:sp>
        <p:nvSpPr>
          <p:cNvPr id="19" name="object 19"/>
          <p:cNvSpPr txBox="1"/>
          <p:nvPr/>
        </p:nvSpPr>
        <p:spPr>
          <a:xfrm>
            <a:off x="5791200" y="2343150"/>
            <a:ext cx="3200400" cy="453970"/>
          </a:xfrm>
          <a:prstGeom prst="rect">
            <a:avLst/>
          </a:prstGeom>
          <a:solidFill>
            <a:srgbClr val="0098FF">
              <a:alpha val="79998"/>
            </a:srgbClr>
          </a:solidFill>
        </p:spPr>
        <p:txBody>
          <a:bodyPr vert="horz" wrap="square" lIns="0" tIns="83820" rIns="0" bIns="0" rtlCol="0">
            <a:spAutoFit/>
          </a:bodyPr>
          <a:lstStyle/>
          <a:p>
            <a:pPr marL="1341120" marR="372110" indent="-1004569">
              <a:lnSpc>
                <a:spcPct val="100000"/>
              </a:lnSpc>
              <a:spcBef>
                <a:spcPts val="660"/>
              </a:spcBef>
            </a:pPr>
            <a:r>
              <a:rPr sz="1200" dirty="0">
                <a:latin typeface="Arial"/>
                <a:cs typeface="Arial"/>
              </a:rPr>
              <a:t>To establish, manage, and </a:t>
            </a:r>
            <a:r>
              <a:rPr sz="1200" spc="-5" dirty="0">
                <a:latin typeface="Arial"/>
                <a:cs typeface="Arial"/>
              </a:rPr>
              <a:t>terminate  </a:t>
            </a:r>
            <a:r>
              <a:rPr sz="1200" dirty="0">
                <a:latin typeface="Arial"/>
                <a:cs typeface="Arial"/>
              </a:rPr>
              <a:t>session</a:t>
            </a:r>
            <a:endParaRPr sz="1200">
              <a:latin typeface="Arial"/>
              <a:cs typeface="Arial"/>
            </a:endParaRPr>
          </a:p>
        </p:txBody>
      </p:sp>
      <p:sp>
        <p:nvSpPr>
          <p:cNvPr id="20" name="object 20"/>
          <p:cNvSpPr txBox="1"/>
          <p:nvPr/>
        </p:nvSpPr>
        <p:spPr>
          <a:xfrm>
            <a:off x="5791200" y="1828800"/>
            <a:ext cx="3200400" cy="453970"/>
          </a:xfrm>
          <a:prstGeom prst="rect">
            <a:avLst/>
          </a:prstGeom>
          <a:solidFill>
            <a:srgbClr val="0098FF">
              <a:alpha val="79998"/>
            </a:srgbClr>
          </a:solidFill>
        </p:spPr>
        <p:txBody>
          <a:bodyPr vert="horz" wrap="square" lIns="0" tIns="83820" rIns="0" bIns="0" rtlCol="0">
            <a:spAutoFit/>
          </a:bodyPr>
          <a:lstStyle/>
          <a:p>
            <a:pPr marL="1450340" marR="368935" indent="-1116330">
              <a:lnSpc>
                <a:spcPct val="100000"/>
              </a:lnSpc>
              <a:spcBef>
                <a:spcPts val="660"/>
              </a:spcBef>
            </a:pPr>
            <a:r>
              <a:rPr sz="1200" spc="-5" dirty="0">
                <a:latin typeface="Arial"/>
                <a:cs typeface="Arial"/>
              </a:rPr>
              <a:t>To Translate, encrypt, </a:t>
            </a:r>
            <a:r>
              <a:rPr sz="1200" dirty="0">
                <a:latin typeface="Arial"/>
                <a:cs typeface="Arial"/>
              </a:rPr>
              <a:t>and </a:t>
            </a:r>
            <a:r>
              <a:rPr sz="1200" dirty="0" err="1">
                <a:latin typeface="Arial"/>
                <a:cs typeface="Arial"/>
              </a:rPr>
              <a:t>compres</a:t>
            </a:r>
            <a:r>
              <a:rPr lang="en-IN" sz="1200" dirty="0">
                <a:latin typeface="Arial"/>
                <a:cs typeface="Arial"/>
              </a:rPr>
              <a:t>s  </a:t>
            </a:r>
            <a:r>
              <a:rPr sz="1200" dirty="0">
                <a:latin typeface="Arial"/>
                <a:cs typeface="Arial"/>
              </a:rPr>
              <a:t>data</a:t>
            </a:r>
            <a:r>
              <a:rPr lang="en-IN" sz="1200" dirty="0">
                <a:latin typeface="Arial"/>
                <a:cs typeface="Arial"/>
              </a:rPr>
              <a:t>, packets</a:t>
            </a:r>
            <a:endParaRPr sz="1200" dirty="0">
              <a:latin typeface="Arial"/>
              <a:cs typeface="Arial"/>
            </a:endParaRPr>
          </a:p>
        </p:txBody>
      </p:sp>
      <p:sp>
        <p:nvSpPr>
          <p:cNvPr id="21" name="object 21"/>
          <p:cNvSpPr txBox="1"/>
          <p:nvPr/>
        </p:nvSpPr>
        <p:spPr>
          <a:xfrm>
            <a:off x="5791200" y="2857500"/>
            <a:ext cx="3200400" cy="453970"/>
          </a:xfrm>
          <a:prstGeom prst="rect">
            <a:avLst/>
          </a:prstGeom>
          <a:solidFill>
            <a:srgbClr val="0098FF">
              <a:alpha val="79998"/>
            </a:srgbClr>
          </a:solidFill>
        </p:spPr>
        <p:txBody>
          <a:bodyPr vert="horz" wrap="square" lIns="0" tIns="83820" rIns="0" bIns="0" rtlCol="0">
            <a:spAutoFit/>
          </a:bodyPr>
          <a:lstStyle/>
          <a:p>
            <a:pPr marL="338455" marR="306705" indent="-67310">
              <a:lnSpc>
                <a:spcPct val="100000"/>
              </a:lnSpc>
              <a:spcBef>
                <a:spcPts val="660"/>
              </a:spcBef>
            </a:pPr>
            <a:r>
              <a:rPr sz="1200" spc="-5" dirty="0">
                <a:latin typeface="Arial"/>
                <a:cs typeface="Arial"/>
              </a:rPr>
              <a:t>To </a:t>
            </a:r>
            <a:r>
              <a:rPr sz="1200" dirty="0">
                <a:latin typeface="Arial"/>
                <a:cs typeface="Arial"/>
              </a:rPr>
              <a:t>Provide </a:t>
            </a:r>
            <a:r>
              <a:rPr sz="1200" spc="-5" dirty="0">
                <a:latin typeface="Arial"/>
                <a:cs typeface="Arial"/>
              </a:rPr>
              <a:t>reliable process-to-process  </a:t>
            </a:r>
            <a:r>
              <a:rPr sz="1200" dirty="0">
                <a:latin typeface="Arial"/>
                <a:cs typeface="Arial"/>
              </a:rPr>
              <a:t>Message </a:t>
            </a:r>
            <a:r>
              <a:rPr sz="1200" spc="-5" dirty="0">
                <a:latin typeface="Arial"/>
                <a:cs typeface="Arial"/>
              </a:rPr>
              <a:t>delivery </a:t>
            </a:r>
            <a:r>
              <a:rPr sz="1200" dirty="0">
                <a:latin typeface="Arial"/>
                <a:cs typeface="Arial"/>
              </a:rPr>
              <a:t>and error</a:t>
            </a:r>
            <a:r>
              <a:rPr sz="1200" spc="-35" dirty="0">
                <a:latin typeface="Arial"/>
                <a:cs typeface="Arial"/>
              </a:rPr>
              <a:t> </a:t>
            </a:r>
            <a:r>
              <a:rPr sz="1200" dirty="0">
                <a:latin typeface="Arial"/>
                <a:cs typeface="Arial"/>
              </a:rPr>
              <a:t>recovery</a:t>
            </a:r>
            <a:endParaRPr sz="1200">
              <a:latin typeface="Arial"/>
              <a:cs typeface="Arial"/>
            </a:endParaRPr>
          </a:p>
        </p:txBody>
      </p:sp>
      <p:sp>
        <p:nvSpPr>
          <p:cNvPr id="22" name="object 22"/>
          <p:cNvSpPr txBox="1"/>
          <p:nvPr/>
        </p:nvSpPr>
        <p:spPr>
          <a:xfrm>
            <a:off x="5791200" y="3371850"/>
            <a:ext cx="3200400" cy="453970"/>
          </a:xfrm>
          <a:prstGeom prst="rect">
            <a:avLst/>
          </a:prstGeom>
          <a:solidFill>
            <a:srgbClr val="0098FF">
              <a:alpha val="79998"/>
            </a:srgbClr>
          </a:solidFill>
        </p:spPr>
        <p:txBody>
          <a:bodyPr vert="horz" wrap="square" lIns="0" tIns="83820" rIns="0" bIns="0" rtlCol="0">
            <a:spAutoFit/>
          </a:bodyPr>
          <a:lstStyle/>
          <a:p>
            <a:pPr marL="312420" marR="304165" indent="175260">
              <a:lnSpc>
                <a:spcPct val="100000"/>
              </a:lnSpc>
              <a:spcBef>
                <a:spcPts val="660"/>
              </a:spcBef>
            </a:pPr>
            <a:r>
              <a:rPr sz="1200" spc="-5" dirty="0">
                <a:latin typeface="Arial"/>
                <a:cs typeface="Arial"/>
              </a:rPr>
              <a:t>To move </a:t>
            </a:r>
            <a:r>
              <a:rPr sz="1200" dirty="0">
                <a:latin typeface="Arial"/>
                <a:cs typeface="Arial"/>
              </a:rPr>
              <a:t>packets </a:t>
            </a:r>
            <a:r>
              <a:rPr sz="1200" spc="-5" dirty="0">
                <a:latin typeface="Arial"/>
                <a:cs typeface="Arial"/>
              </a:rPr>
              <a:t>from </a:t>
            </a:r>
            <a:r>
              <a:rPr sz="1200" dirty="0">
                <a:latin typeface="Arial"/>
                <a:cs typeface="Arial"/>
              </a:rPr>
              <a:t>source to  destination; to provide</a:t>
            </a:r>
            <a:r>
              <a:rPr sz="1200" spc="-30" dirty="0">
                <a:latin typeface="Arial"/>
                <a:cs typeface="Arial"/>
              </a:rPr>
              <a:t> </a:t>
            </a:r>
            <a:r>
              <a:rPr sz="1200" spc="-5" dirty="0">
                <a:latin typeface="Arial"/>
                <a:cs typeface="Arial"/>
              </a:rPr>
              <a:t>internetworking</a:t>
            </a:r>
            <a:endParaRPr sz="1200">
              <a:latin typeface="Arial"/>
              <a:cs typeface="Arial"/>
            </a:endParaRPr>
          </a:p>
        </p:txBody>
      </p:sp>
      <p:sp>
        <p:nvSpPr>
          <p:cNvPr id="23" name="object 23"/>
          <p:cNvSpPr txBox="1"/>
          <p:nvPr/>
        </p:nvSpPr>
        <p:spPr>
          <a:xfrm>
            <a:off x="5791200" y="3886200"/>
            <a:ext cx="3200400" cy="453970"/>
          </a:xfrm>
          <a:prstGeom prst="rect">
            <a:avLst/>
          </a:prstGeom>
          <a:solidFill>
            <a:srgbClr val="0098FF">
              <a:alpha val="79998"/>
            </a:srgbClr>
          </a:solidFill>
        </p:spPr>
        <p:txBody>
          <a:bodyPr vert="horz" wrap="square" lIns="0" tIns="83820" rIns="0" bIns="0" rtlCol="0">
            <a:spAutoFit/>
          </a:bodyPr>
          <a:lstStyle/>
          <a:p>
            <a:pPr marL="933450" marR="271145" indent="-655320">
              <a:lnSpc>
                <a:spcPct val="100000"/>
              </a:lnSpc>
              <a:spcBef>
                <a:spcPts val="660"/>
              </a:spcBef>
            </a:pPr>
            <a:r>
              <a:rPr sz="1200" spc="-5" dirty="0">
                <a:latin typeface="Arial"/>
                <a:cs typeface="Arial"/>
              </a:rPr>
              <a:t>To </a:t>
            </a:r>
            <a:r>
              <a:rPr sz="1200" dirty="0">
                <a:latin typeface="Arial"/>
                <a:cs typeface="Arial"/>
              </a:rPr>
              <a:t>organize </a:t>
            </a:r>
            <a:r>
              <a:rPr sz="1200" spc="-5" dirty="0">
                <a:latin typeface="Arial"/>
                <a:cs typeface="Arial"/>
              </a:rPr>
              <a:t>bits into </a:t>
            </a:r>
            <a:r>
              <a:rPr sz="1200" dirty="0">
                <a:latin typeface="Arial"/>
                <a:cs typeface="Arial"/>
              </a:rPr>
              <a:t>frames; </a:t>
            </a:r>
            <a:r>
              <a:rPr sz="1200" spc="-5" dirty="0">
                <a:latin typeface="Arial"/>
                <a:cs typeface="Arial"/>
              </a:rPr>
              <a:t>to provide  Hop-to-hop</a:t>
            </a:r>
            <a:r>
              <a:rPr sz="1200" dirty="0">
                <a:latin typeface="Arial"/>
                <a:cs typeface="Arial"/>
              </a:rPr>
              <a:t> </a:t>
            </a:r>
            <a:r>
              <a:rPr sz="1200" spc="-5" dirty="0">
                <a:latin typeface="Arial"/>
                <a:cs typeface="Arial"/>
              </a:rPr>
              <a:t>delivery</a:t>
            </a:r>
            <a:endParaRPr sz="1200">
              <a:latin typeface="Arial"/>
              <a:cs typeface="Arial"/>
            </a:endParaRPr>
          </a:p>
        </p:txBody>
      </p:sp>
      <p:sp>
        <p:nvSpPr>
          <p:cNvPr id="24" name="object 24"/>
          <p:cNvSpPr txBox="1">
            <a:spLocks noGrp="1"/>
          </p:cNvSpPr>
          <p:nvPr>
            <p:ph type="title"/>
          </p:nvPr>
        </p:nvSpPr>
        <p:spPr>
          <a:xfrm>
            <a:off x="2514600" y="133350"/>
            <a:ext cx="4800600" cy="459100"/>
          </a:xfrm>
          <a:prstGeom prst="rect">
            <a:avLst/>
          </a:prstGeom>
        </p:spPr>
        <p:txBody>
          <a:bodyPr vert="horz" wrap="square" lIns="0" tIns="12700" rIns="0" bIns="0" rtlCol="0">
            <a:spAutoFit/>
          </a:bodyPr>
          <a:lstStyle/>
          <a:p>
            <a:pPr marL="12700">
              <a:lnSpc>
                <a:spcPct val="100000"/>
              </a:lnSpc>
              <a:spcBef>
                <a:spcPts val="100"/>
              </a:spcBef>
            </a:pPr>
            <a:r>
              <a:rPr sz="2900" b="1" spc="5" dirty="0">
                <a:solidFill>
                  <a:schemeClr val="tx1"/>
                </a:solidFill>
              </a:rPr>
              <a:t>Data, </a:t>
            </a:r>
            <a:r>
              <a:rPr sz="2900" b="1" spc="-20" dirty="0">
                <a:solidFill>
                  <a:schemeClr val="tx1"/>
                </a:solidFill>
              </a:rPr>
              <a:t>Protocol </a:t>
            </a:r>
            <a:r>
              <a:rPr sz="2900" b="1" spc="-90" dirty="0">
                <a:solidFill>
                  <a:schemeClr val="tx1"/>
                </a:solidFill>
              </a:rPr>
              <a:t>&amp;</a:t>
            </a:r>
            <a:r>
              <a:rPr sz="2900" b="1" spc="-10" dirty="0">
                <a:solidFill>
                  <a:schemeClr val="tx1"/>
                </a:solidFill>
              </a:rPr>
              <a:t> </a:t>
            </a:r>
            <a:r>
              <a:rPr sz="2900" b="1" spc="-20" dirty="0">
                <a:solidFill>
                  <a:schemeClr val="tx1"/>
                </a:solidFill>
              </a:rPr>
              <a:t>Activities</a:t>
            </a:r>
            <a:endParaRPr sz="2900" b="1" dirty="0">
              <a:solidFill>
                <a:schemeClr val="tx1"/>
              </a:solidFill>
            </a:endParaRPr>
          </a:p>
        </p:txBody>
      </p:sp>
      <p:sp>
        <p:nvSpPr>
          <p:cNvPr id="25" name="object 25"/>
          <p:cNvSpPr txBox="1"/>
          <p:nvPr/>
        </p:nvSpPr>
        <p:spPr>
          <a:xfrm>
            <a:off x="1676400" y="4400550"/>
            <a:ext cx="3962400" cy="453970"/>
          </a:xfrm>
          <a:prstGeom prst="rect">
            <a:avLst/>
          </a:prstGeom>
          <a:solidFill>
            <a:srgbClr val="DDE3B9">
              <a:alpha val="79998"/>
            </a:srgbClr>
          </a:solidFill>
        </p:spPr>
        <p:txBody>
          <a:bodyPr vert="horz" wrap="square" lIns="0" tIns="83820" rIns="0" bIns="0" rtlCol="0">
            <a:spAutoFit/>
          </a:bodyPr>
          <a:lstStyle/>
          <a:p>
            <a:pPr algn="ctr">
              <a:lnSpc>
                <a:spcPct val="100000"/>
              </a:lnSpc>
              <a:spcBef>
                <a:spcPts val="660"/>
              </a:spcBef>
            </a:pPr>
            <a:r>
              <a:rPr sz="1400" b="1" spc="-5" dirty="0">
                <a:latin typeface="Arial"/>
                <a:cs typeface="Arial"/>
              </a:rPr>
              <a:t>Physical</a:t>
            </a:r>
            <a:endParaRPr sz="1400">
              <a:latin typeface="Arial"/>
              <a:cs typeface="Arial"/>
            </a:endParaRPr>
          </a:p>
          <a:p>
            <a:pPr algn="ctr">
              <a:lnSpc>
                <a:spcPct val="100000"/>
              </a:lnSpc>
            </a:pPr>
            <a:r>
              <a:rPr sz="1000" spc="-10" dirty="0">
                <a:latin typeface="Arial"/>
                <a:cs typeface="Arial"/>
              </a:rPr>
              <a:t>Medium, </a:t>
            </a:r>
            <a:r>
              <a:rPr sz="1000" spc="-5" dirty="0">
                <a:latin typeface="Arial"/>
                <a:cs typeface="Arial"/>
              </a:rPr>
              <a:t>Coax, Fiber, 10base,</a:t>
            </a:r>
            <a:r>
              <a:rPr sz="1000" spc="-25" dirty="0">
                <a:latin typeface="Arial"/>
                <a:cs typeface="Arial"/>
              </a:rPr>
              <a:t> </a:t>
            </a:r>
            <a:r>
              <a:rPr sz="1000" spc="-5" dirty="0">
                <a:latin typeface="Arial"/>
                <a:cs typeface="Arial"/>
              </a:rPr>
              <a:t>Wireless</a:t>
            </a:r>
            <a:endParaRPr sz="1000">
              <a:latin typeface="Arial"/>
              <a:cs typeface="Arial"/>
            </a:endParaRPr>
          </a:p>
        </p:txBody>
      </p:sp>
      <p:sp>
        <p:nvSpPr>
          <p:cNvPr id="26" name="object 26"/>
          <p:cNvSpPr txBox="1"/>
          <p:nvPr/>
        </p:nvSpPr>
        <p:spPr>
          <a:xfrm>
            <a:off x="228600" y="4400550"/>
            <a:ext cx="1295400" cy="377026"/>
          </a:xfrm>
          <a:prstGeom prst="rect">
            <a:avLst/>
          </a:prstGeom>
          <a:solidFill>
            <a:srgbClr val="A7F5E2">
              <a:alpha val="79998"/>
            </a:srgbClr>
          </a:solidFill>
        </p:spPr>
        <p:txBody>
          <a:bodyPr vert="horz" wrap="square" lIns="0" tIns="160020" rIns="0" bIns="0" rtlCol="0">
            <a:spAutoFit/>
          </a:bodyPr>
          <a:lstStyle/>
          <a:p>
            <a:pPr marL="285750">
              <a:lnSpc>
                <a:spcPct val="100000"/>
              </a:lnSpc>
              <a:spcBef>
                <a:spcPts val="1260"/>
              </a:spcBef>
            </a:pPr>
            <a:r>
              <a:rPr sz="1400" b="1" spc="-5" dirty="0">
                <a:latin typeface="Arial"/>
                <a:cs typeface="Arial"/>
              </a:rPr>
              <a:t>Physical</a:t>
            </a:r>
            <a:endParaRPr sz="1400">
              <a:latin typeface="Arial"/>
              <a:cs typeface="Arial"/>
            </a:endParaRPr>
          </a:p>
        </p:txBody>
      </p:sp>
      <p:sp>
        <p:nvSpPr>
          <p:cNvPr id="27" name="object 27"/>
          <p:cNvSpPr txBox="1"/>
          <p:nvPr/>
        </p:nvSpPr>
        <p:spPr>
          <a:xfrm>
            <a:off x="5791200" y="4400550"/>
            <a:ext cx="3200400" cy="453970"/>
          </a:xfrm>
          <a:prstGeom prst="rect">
            <a:avLst/>
          </a:prstGeom>
          <a:solidFill>
            <a:srgbClr val="0098FF">
              <a:alpha val="79998"/>
            </a:srgbClr>
          </a:solidFill>
        </p:spPr>
        <p:txBody>
          <a:bodyPr vert="horz" wrap="square" lIns="0" tIns="83820" rIns="0" bIns="0" rtlCol="0">
            <a:spAutoFit/>
          </a:bodyPr>
          <a:lstStyle/>
          <a:p>
            <a:pPr marL="261620" marR="161925" indent="-134620">
              <a:lnSpc>
                <a:spcPct val="100000"/>
              </a:lnSpc>
              <a:spcBef>
                <a:spcPts val="660"/>
              </a:spcBef>
            </a:pPr>
            <a:r>
              <a:rPr sz="1200" spc="-5" dirty="0">
                <a:latin typeface="Arial"/>
                <a:cs typeface="Arial"/>
              </a:rPr>
              <a:t>To Transmit </a:t>
            </a:r>
            <a:r>
              <a:rPr sz="1200" dirty="0">
                <a:latin typeface="Arial"/>
                <a:cs typeface="Arial"/>
              </a:rPr>
              <a:t>bits over a </a:t>
            </a:r>
            <a:r>
              <a:rPr sz="1200" spc="-5" dirty="0">
                <a:latin typeface="Arial"/>
                <a:cs typeface="Arial"/>
              </a:rPr>
              <a:t>medium; to </a:t>
            </a:r>
            <a:r>
              <a:rPr sz="1200" dirty="0">
                <a:latin typeface="Arial"/>
                <a:cs typeface="Arial"/>
              </a:rPr>
              <a:t>provide  Mechanical and </a:t>
            </a:r>
            <a:r>
              <a:rPr sz="1200" spc="-5" dirty="0">
                <a:latin typeface="Arial"/>
                <a:cs typeface="Arial"/>
              </a:rPr>
              <a:t>electrical</a:t>
            </a:r>
            <a:r>
              <a:rPr sz="1200" spc="-30" dirty="0">
                <a:latin typeface="Arial"/>
                <a:cs typeface="Arial"/>
              </a:rPr>
              <a:t> </a:t>
            </a:r>
            <a:r>
              <a:rPr sz="1200" dirty="0">
                <a:latin typeface="Arial"/>
                <a:cs typeface="Arial"/>
              </a:rPr>
              <a:t>specifications</a:t>
            </a:r>
            <a:endParaRPr sz="1200">
              <a:latin typeface="Arial"/>
              <a:cs typeface="Arial"/>
            </a:endParaRPr>
          </a:p>
        </p:txBody>
      </p:sp>
    </p:spTree>
    <p:extLst>
      <p:ext uri="{BB962C8B-B14F-4D97-AF65-F5344CB8AC3E}">
        <p14:creationId xmlns:p14="http://schemas.microsoft.com/office/powerpoint/2010/main" val="8376759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51371" y="46499"/>
            <a:ext cx="3688804" cy="597599"/>
          </a:xfrm>
          <a:prstGeom prst="rect">
            <a:avLst/>
          </a:prstGeom>
        </p:spPr>
        <p:txBody>
          <a:bodyPr vert="horz" wrap="square" lIns="0" tIns="12700" rIns="0" bIns="0" rtlCol="0">
            <a:spAutoFit/>
          </a:bodyPr>
          <a:lstStyle/>
          <a:p>
            <a:pPr marL="12700">
              <a:lnSpc>
                <a:spcPct val="100000"/>
              </a:lnSpc>
              <a:spcBef>
                <a:spcPts val="100"/>
              </a:spcBef>
            </a:pPr>
            <a:r>
              <a:rPr sz="3800" b="1" spc="-10" dirty="0">
                <a:solidFill>
                  <a:srgbClr val="FF0000"/>
                </a:solidFill>
                <a:effectLst>
                  <a:outerShdw blurRad="38100" dist="38100" dir="2700000" algn="tl">
                    <a:srgbClr val="000000">
                      <a:alpha val="43137"/>
                    </a:srgbClr>
                  </a:outerShdw>
                </a:effectLst>
                <a:latin typeface="Bahnschrift" panose="020B0502040204020203" pitchFamily="34" charset="0"/>
              </a:rPr>
              <a:t>Physical</a:t>
            </a:r>
            <a:r>
              <a:rPr sz="3800" b="1" spc="-50" dirty="0">
                <a:solidFill>
                  <a:srgbClr val="FF0000"/>
                </a:solidFill>
                <a:effectLst>
                  <a:outerShdw blurRad="38100" dist="38100" dir="2700000" algn="tl">
                    <a:srgbClr val="000000">
                      <a:alpha val="43137"/>
                    </a:srgbClr>
                  </a:outerShdw>
                </a:effectLst>
                <a:latin typeface="Bahnschrift" panose="020B0502040204020203" pitchFamily="34" charset="0"/>
              </a:rPr>
              <a:t> </a:t>
            </a:r>
            <a:r>
              <a:rPr sz="3800" b="1" spc="-120" dirty="0">
                <a:solidFill>
                  <a:srgbClr val="FF0000"/>
                </a:solidFill>
                <a:effectLst>
                  <a:outerShdw blurRad="38100" dist="38100" dir="2700000" algn="tl">
                    <a:srgbClr val="000000">
                      <a:alpha val="43137"/>
                    </a:srgbClr>
                  </a:outerShdw>
                </a:effectLst>
                <a:latin typeface="Bahnschrift" panose="020B0502040204020203" pitchFamily="34" charset="0"/>
              </a:rPr>
              <a:t>Layer</a:t>
            </a:r>
            <a:endParaRPr sz="3800" b="1" dirty="0">
              <a:solidFill>
                <a:srgbClr val="FF0000"/>
              </a:solidFill>
              <a:effectLst>
                <a:outerShdw blurRad="38100" dist="38100" dir="2700000" algn="tl">
                  <a:srgbClr val="000000">
                    <a:alpha val="43137"/>
                  </a:srgbClr>
                </a:outerShdw>
              </a:effectLst>
              <a:latin typeface="Bahnschrift" panose="020B0502040204020203" pitchFamily="34" charset="0"/>
            </a:endParaRPr>
          </a:p>
        </p:txBody>
      </p:sp>
      <p:sp>
        <p:nvSpPr>
          <p:cNvPr id="3" name="object 3"/>
          <p:cNvSpPr txBox="1"/>
          <p:nvPr/>
        </p:nvSpPr>
        <p:spPr>
          <a:xfrm>
            <a:off x="342899" y="2474596"/>
            <a:ext cx="105410" cy="142347"/>
          </a:xfrm>
          <a:prstGeom prst="rect">
            <a:avLst/>
          </a:prstGeom>
        </p:spPr>
        <p:txBody>
          <a:bodyPr vert="horz" wrap="square" lIns="0" tIns="11430" rIns="0" bIns="0" rtlCol="0">
            <a:spAutoFit/>
          </a:bodyPr>
          <a:lstStyle/>
          <a:p>
            <a:pPr marL="12700">
              <a:lnSpc>
                <a:spcPct val="100000"/>
              </a:lnSpc>
              <a:spcBef>
                <a:spcPts val="90"/>
              </a:spcBef>
            </a:pPr>
            <a:r>
              <a:rPr sz="850" spc="-10" dirty="0">
                <a:solidFill>
                  <a:srgbClr val="CC9800"/>
                </a:solidFill>
                <a:latin typeface="Wingdings"/>
                <a:cs typeface="Wingdings"/>
              </a:rPr>
              <a:t></a:t>
            </a:r>
            <a:endParaRPr sz="850">
              <a:latin typeface="Wingdings"/>
              <a:cs typeface="Wingdings"/>
            </a:endParaRPr>
          </a:p>
        </p:txBody>
      </p:sp>
      <p:sp>
        <p:nvSpPr>
          <p:cNvPr id="4" name="object 4"/>
          <p:cNvSpPr txBox="1"/>
          <p:nvPr/>
        </p:nvSpPr>
        <p:spPr>
          <a:xfrm>
            <a:off x="685802" y="2453641"/>
            <a:ext cx="7370445" cy="984885"/>
          </a:xfrm>
          <a:prstGeom prst="rect">
            <a:avLst/>
          </a:prstGeom>
        </p:spPr>
        <p:txBody>
          <a:bodyPr vert="horz" wrap="square" lIns="0" tIns="50800" rIns="0" bIns="0" rtlCol="0">
            <a:spAutoFit/>
          </a:bodyPr>
          <a:lstStyle/>
          <a:p>
            <a:pPr marL="12700" marR="71120">
              <a:lnSpc>
                <a:spcPts val="1250"/>
              </a:lnSpc>
              <a:spcBef>
                <a:spcPts val="400"/>
              </a:spcBef>
            </a:pPr>
            <a:r>
              <a:rPr sz="1300" spc="-5" dirty="0">
                <a:latin typeface="Arial"/>
                <a:cs typeface="Arial"/>
              </a:rPr>
              <a:t>One of the major function of the physical layer </a:t>
            </a:r>
            <a:r>
              <a:rPr sz="1300" dirty="0">
                <a:latin typeface="Arial"/>
                <a:cs typeface="Arial"/>
              </a:rPr>
              <a:t>is </a:t>
            </a:r>
            <a:r>
              <a:rPr sz="1300" spc="-5" dirty="0">
                <a:latin typeface="Arial"/>
                <a:cs typeface="Arial"/>
              </a:rPr>
              <a:t>to </a:t>
            </a:r>
            <a:r>
              <a:rPr sz="1300" spc="-10" dirty="0">
                <a:latin typeface="Arial"/>
                <a:cs typeface="Arial"/>
              </a:rPr>
              <a:t>move </a:t>
            </a:r>
            <a:r>
              <a:rPr sz="1300" spc="-5" dirty="0">
                <a:latin typeface="Arial"/>
                <a:cs typeface="Arial"/>
              </a:rPr>
              <a:t>data </a:t>
            </a:r>
            <a:r>
              <a:rPr sz="1300" dirty="0">
                <a:latin typeface="Arial"/>
                <a:cs typeface="Arial"/>
              </a:rPr>
              <a:t>in </a:t>
            </a:r>
            <a:r>
              <a:rPr sz="1300" spc="-5" dirty="0">
                <a:latin typeface="Arial"/>
                <a:cs typeface="Arial"/>
              </a:rPr>
              <a:t>the form of electromagnetic signals  across </a:t>
            </a:r>
            <a:r>
              <a:rPr sz="1300" dirty="0">
                <a:latin typeface="Arial"/>
                <a:cs typeface="Arial"/>
              </a:rPr>
              <a:t>a </a:t>
            </a:r>
            <a:r>
              <a:rPr sz="1300" spc="-5" dirty="0">
                <a:latin typeface="Arial"/>
                <a:cs typeface="Arial"/>
              </a:rPr>
              <a:t>transmission</a:t>
            </a:r>
            <a:r>
              <a:rPr sz="1300" spc="-25" dirty="0">
                <a:latin typeface="Arial"/>
                <a:cs typeface="Arial"/>
              </a:rPr>
              <a:t> </a:t>
            </a:r>
            <a:r>
              <a:rPr sz="1300" spc="-5" dirty="0">
                <a:latin typeface="Arial"/>
                <a:cs typeface="Arial"/>
              </a:rPr>
              <a:t>medium.</a:t>
            </a:r>
            <a:endParaRPr sz="1300" dirty="0">
              <a:latin typeface="Arial"/>
              <a:cs typeface="Arial"/>
            </a:endParaRPr>
          </a:p>
          <a:p>
            <a:pPr marL="12700" marR="1791335">
              <a:lnSpc>
                <a:spcPct val="100000"/>
              </a:lnSpc>
              <a:spcBef>
                <a:spcPts val="20"/>
              </a:spcBef>
            </a:pPr>
            <a:r>
              <a:rPr sz="1300" spc="-5" dirty="0">
                <a:latin typeface="Arial"/>
                <a:cs typeface="Arial"/>
              </a:rPr>
              <a:t>Its responsible for movements of individual bits from one hop (Node) to </a:t>
            </a:r>
            <a:r>
              <a:rPr sz="1300" spc="-10" dirty="0">
                <a:latin typeface="Arial"/>
                <a:cs typeface="Arial"/>
              </a:rPr>
              <a:t>next.  </a:t>
            </a:r>
            <a:r>
              <a:rPr sz="1300" spc="-5" dirty="0">
                <a:latin typeface="Arial"/>
                <a:cs typeface="Arial"/>
              </a:rPr>
              <a:t>Both data and the signals can be either </a:t>
            </a:r>
            <a:r>
              <a:rPr sz="1300" i="1" spc="-5" dirty="0">
                <a:latin typeface="Arial"/>
                <a:cs typeface="Arial"/>
              </a:rPr>
              <a:t>analog </a:t>
            </a:r>
            <a:r>
              <a:rPr sz="1300" spc="-5" dirty="0">
                <a:latin typeface="Arial"/>
                <a:cs typeface="Arial"/>
              </a:rPr>
              <a:t>or</a:t>
            </a:r>
            <a:r>
              <a:rPr sz="1300" spc="-25" dirty="0">
                <a:latin typeface="Arial"/>
                <a:cs typeface="Arial"/>
              </a:rPr>
              <a:t> </a:t>
            </a:r>
            <a:r>
              <a:rPr sz="1300" i="1" spc="-5" dirty="0">
                <a:latin typeface="Arial"/>
                <a:cs typeface="Arial"/>
              </a:rPr>
              <a:t>digital</a:t>
            </a:r>
            <a:r>
              <a:rPr sz="1300" spc="-5" dirty="0">
                <a:latin typeface="Arial"/>
                <a:cs typeface="Arial"/>
              </a:rPr>
              <a:t>.</a:t>
            </a:r>
            <a:endParaRPr sz="1300" dirty="0">
              <a:latin typeface="Arial"/>
              <a:cs typeface="Arial"/>
            </a:endParaRPr>
          </a:p>
          <a:p>
            <a:pPr marL="12700">
              <a:lnSpc>
                <a:spcPct val="100000"/>
              </a:lnSpc>
              <a:spcBef>
                <a:spcPts val="20"/>
              </a:spcBef>
            </a:pPr>
            <a:r>
              <a:rPr sz="1300" spc="-5" dirty="0">
                <a:latin typeface="Arial"/>
                <a:cs typeface="Arial"/>
              </a:rPr>
              <a:t>Transmission media work by conducting energy along </a:t>
            </a:r>
            <a:r>
              <a:rPr sz="1300" dirty="0">
                <a:latin typeface="Arial"/>
                <a:cs typeface="Arial"/>
              </a:rPr>
              <a:t>a </a:t>
            </a:r>
            <a:r>
              <a:rPr sz="1300" spc="-5" dirty="0">
                <a:latin typeface="Arial"/>
                <a:cs typeface="Arial"/>
              </a:rPr>
              <a:t>physical path which can be wired or</a:t>
            </a:r>
            <a:r>
              <a:rPr sz="1300" spc="35" dirty="0">
                <a:latin typeface="Arial"/>
                <a:cs typeface="Arial"/>
              </a:rPr>
              <a:t> </a:t>
            </a:r>
            <a:r>
              <a:rPr sz="1300" spc="-5" dirty="0">
                <a:latin typeface="Arial"/>
                <a:cs typeface="Arial"/>
              </a:rPr>
              <a:t>wireless</a:t>
            </a:r>
            <a:endParaRPr sz="1300" dirty="0">
              <a:latin typeface="Arial"/>
              <a:cs typeface="Arial"/>
            </a:endParaRPr>
          </a:p>
        </p:txBody>
      </p:sp>
      <p:sp>
        <p:nvSpPr>
          <p:cNvPr id="5" name="object 5"/>
          <p:cNvSpPr txBox="1"/>
          <p:nvPr/>
        </p:nvSpPr>
        <p:spPr>
          <a:xfrm>
            <a:off x="342899" y="2689669"/>
            <a:ext cx="105410" cy="629660"/>
          </a:xfrm>
          <a:prstGeom prst="rect">
            <a:avLst/>
          </a:prstGeom>
        </p:spPr>
        <p:txBody>
          <a:bodyPr vert="horz" wrap="square" lIns="0" tIns="82550" rIns="0" bIns="0" rtlCol="0">
            <a:spAutoFit/>
          </a:bodyPr>
          <a:lstStyle/>
          <a:p>
            <a:pPr marL="12700">
              <a:lnSpc>
                <a:spcPct val="100000"/>
              </a:lnSpc>
              <a:spcBef>
                <a:spcPts val="650"/>
              </a:spcBef>
            </a:pPr>
            <a:r>
              <a:rPr sz="850" spc="-10" dirty="0">
                <a:solidFill>
                  <a:srgbClr val="CC9800"/>
                </a:solidFill>
                <a:latin typeface="Wingdings"/>
                <a:cs typeface="Wingdings"/>
              </a:rPr>
              <a:t></a:t>
            </a:r>
            <a:endParaRPr sz="850">
              <a:latin typeface="Wingdings"/>
              <a:cs typeface="Wingdings"/>
            </a:endParaRPr>
          </a:p>
          <a:p>
            <a:pPr marL="12700">
              <a:lnSpc>
                <a:spcPct val="100000"/>
              </a:lnSpc>
              <a:spcBef>
                <a:spcPts val="550"/>
              </a:spcBef>
            </a:pPr>
            <a:r>
              <a:rPr sz="850" spc="-10" dirty="0">
                <a:solidFill>
                  <a:srgbClr val="CC9800"/>
                </a:solidFill>
                <a:latin typeface="Wingdings"/>
                <a:cs typeface="Wingdings"/>
              </a:rPr>
              <a:t></a:t>
            </a:r>
            <a:endParaRPr sz="850">
              <a:latin typeface="Wingdings"/>
              <a:cs typeface="Wingdings"/>
            </a:endParaRPr>
          </a:p>
          <a:p>
            <a:pPr marL="12700">
              <a:lnSpc>
                <a:spcPct val="100000"/>
              </a:lnSpc>
              <a:spcBef>
                <a:spcPts val="550"/>
              </a:spcBef>
            </a:pPr>
            <a:r>
              <a:rPr sz="850" spc="-10" dirty="0">
                <a:solidFill>
                  <a:srgbClr val="CC9800"/>
                </a:solidFill>
                <a:latin typeface="Wingdings"/>
                <a:cs typeface="Wingdings"/>
              </a:rPr>
              <a:t></a:t>
            </a:r>
            <a:endParaRPr sz="850">
              <a:latin typeface="Wingdings"/>
              <a:cs typeface="Wingdings"/>
            </a:endParaRPr>
          </a:p>
        </p:txBody>
      </p:sp>
      <p:sp>
        <p:nvSpPr>
          <p:cNvPr id="6" name="object 6"/>
          <p:cNvSpPr txBox="1"/>
          <p:nvPr/>
        </p:nvSpPr>
        <p:spPr>
          <a:xfrm>
            <a:off x="342899" y="3341370"/>
            <a:ext cx="105410" cy="142347"/>
          </a:xfrm>
          <a:prstGeom prst="rect">
            <a:avLst/>
          </a:prstGeom>
        </p:spPr>
        <p:txBody>
          <a:bodyPr vert="horz" wrap="square" lIns="0" tIns="11430" rIns="0" bIns="0" rtlCol="0">
            <a:spAutoFit/>
          </a:bodyPr>
          <a:lstStyle/>
          <a:p>
            <a:pPr marL="12700">
              <a:lnSpc>
                <a:spcPct val="100000"/>
              </a:lnSpc>
              <a:spcBef>
                <a:spcPts val="90"/>
              </a:spcBef>
            </a:pPr>
            <a:r>
              <a:rPr sz="850" spc="-10" dirty="0">
                <a:solidFill>
                  <a:srgbClr val="CC9800"/>
                </a:solidFill>
                <a:latin typeface="Wingdings"/>
                <a:cs typeface="Wingdings"/>
              </a:rPr>
              <a:t></a:t>
            </a:r>
            <a:endParaRPr sz="850">
              <a:latin typeface="Wingdings"/>
              <a:cs typeface="Wingdings"/>
            </a:endParaRPr>
          </a:p>
        </p:txBody>
      </p:sp>
      <p:sp>
        <p:nvSpPr>
          <p:cNvPr id="8" name="object 8"/>
          <p:cNvSpPr txBox="1"/>
          <p:nvPr/>
        </p:nvSpPr>
        <p:spPr>
          <a:xfrm>
            <a:off x="687068" y="3495675"/>
            <a:ext cx="114300" cy="1363194"/>
          </a:xfrm>
          <a:prstGeom prst="rect">
            <a:avLst/>
          </a:prstGeom>
        </p:spPr>
        <p:txBody>
          <a:bodyPr vert="horz" wrap="square" lIns="0" tIns="16510" rIns="0" bIns="0" rtlCol="0">
            <a:spAutoFit/>
          </a:bodyPr>
          <a:lstStyle/>
          <a:p>
            <a:pPr marL="12700">
              <a:lnSpc>
                <a:spcPct val="100000"/>
              </a:lnSpc>
              <a:spcBef>
                <a:spcPts val="13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p:txBody>
      </p:sp>
      <p:sp>
        <p:nvSpPr>
          <p:cNvPr id="9" name="object 9"/>
          <p:cNvSpPr txBox="1"/>
          <p:nvPr/>
        </p:nvSpPr>
        <p:spPr>
          <a:xfrm>
            <a:off x="897255" y="3495676"/>
            <a:ext cx="6947534" cy="1413207"/>
          </a:xfrm>
          <a:prstGeom prst="rect">
            <a:avLst/>
          </a:prstGeom>
        </p:spPr>
        <p:txBody>
          <a:bodyPr vert="horz" wrap="square" lIns="0" tIns="12700" rIns="0" bIns="0" rtlCol="0">
            <a:spAutoFit/>
          </a:bodyPr>
          <a:lstStyle/>
          <a:p>
            <a:pPr marL="12700">
              <a:lnSpc>
                <a:spcPct val="100000"/>
              </a:lnSpc>
              <a:spcBef>
                <a:spcPts val="100"/>
              </a:spcBef>
            </a:pPr>
            <a:r>
              <a:rPr sz="1300" spc="-5" dirty="0">
                <a:latin typeface="Arial"/>
                <a:cs typeface="Arial"/>
              </a:rPr>
              <a:t>Physical characteristics of interface and medium </a:t>
            </a:r>
            <a:r>
              <a:rPr sz="1300" spc="-5" dirty="0">
                <a:solidFill>
                  <a:srgbClr val="959595"/>
                </a:solidFill>
                <a:latin typeface="Arial"/>
                <a:cs typeface="Arial"/>
              </a:rPr>
              <a:t>(Transmission medium)</a:t>
            </a:r>
            <a:endParaRPr sz="1300" dirty="0">
              <a:latin typeface="Arial"/>
              <a:cs typeface="Arial"/>
            </a:endParaRPr>
          </a:p>
          <a:p>
            <a:pPr marL="12700" marR="5080">
              <a:lnSpc>
                <a:spcPct val="100000"/>
              </a:lnSpc>
              <a:spcBef>
                <a:spcPts val="10"/>
              </a:spcBef>
            </a:pPr>
            <a:r>
              <a:rPr sz="1300" spc="-5" dirty="0">
                <a:latin typeface="Arial"/>
                <a:cs typeface="Arial"/>
              </a:rPr>
              <a:t>Representation of bits </a:t>
            </a:r>
            <a:r>
              <a:rPr sz="1300" spc="-5" dirty="0">
                <a:solidFill>
                  <a:srgbClr val="959595"/>
                </a:solidFill>
                <a:latin typeface="Arial"/>
                <a:cs typeface="Arial"/>
              </a:rPr>
              <a:t>(stream of bits (0s or 1s) with no interpretation and </a:t>
            </a:r>
            <a:r>
              <a:rPr sz="1300" spc="-10" dirty="0">
                <a:solidFill>
                  <a:srgbClr val="959595"/>
                </a:solidFill>
                <a:latin typeface="Arial"/>
                <a:cs typeface="Arial"/>
              </a:rPr>
              <a:t>encoded </a:t>
            </a:r>
            <a:r>
              <a:rPr sz="1300" spc="-5" dirty="0">
                <a:solidFill>
                  <a:srgbClr val="959595"/>
                </a:solidFill>
                <a:latin typeface="Arial"/>
                <a:cs typeface="Arial"/>
              </a:rPr>
              <a:t>into signals)  </a:t>
            </a:r>
            <a:r>
              <a:rPr sz="1300" spc="-5" dirty="0">
                <a:latin typeface="Arial"/>
                <a:cs typeface="Arial"/>
              </a:rPr>
              <a:t>Data rate </a:t>
            </a:r>
            <a:r>
              <a:rPr sz="1300" spc="-5" dirty="0">
                <a:solidFill>
                  <a:srgbClr val="959595"/>
                </a:solidFill>
                <a:latin typeface="Arial"/>
                <a:cs typeface="Arial"/>
              </a:rPr>
              <a:t>(duration of </a:t>
            </a:r>
            <a:r>
              <a:rPr sz="1300" dirty="0">
                <a:solidFill>
                  <a:srgbClr val="959595"/>
                </a:solidFill>
                <a:latin typeface="Arial"/>
                <a:cs typeface="Arial"/>
              </a:rPr>
              <a:t>a </a:t>
            </a:r>
            <a:r>
              <a:rPr sz="1300" spc="-5" dirty="0">
                <a:solidFill>
                  <a:srgbClr val="959595"/>
                </a:solidFill>
                <a:latin typeface="Arial"/>
                <a:cs typeface="Arial"/>
              </a:rPr>
              <a:t>bit, which </a:t>
            </a:r>
            <a:r>
              <a:rPr sz="1300" dirty="0">
                <a:solidFill>
                  <a:srgbClr val="959595"/>
                </a:solidFill>
                <a:latin typeface="Arial"/>
                <a:cs typeface="Arial"/>
              </a:rPr>
              <a:t>is </a:t>
            </a:r>
            <a:r>
              <a:rPr sz="1300" spc="-5" dirty="0">
                <a:solidFill>
                  <a:srgbClr val="959595"/>
                </a:solidFill>
                <a:latin typeface="Arial"/>
                <a:cs typeface="Arial"/>
              </a:rPr>
              <a:t>how long </a:t>
            </a:r>
            <a:r>
              <a:rPr sz="1300" dirty="0">
                <a:solidFill>
                  <a:srgbClr val="959595"/>
                </a:solidFill>
                <a:latin typeface="Arial"/>
                <a:cs typeface="Arial"/>
              </a:rPr>
              <a:t>it</a:t>
            </a:r>
            <a:r>
              <a:rPr sz="1300" spc="-15" dirty="0">
                <a:solidFill>
                  <a:srgbClr val="959595"/>
                </a:solidFill>
                <a:latin typeface="Arial"/>
                <a:cs typeface="Arial"/>
              </a:rPr>
              <a:t> </a:t>
            </a:r>
            <a:r>
              <a:rPr sz="1300" spc="-5" dirty="0">
                <a:solidFill>
                  <a:srgbClr val="959595"/>
                </a:solidFill>
                <a:latin typeface="Arial"/>
                <a:cs typeface="Arial"/>
              </a:rPr>
              <a:t>last)</a:t>
            </a:r>
            <a:endParaRPr sz="1300" dirty="0">
              <a:latin typeface="Arial"/>
              <a:cs typeface="Arial"/>
            </a:endParaRPr>
          </a:p>
          <a:p>
            <a:pPr marL="12700" marR="1513205">
              <a:lnSpc>
                <a:spcPct val="100000"/>
              </a:lnSpc>
              <a:spcBef>
                <a:spcPts val="20"/>
              </a:spcBef>
            </a:pPr>
            <a:r>
              <a:rPr sz="1300" spc="-5" dirty="0">
                <a:latin typeface="Arial"/>
                <a:cs typeface="Arial"/>
              </a:rPr>
              <a:t>Synchronization of bits </a:t>
            </a:r>
            <a:r>
              <a:rPr sz="1300" spc="-5" dirty="0">
                <a:solidFill>
                  <a:srgbClr val="959595"/>
                </a:solidFill>
                <a:latin typeface="Arial"/>
                <a:cs typeface="Arial"/>
              </a:rPr>
              <a:t>(sender and receivers clock must be synchronized)  </a:t>
            </a:r>
            <a:r>
              <a:rPr sz="1300" spc="-5" dirty="0">
                <a:latin typeface="Arial"/>
                <a:cs typeface="Arial"/>
              </a:rPr>
              <a:t>Line configuration </a:t>
            </a:r>
            <a:r>
              <a:rPr sz="1300" spc="-5" dirty="0">
                <a:solidFill>
                  <a:srgbClr val="959595"/>
                </a:solidFill>
                <a:latin typeface="Arial"/>
                <a:cs typeface="Arial"/>
              </a:rPr>
              <a:t>(Point-to-Point,</a:t>
            </a:r>
            <a:r>
              <a:rPr sz="1300" spc="-10" dirty="0">
                <a:solidFill>
                  <a:srgbClr val="959595"/>
                </a:solidFill>
                <a:latin typeface="Arial"/>
                <a:cs typeface="Arial"/>
              </a:rPr>
              <a:t> </a:t>
            </a:r>
            <a:r>
              <a:rPr sz="1300" spc="-5" dirty="0">
                <a:solidFill>
                  <a:srgbClr val="959595"/>
                </a:solidFill>
                <a:latin typeface="Arial"/>
                <a:cs typeface="Arial"/>
              </a:rPr>
              <a:t>Point-to-Multipoint)</a:t>
            </a:r>
            <a:endParaRPr sz="1300" dirty="0">
              <a:latin typeface="Arial"/>
              <a:cs typeface="Arial"/>
            </a:endParaRPr>
          </a:p>
          <a:p>
            <a:pPr marL="12700">
              <a:lnSpc>
                <a:spcPct val="100000"/>
              </a:lnSpc>
              <a:spcBef>
                <a:spcPts val="20"/>
              </a:spcBef>
            </a:pPr>
            <a:r>
              <a:rPr sz="1300" spc="-5" dirty="0">
                <a:latin typeface="Arial"/>
                <a:cs typeface="Arial"/>
              </a:rPr>
              <a:t>Physical topology</a:t>
            </a:r>
            <a:endParaRPr sz="1300" dirty="0">
              <a:latin typeface="Arial"/>
              <a:cs typeface="Arial"/>
            </a:endParaRPr>
          </a:p>
          <a:p>
            <a:pPr marL="12700">
              <a:lnSpc>
                <a:spcPct val="100000"/>
              </a:lnSpc>
              <a:spcBef>
                <a:spcPts val="10"/>
              </a:spcBef>
            </a:pPr>
            <a:r>
              <a:rPr sz="1300" spc="-5" dirty="0">
                <a:latin typeface="Arial"/>
                <a:cs typeface="Arial"/>
              </a:rPr>
              <a:t>Transmission mode </a:t>
            </a:r>
            <a:r>
              <a:rPr sz="1300" spc="-5" dirty="0">
                <a:solidFill>
                  <a:srgbClr val="959595"/>
                </a:solidFill>
                <a:latin typeface="Arial"/>
                <a:cs typeface="Arial"/>
              </a:rPr>
              <a:t>(Simplex, half duplex, full</a:t>
            </a:r>
            <a:r>
              <a:rPr sz="1300" spc="-10" dirty="0">
                <a:solidFill>
                  <a:srgbClr val="959595"/>
                </a:solidFill>
                <a:latin typeface="Arial"/>
                <a:cs typeface="Arial"/>
              </a:rPr>
              <a:t> </a:t>
            </a:r>
            <a:r>
              <a:rPr sz="1300" spc="-5" dirty="0">
                <a:solidFill>
                  <a:srgbClr val="959595"/>
                </a:solidFill>
                <a:latin typeface="Arial"/>
                <a:cs typeface="Arial"/>
              </a:rPr>
              <a:t>duplex)</a:t>
            </a:r>
            <a:endParaRPr sz="1300" dirty="0">
              <a:latin typeface="Arial"/>
              <a:cs typeface="Arial"/>
            </a:endParaRPr>
          </a:p>
        </p:txBody>
      </p:sp>
      <p:grpSp>
        <p:nvGrpSpPr>
          <p:cNvPr id="10" name="object 10"/>
          <p:cNvGrpSpPr/>
          <p:nvPr/>
        </p:nvGrpSpPr>
        <p:grpSpPr>
          <a:xfrm>
            <a:off x="6896099" y="351474"/>
            <a:ext cx="1752600" cy="677227"/>
            <a:chOff x="7239000" y="468630"/>
            <a:chExt cx="1752600" cy="902969"/>
          </a:xfrm>
        </p:grpSpPr>
        <p:sp>
          <p:nvSpPr>
            <p:cNvPr id="11" name="object 11"/>
            <p:cNvSpPr/>
            <p:nvPr/>
          </p:nvSpPr>
          <p:spPr>
            <a:xfrm>
              <a:off x="7239000" y="548640"/>
              <a:ext cx="685800" cy="518160"/>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7848600" y="468630"/>
              <a:ext cx="1143000" cy="902970"/>
            </a:xfrm>
            <a:prstGeom prst="rect">
              <a:avLst/>
            </a:prstGeom>
            <a:blipFill>
              <a:blip r:embed="rId3" cstate="print"/>
              <a:stretch>
                <a:fillRect/>
              </a:stretch>
            </a:blipFill>
          </p:spPr>
          <p:txBody>
            <a:bodyPr wrap="square" lIns="0" tIns="0" rIns="0" bIns="0" rtlCol="0"/>
            <a:lstStyle/>
            <a:p>
              <a:endParaRPr/>
            </a:p>
          </p:txBody>
        </p:sp>
      </p:grpSp>
      <p:grpSp>
        <p:nvGrpSpPr>
          <p:cNvPr id="13" name="object 13"/>
          <p:cNvGrpSpPr/>
          <p:nvPr/>
        </p:nvGrpSpPr>
        <p:grpSpPr>
          <a:xfrm>
            <a:off x="1633539" y="1082279"/>
            <a:ext cx="2155825" cy="588169"/>
            <a:chOff x="1976437" y="1443037"/>
            <a:chExt cx="2155825" cy="784225"/>
          </a:xfrm>
        </p:grpSpPr>
        <p:sp>
          <p:nvSpPr>
            <p:cNvPr id="14" name="object 14"/>
            <p:cNvSpPr/>
            <p:nvPr/>
          </p:nvSpPr>
          <p:spPr>
            <a:xfrm>
              <a:off x="1993900" y="2209800"/>
              <a:ext cx="2133600" cy="12700"/>
            </a:xfrm>
            <a:custGeom>
              <a:avLst/>
              <a:gdLst/>
              <a:ahLst/>
              <a:cxnLst/>
              <a:rect l="l" t="t" r="r" b="b"/>
              <a:pathLst>
                <a:path w="2133600" h="12700">
                  <a:moveTo>
                    <a:pt x="0" y="12700"/>
                  </a:moveTo>
                  <a:lnTo>
                    <a:pt x="2133600" y="12700"/>
                  </a:lnTo>
                  <a:lnTo>
                    <a:pt x="2133600" y="0"/>
                  </a:lnTo>
                  <a:lnTo>
                    <a:pt x="0" y="0"/>
                  </a:lnTo>
                  <a:lnTo>
                    <a:pt x="0" y="12700"/>
                  </a:lnTo>
                  <a:close/>
                </a:path>
              </a:pathLst>
            </a:custGeom>
            <a:solidFill>
              <a:srgbClr val="5E5E5E"/>
            </a:solidFill>
          </p:spPr>
          <p:txBody>
            <a:bodyPr wrap="square" lIns="0" tIns="0" rIns="0" bIns="0" rtlCol="0"/>
            <a:lstStyle/>
            <a:p>
              <a:endParaRPr/>
            </a:p>
          </p:txBody>
        </p:sp>
        <p:sp>
          <p:nvSpPr>
            <p:cNvPr id="15" name="object 15"/>
            <p:cNvSpPr/>
            <p:nvPr/>
          </p:nvSpPr>
          <p:spPr>
            <a:xfrm>
              <a:off x="1993900" y="1460500"/>
              <a:ext cx="2133600" cy="762000"/>
            </a:xfrm>
            <a:custGeom>
              <a:avLst/>
              <a:gdLst/>
              <a:ahLst/>
              <a:cxnLst/>
              <a:rect l="l" t="t" r="r" b="b"/>
              <a:pathLst>
                <a:path w="2133600" h="762000">
                  <a:moveTo>
                    <a:pt x="1065530" y="762000"/>
                  </a:moveTo>
                  <a:lnTo>
                    <a:pt x="0" y="762000"/>
                  </a:lnTo>
                  <a:lnTo>
                    <a:pt x="0" y="0"/>
                  </a:lnTo>
                  <a:lnTo>
                    <a:pt x="2133600" y="0"/>
                  </a:lnTo>
                  <a:lnTo>
                    <a:pt x="2133600" y="762000"/>
                  </a:lnTo>
                  <a:lnTo>
                    <a:pt x="1065530" y="762000"/>
                  </a:lnTo>
                  <a:close/>
                </a:path>
              </a:pathLst>
            </a:custGeom>
            <a:ln w="9344">
              <a:solidFill>
                <a:srgbClr val="5E5E5E"/>
              </a:solidFill>
            </a:ln>
          </p:spPr>
          <p:txBody>
            <a:bodyPr wrap="square" lIns="0" tIns="0" rIns="0" bIns="0" rtlCol="0"/>
            <a:lstStyle/>
            <a:p>
              <a:endParaRPr/>
            </a:p>
          </p:txBody>
        </p:sp>
        <p:sp>
          <p:nvSpPr>
            <p:cNvPr id="16" name="object 16"/>
            <p:cNvSpPr/>
            <p:nvPr/>
          </p:nvSpPr>
          <p:spPr>
            <a:xfrm>
              <a:off x="1981200" y="1447800"/>
              <a:ext cx="2133600" cy="762000"/>
            </a:xfrm>
            <a:custGeom>
              <a:avLst/>
              <a:gdLst/>
              <a:ahLst/>
              <a:cxnLst/>
              <a:rect l="l" t="t" r="r" b="b"/>
              <a:pathLst>
                <a:path w="2133600" h="762000">
                  <a:moveTo>
                    <a:pt x="2133600" y="0"/>
                  </a:moveTo>
                  <a:lnTo>
                    <a:pt x="0" y="0"/>
                  </a:lnTo>
                  <a:lnTo>
                    <a:pt x="0" y="762000"/>
                  </a:lnTo>
                  <a:lnTo>
                    <a:pt x="2133600" y="762000"/>
                  </a:lnTo>
                  <a:close/>
                </a:path>
              </a:pathLst>
            </a:custGeom>
            <a:solidFill>
              <a:srgbClr val="EDF8C4"/>
            </a:solidFill>
          </p:spPr>
          <p:txBody>
            <a:bodyPr wrap="square" lIns="0" tIns="0" rIns="0" bIns="0" rtlCol="0"/>
            <a:lstStyle/>
            <a:p>
              <a:endParaRPr/>
            </a:p>
          </p:txBody>
        </p:sp>
        <p:sp>
          <p:nvSpPr>
            <p:cNvPr id="17" name="object 17"/>
            <p:cNvSpPr/>
            <p:nvPr/>
          </p:nvSpPr>
          <p:spPr>
            <a:xfrm>
              <a:off x="1981200" y="1447800"/>
              <a:ext cx="2133600" cy="762000"/>
            </a:xfrm>
            <a:custGeom>
              <a:avLst/>
              <a:gdLst/>
              <a:ahLst/>
              <a:cxnLst/>
              <a:rect l="l" t="t" r="r" b="b"/>
              <a:pathLst>
                <a:path w="2133600" h="762000">
                  <a:moveTo>
                    <a:pt x="1066800" y="762000"/>
                  </a:moveTo>
                  <a:lnTo>
                    <a:pt x="0" y="762000"/>
                  </a:lnTo>
                  <a:lnTo>
                    <a:pt x="0" y="0"/>
                  </a:lnTo>
                  <a:lnTo>
                    <a:pt x="2133600" y="0"/>
                  </a:lnTo>
                  <a:lnTo>
                    <a:pt x="2133600" y="762000"/>
                  </a:lnTo>
                  <a:lnTo>
                    <a:pt x="1066800" y="762000"/>
                  </a:lnTo>
                  <a:close/>
                </a:path>
              </a:pathLst>
            </a:custGeom>
            <a:ln w="9344">
              <a:solidFill>
                <a:srgbClr val="000000"/>
              </a:solidFill>
            </a:ln>
          </p:spPr>
          <p:txBody>
            <a:bodyPr wrap="square" lIns="0" tIns="0" rIns="0" bIns="0" rtlCol="0"/>
            <a:lstStyle/>
            <a:p>
              <a:endParaRPr/>
            </a:p>
          </p:txBody>
        </p:sp>
      </p:grpSp>
      <p:graphicFrame>
        <p:nvGraphicFramePr>
          <p:cNvPr id="18" name="object 18"/>
          <p:cNvGraphicFramePr>
            <a:graphicFrameLocks noGrp="1"/>
          </p:cNvGraphicFramePr>
          <p:nvPr>
            <p:extLst>
              <p:ext uri="{D42A27DB-BD31-4B8C-83A1-F6EECF244321}">
                <p14:modId xmlns:p14="http://schemas.microsoft.com/office/powerpoint/2010/main" val="4003997057"/>
              </p:ext>
            </p:extLst>
          </p:nvPr>
        </p:nvGraphicFramePr>
        <p:xfrm>
          <a:off x="1752371" y="1185215"/>
          <a:ext cx="1893570" cy="481963"/>
        </p:xfrm>
        <a:graphic>
          <a:graphicData uri="http://schemas.openxmlformats.org/drawingml/2006/table">
            <a:tbl>
              <a:tblPr firstRow="1" bandRow="1">
                <a:tableStyleId>{2D5ABB26-0587-4C30-8999-92F81FD0307C}</a:tableStyleId>
              </a:tblPr>
              <a:tblGrid>
                <a:gridCol w="579120">
                  <a:extLst>
                    <a:ext uri="{9D8B030D-6E8A-4147-A177-3AD203B41FA5}">
                      <a16:colId xmlns:a16="http://schemas.microsoft.com/office/drawing/2014/main" val="20000"/>
                    </a:ext>
                  </a:extLst>
                </a:gridCol>
                <a:gridCol w="1314450">
                  <a:extLst>
                    <a:ext uri="{9D8B030D-6E8A-4147-A177-3AD203B41FA5}">
                      <a16:colId xmlns:a16="http://schemas.microsoft.com/office/drawing/2014/main" val="20001"/>
                    </a:ext>
                  </a:extLst>
                </a:gridCol>
              </a:tblGrid>
              <a:tr h="125729">
                <a:tc>
                  <a:txBody>
                    <a:bodyPr/>
                    <a:lstStyle/>
                    <a:p>
                      <a:pPr>
                        <a:lnSpc>
                          <a:spcPct val="100000"/>
                        </a:lnSpc>
                      </a:pPr>
                      <a:endParaRPr sz="700" dirty="0">
                        <a:latin typeface="Times New Roman"/>
                        <a:cs typeface="Times New Roman"/>
                      </a:endParaRPr>
                    </a:p>
                  </a:txBody>
                  <a:tcPr marL="0" marR="0" marT="0" marB="0">
                    <a:lnR w="9525">
                      <a:solidFill>
                        <a:srgbClr val="000000"/>
                      </a:solidFill>
                      <a:prstDash val="solid"/>
                    </a:lnR>
                    <a:lnB w="9525">
                      <a:solidFill>
                        <a:srgbClr val="000000"/>
                      </a:solidFill>
                      <a:prstDash val="solid"/>
                    </a:lnB>
                  </a:tcPr>
                </a:tc>
                <a:tc>
                  <a:txBody>
                    <a:bodyPr/>
                    <a:lstStyle/>
                    <a:p>
                      <a:pPr>
                        <a:lnSpc>
                          <a:spcPct val="100000"/>
                        </a:lnSpc>
                      </a:pPr>
                      <a:endParaRPr sz="7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211455">
                <a:tc>
                  <a:txBody>
                    <a:bodyPr/>
                    <a:lstStyle/>
                    <a:p>
                      <a:pPr marL="175260">
                        <a:lnSpc>
                          <a:spcPts val="1110"/>
                        </a:lnSpc>
                        <a:spcBef>
                          <a:spcPts val="20"/>
                        </a:spcBef>
                      </a:pPr>
                      <a:r>
                        <a:rPr sz="800" spc="-5" dirty="0">
                          <a:latin typeface="Arial"/>
                          <a:cs typeface="Arial"/>
                        </a:rPr>
                        <a:t>110</a:t>
                      </a:r>
                      <a:endParaRPr sz="800">
                        <a:latin typeface="Arial"/>
                        <a:cs typeface="Arial"/>
                      </a:endParaRPr>
                    </a:p>
                  </a:txBody>
                  <a:tcPr marL="0" marR="0" marT="19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C9800"/>
                    </a:solidFill>
                  </a:tcPr>
                </a:tc>
                <a:tc>
                  <a:txBody>
                    <a:bodyPr/>
                    <a:lstStyle/>
                    <a:p>
                      <a:pPr marL="59055">
                        <a:lnSpc>
                          <a:spcPts val="1110"/>
                        </a:lnSpc>
                        <a:spcBef>
                          <a:spcPts val="20"/>
                        </a:spcBef>
                      </a:pPr>
                      <a:r>
                        <a:rPr sz="800" spc="-10" dirty="0">
                          <a:latin typeface="Arial"/>
                          <a:cs typeface="Arial"/>
                        </a:rPr>
                        <a:t>10101000000010111</a:t>
                      </a:r>
                      <a:endParaRPr sz="800">
                        <a:latin typeface="Arial"/>
                        <a:cs typeface="Arial"/>
                      </a:endParaRPr>
                    </a:p>
                  </a:txBody>
                  <a:tcPr marL="0" marR="0" marT="19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98FF"/>
                    </a:solidFill>
                  </a:tcPr>
                </a:tc>
                <a:extLst>
                  <a:ext uri="{0D108BD9-81ED-4DB2-BD59-A6C34878D82A}">
                    <a16:rowId xmlns:a16="http://schemas.microsoft.com/office/drawing/2014/main" val="10001"/>
                  </a:ext>
                </a:extLst>
              </a:tr>
              <a:tr h="144779">
                <a:tc gridSpan="2">
                  <a:txBody>
                    <a:bodyPr/>
                    <a:lstStyle/>
                    <a:p>
                      <a:pPr>
                        <a:lnSpc>
                          <a:spcPct val="100000"/>
                        </a:lnSpc>
                      </a:pPr>
                      <a:endParaRPr sz="800" dirty="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2"/>
                  </a:ext>
                </a:extLst>
              </a:tr>
            </a:tbl>
          </a:graphicData>
        </a:graphic>
      </p:graphicFrame>
      <p:sp>
        <p:nvSpPr>
          <p:cNvPr id="19" name="object 19"/>
          <p:cNvSpPr txBox="1"/>
          <p:nvPr/>
        </p:nvSpPr>
        <p:spPr>
          <a:xfrm>
            <a:off x="2096769" y="711518"/>
            <a:ext cx="136652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data </a:t>
            </a:r>
            <a:r>
              <a:rPr sz="1200" spc="-5" dirty="0">
                <a:latin typeface="Arial"/>
                <a:cs typeface="Arial"/>
              </a:rPr>
              <a:t>link</a:t>
            </a:r>
            <a:r>
              <a:rPr sz="1200" spc="-40" dirty="0">
                <a:latin typeface="Arial"/>
                <a:cs typeface="Arial"/>
              </a:rPr>
              <a:t> </a:t>
            </a:r>
            <a:r>
              <a:rPr sz="1200" spc="-5" dirty="0">
                <a:latin typeface="Arial"/>
                <a:cs typeface="Arial"/>
              </a:rPr>
              <a:t>layer</a:t>
            </a:r>
            <a:endParaRPr sz="1200">
              <a:latin typeface="Arial"/>
              <a:cs typeface="Arial"/>
            </a:endParaRPr>
          </a:p>
        </p:txBody>
      </p:sp>
      <p:grpSp>
        <p:nvGrpSpPr>
          <p:cNvPr id="20" name="object 20"/>
          <p:cNvGrpSpPr/>
          <p:nvPr/>
        </p:nvGrpSpPr>
        <p:grpSpPr>
          <a:xfrm>
            <a:off x="5138739" y="1082279"/>
            <a:ext cx="2155825" cy="588169"/>
            <a:chOff x="5481637" y="1443037"/>
            <a:chExt cx="2155825" cy="784225"/>
          </a:xfrm>
        </p:grpSpPr>
        <p:sp>
          <p:nvSpPr>
            <p:cNvPr id="21" name="object 21"/>
            <p:cNvSpPr/>
            <p:nvPr/>
          </p:nvSpPr>
          <p:spPr>
            <a:xfrm>
              <a:off x="5499100" y="2209800"/>
              <a:ext cx="2133600" cy="12700"/>
            </a:xfrm>
            <a:custGeom>
              <a:avLst/>
              <a:gdLst/>
              <a:ahLst/>
              <a:cxnLst/>
              <a:rect l="l" t="t" r="r" b="b"/>
              <a:pathLst>
                <a:path w="2133600" h="12700">
                  <a:moveTo>
                    <a:pt x="0" y="12700"/>
                  </a:moveTo>
                  <a:lnTo>
                    <a:pt x="2133600" y="12700"/>
                  </a:lnTo>
                  <a:lnTo>
                    <a:pt x="2133600" y="0"/>
                  </a:lnTo>
                  <a:lnTo>
                    <a:pt x="0" y="0"/>
                  </a:lnTo>
                  <a:lnTo>
                    <a:pt x="0" y="12700"/>
                  </a:lnTo>
                  <a:close/>
                </a:path>
              </a:pathLst>
            </a:custGeom>
            <a:solidFill>
              <a:srgbClr val="5E5E5E"/>
            </a:solidFill>
          </p:spPr>
          <p:txBody>
            <a:bodyPr wrap="square" lIns="0" tIns="0" rIns="0" bIns="0" rtlCol="0"/>
            <a:lstStyle/>
            <a:p>
              <a:endParaRPr/>
            </a:p>
          </p:txBody>
        </p:sp>
        <p:sp>
          <p:nvSpPr>
            <p:cNvPr id="22" name="object 22"/>
            <p:cNvSpPr/>
            <p:nvPr/>
          </p:nvSpPr>
          <p:spPr>
            <a:xfrm>
              <a:off x="5499100" y="1460500"/>
              <a:ext cx="2133600" cy="762000"/>
            </a:xfrm>
            <a:custGeom>
              <a:avLst/>
              <a:gdLst/>
              <a:ahLst/>
              <a:cxnLst/>
              <a:rect l="l" t="t" r="r" b="b"/>
              <a:pathLst>
                <a:path w="2133600" h="762000">
                  <a:moveTo>
                    <a:pt x="1066800" y="762000"/>
                  </a:moveTo>
                  <a:lnTo>
                    <a:pt x="0" y="762000"/>
                  </a:lnTo>
                  <a:lnTo>
                    <a:pt x="0" y="0"/>
                  </a:lnTo>
                  <a:lnTo>
                    <a:pt x="2133600" y="0"/>
                  </a:lnTo>
                  <a:lnTo>
                    <a:pt x="2133600" y="762000"/>
                  </a:lnTo>
                  <a:lnTo>
                    <a:pt x="1066800" y="762000"/>
                  </a:lnTo>
                  <a:close/>
                </a:path>
              </a:pathLst>
            </a:custGeom>
            <a:ln w="9344">
              <a:solidFill>
                <a:srgbClr val="5E5E5E"/>
              </a:solidFill>
            </a:ln>
          </p:spPr>
          <p:txBody>
            <a:bodyPr wrap="square" lIns="0" tIns="0" rIns="0" bIns="0" rtlCol="0"/>
            <a:lstStyle/>
            <a:p>
              <a:endParaRPr/>
            </a:p>
          </p:txBody>
        </p:sp>
        <p:sp>
          <p:nvSpPr>
            <p:cNvPr id="23" name="object 23"/>
            <p:cNvSpPr/>
            <p:nvPr/>
          </p:nvSpPr>
          <p:spPr>
            <a:xfrm>
              <a:off x="5486400" y="1447800"/>
              <a:ext cx="2133600" cy="762000"/>
            </a:xfrm>
            <a:custGeom>
              <a:avLst/>
              <a:gdLst/>
              <a:ahLst/>
              <a:cxnLst/>
              <a:rect l="l" t="t" r="r" b="b"/>
              <a:pathLst>
                <a:path w="2133600" h="762000">
                  <a:moveTo>
                    <a:pt x="2133600" y="0"/>
                  </a:moveTo>
                  <a:lnTo>
                    <a:pt x="0" y="0"/>
                  </a:lnTo>
                  <a:lnTo>
                    <a:pt x="0" y="762000"/>
                  </a:lnTo>
                  <a:lnTo>
                    <a:pt x="2133600" y="762000"/>
                  </a:lnTo>
                  <a:close/>
                </a:path>
              </a:pathLst>
            </a:custGeom>
            <a:solidFill>
              <a:srgbClr val="EDF8C4"/>
            </a:solidFill>
          </p:spPr>
          <p:txBody>
            <a:bodyPr wrap="square" lIns="0" tIns="0" rIns="0" bIns="0" rtlCol="0"/>
            <a:lstStyle/>
            <a:p>
              <a:endParaRPr/>
            </a:p>
          </p:txBody>
        </p:sp>
        <p:sp>
          <p:nvSpPr>
            <p:cNvPr id="24" name="object 24"/>
            <p:cNvSpPr/>
            <p:nvPr/>
          </p:nvSpPr>
          <p:spPr>
            <a:xfrm>
              <a:off x="5486400" y="1447800"/>
              <a:ext cx="2133600" cy="762000"/>
            </a:xfrm>
            <a:custGeom>
              <a:avLst/>
              <a:gdLst/>
              <a:ahLst/>
              <a:cxnLst/>
              <a:rect l="l" t="t" r="r" b="b"/>
              <a:pathLst>
                <a:path w="2133600" h="762000">
                  <a:moveTo>
                    <a:pt x="1066800" y="762000"/>
                  </a:moveTo>
                  <a:lnTo>
                    <a:pt x="0" y="762000"/>
                  </a:lnTo>
                  <a:lnTo>
                    <a:pt x="0" y="0"/>
                  </a:lnTo>
                  <a:lnTo>
                    <a:pt x="2133600" y="0"/>
                  </a:lnTo>
                  <a:lnTo>
                    <a:pt x="2133600" y="762000"/>
                  </a:lnTo>
                  <a:lnTo>
                    <a:pt x="1066800" y="762000"/>
                  </a:lnTo>
                  <a:close/>
                </a:path>
              </a:pathLst>
            </a:custGeom>
            <a:ln w="9344">
              <a:solidFill>
                <a:srgbClr val="000000"/>
              </a:solidFill>
            </a:ln>
          </p:spPr>
          <p:txBody>
            <a:bodyPr wrap="square" lIns="0" tIns="0" rIns="0" bIns="0" rtlCol="0"/>
            <a:lstStyle/>
            <a:p>
              <a:endParaRPr/>
            </a:p>
          </p:txBody>
        </p:sp>
      </p:grpSp>
      <p:graphicFrame>
        <p:nvGraphicFramePr>
          <p:cNvPr id="25" name="object 25"/>
          <p:cNvGraphicFramePr>
            <a:graphicFrameLocks noGrp="1"/>
          </p:cNvGraphicFramePr>
          <p:nvPr>
            <p:extLst>
              <p:ext uri="{D42A27DB-BD31-4B8C-83A1-F6EECF244321}">
                <p14:modId xmlns:p14="http://schemas.microsoft.com/office/powerpoint/2010/main" val="2969605798"/>
              </p:ext>
            </p:extLst>
          </p:nvPr>
        </p:nvGraphicFramePr>
        <p:xfrm>
          <a:off x="5257598" y="1185215"/>
          <a:ext cx="1892935" cy="481963"/>
        </p:xfrm>
        <a:graphic>
          <a:graphicData uri="http://schemas.openxmlformats.org/drawingml/2006/table">
            <a:tbl>
              <a:tblPr firstRow="1" bandRow="1">
                <a:tableStyleId>{2D5ABB26-0587-4C30-8999-92F81FD0307C}</a:tableStyleId>
              </a:tblPr>
              <a:tblGrid>
                <a:gridCol w="578485">
                  <a:extLst>
                    <a:ext uri="{9D8B030D-6E8A-4147-A177-3AD203B41FA5}">
                      <a16:colId xmlns:a16="http://schemas.microsoft.com/office/drawing/2014/main" val="20000"/>
                    </a:ext>
                  </a:extLst>
                </a:gridCol>
                <a:gridCol w="1314450">
                  <a:extLst>
                    <a:ext uri="{9D8B030D-6E8A-4147-A177-3AD203B41FA5}">
                      <a16:colId xmlns:a16="http://schemas.microsoft.com/office/drawing/2014/main" val="20001"/>
                    </a:ext>
                  </a:extLst>
                </a:gridCol>
              </a:tblGrid>
              <a:tr h="125729">
                <a:tc>
                  <a:txBody>
                    <a:bodyPr/>
                    <a:lstStyle/>
                    <a:p>
                      <a:pPr>
                        <a:lnSpc>
                          <a:spcPct val="100000"/>
                        </a:lnSpc>
                      </a:pPr>
                      <a:endParaRPr sz="700">
                        <a:latin typeface="Times New Roman"/>
                        <a:cs typeface="Times New Roman"/>
                      </a:endParaRPr>
                    </a:p>
                  </a:txBody>
                  <a:tcPr marL="0" marR="0" marT="0" marB="0">
                    <a:lnR w="9525">
                      <a:solidFill>
                        <a:srgbClr val="000000"/>
                      </a:solidFill>
                      <a:prstDash val="solid"/>
                    </a:lnR>
                    <a:lnB w="9525">
                      <a:solidFill>
                        <a:srgbClr val="000000"/>
                      </a:solidFill>
                      <a:prstDash val="solid"/>
                    </a:lnB>
                  </a:tcPr>
                </a:tc>
                <a:tc>
                  <a:txBody>
                    <a:bodyPr/>
                    <a:lstStyle/>
                    <a:p>
                      <a:pPr>
                        <a:lnSpc>
                          <a:spcPct val="100000"/>
                        </a:lnSpc>
                      </a:pPr>
                      <a:endParaRPr sz="7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211455">
                <a:tc>
                  <a:txBody>
                    <a:bodyPr/>
                    <a:lstStyle/>
                    <a:p>
                      <a:pPr marL="175260">
                        <a:lnSpc>
                          <a:spcPts val="1110"/>
                        </a:lnSpc>
                        <a:spcBef>
                          <a:spcPts val="20"/>
                        </a:spcBef>
                      </a:pPr>
                      <a:r>
                        <a:rPr sz="800" spc="-5" dirty="0">
                          <a:latin typeface="Arial"/>
                          <a:cs typeface="Arial"/>
                        </a:rPr>
                        <a:t>110</a:t>
                      </a:r>
                      <a:endParaRPr sz="800">
                        <a:latin typeface="Arial"/>
                        <a:cs typeface="Arial"/>
                      </a:endParaRPr>
                    </a:p>
                  </a:txBody>
                  <a:tcPr marL="0" marR="0" marT="190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CC9800"/>
                    </a:solidFill>
                  </a:tcPr>
                </a:tc>
                <a:tc>
                  <a:txBody>
                    <a:bodyPr/>
                    <a:lstStyle/>
                    <a:p>
                      <a:pPr marL="59055">
                        <a:lnSpc>
                          <a:spcPts val="1110"/>
                        </a:lnSpc>
                        <a:spcBef>
                          <a:spcPts val="20"/>
                        </a:spcBef>
                      </a:pPr>
                      <a:r>
                        <a:rPr sz="800" spc="-10" dirty="0">
                          <a:latin typeface="Arial"/>
                          <a:cs typeface="Arial"/>
                        </a:rPr>
                        <a:t>10101000000010111</a:t>
                      </a:r>
                      <a:endParaRPr sz="800">
                        <a:latin typeface="Arial"/>
                        <a:cs typeface="Arial"/>
                      </a:endParaRPr>
                    </a:p>
                  </a:txBody>
                  <a:tcPr marL="0" marR="0" marT="1905" marB="0">
                    <a:lnL w="1270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98FF"/>
                    </a:solidFill>
                  </a:tcPr>
                </a:tc>
                <a:extLst>
                  <a:ext uri="{0D108BD9-81ED-4DB2-BD59-A6C34878D82A}">
                    <a16:rowId xmlns:a16="http://schemas.microsoft.com/office/drawing/2014/main" val="10001"/>
                  </a:ext>
                </a:extLst>
              </a:tr>
              <a:tr h="144779">
                <a:tc gridSpan="2">
                  <a:txBody>
                    <a:bodyPr/>
                    <a:lstStyle/>
                    <a:p>
                      <a:pPr>
                        <a:lnSpc>
                          <a:spcPct val="100000"/>
                        </a:lnSpc>
                      </a:pPr>
                      <a:endParaRPr sz="800">
                        <a:latin typeface="Times New Roman"/>
                        <a:cs typeface="Times New Roman"/>
                      </a:endParaRPr>
                    </a:p>
                  </a:txBody>
                  <a:tcPr marL="0" marR="0" marT="0" marB="0">
                    <a:lnL w="9525">
                      <a:solidFill>
                        <a:srgbClr val="000000"/>
                      </a:solidFill>
                      <a:prstDash val="solid"/>
                    </a:lnL>
                    <a:lnR w="9525">
                      <a:solidFill>
                        <a:srgbClr val="000000"/>
                      </a:solidFill>
                      <a:prstDash val="solid"/>
                    </a:lnR>
                    <a:lnT w="9525" cap="flat" cmpd="sng" algn="ctr">
                      <a:solidFill>
                        <a:srgbClr val="000000"/>
                      </a:solidFill>
                      <a:prstDash val="solid"/>
                      <a:round/>
                      <a:headEnd type="none" w="med" len="med"/>
                      <a:tailEnd type="none" w="med" len="med"/>
                    </a:lnT>
                    <a:lnB w="9525">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2"/>
                  </a:ext>
                </a:extLst>
              </a:tr>
            </a:tbl>
          </a:graphicData>
        </a:graphic>
      </p:graphicFrame>
      <p:sp>
        <p:nvSpPr>
          <p:cNvPr id="26" name="object 26"/>
          <p:cNvSpPr txBox="1"/>
          <p:nvPr/>
        </p:nvSpPr>
        <p:spPr>
          <a:xfrm>
            <a:off x="5600699" y="711518"/>
            <a:ext cx="118999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a:t>
            </a:r>
            <a:r>
              <a:rPr sz="1200" dirty="0">
                <a:latin typeface="Arial"/>
                <a:cs typeface="Arial"/>
              </a:rPr>
              <a:t>data </a:t>
            </a:r>
            <a:r>
              <a:rPr sz="1200" spc="-5" dirty="0">
                <a:latin typeface="Arial"/>
                <a:cs typeface="Arial"/>
              </a:rPr>
              <a:t>link</a:t>
            </a:r>
            <a:r>
              <a:rPr sz="1200" spc="-65" dirty="0">
                <a:latin typeface="Arial"/>
                <a:cs typeface="Arial"/>
              </a:rPr>
              <a:t> </a:t>
            </a:r>
            <a:r>
              <a:rPr sz="1200" dirty="0">
                <a:latin typeface="Arial"/>
                <a:cs typeface="Arial"/>
              </a:rPr>
              <a:t>layer</a:t>
            </a:r>
            <a:endParaRPr sz="1200">
              <a:latin typeface="Arial"/>
              <a:cs typeface="Arial"/>
            </a:endParaRPr>
          </a:p>
        </p:txBody>
      </p:sp>
      <p:sp>
        <p:nvSpPr>
          <p:cNvPr id="27" name="object 27"/>
          <p:cNvSpPr txBox="1"/>
          <p:nvPr/>
        </p:nvSpPr>
        <p:spPr>
          <a:xfrm>
            <a:off x="7506971" y="1283018"/>
            <a:ext cx="96837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Physical</a:t>
            </a:r>
            <a:r>
              <a:rPr sz="1200" spc="-75" dirty="0">
                <a:latin typeface="Arial"/>
                <a:cs typeface="Arial"/>
              </a:rPr>
              <a:t> </a:t>
            </a:r>
            <a:r>
              <a:rPr sz="1200" dirty="0">
                <a:latin typeface="Arial"/>
                <a:cs typeface="Arial"/>
              </a:rPr>
              <a:t>layer</a:t>
            </a:r>
            <a:endParaRPr sz="1200">
              <a:latin typeface="Arial"/>
              <a:cs typeface="Arial"/>
            </a:endParaRPr>
          </a:p>
        </p:txBody>
      </p:sp>
      <p:sp>
        <p:nvSpPr>
          <p:cNvPr id="28" name="object 28"/>
          <p:cNvSpPr txBox="1"/>
          <p:nvPr/>
        </p:nvSpPr>
        <p:spPr>
          <a:xfrm>
            <a:off x="496568" y="1340168"/>
            <a:ext cx="96774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Physical</a:t>
            </a:r>
            <a:r>
              <a:rPr sz="1200" spc="-50" dirty="0">
                <a:latin typeface="Arial"/>
                <a:cs typeface="Arial"/>
              </a:rPr>
              <a:t> </a:t>
            </a:r>
            <a:r>
              <a:rPr sz="1200" dirty="0">
                <a:latin typeface="Arial"/>
                <a:cs typeface="Arial"/>
              </a:rPr>
              <a:t>layer</a:t>
            </a:r>
            <a:endParaRPr sz="1200">
              <a:latin typeface="Arial"/>
              <a:cs typeface="Arial"/>
            </a:endParaRPr>
          </a:p>
        </p:txBody>
      </p:sp>
      <p:grpSp>
        <p:nvGrpSpPr>
          <p:cNvPr id="29" name="object 29"/>
          <p:cNvGrpSpPr/>
          <p:nvPr/>
        </p:nvGrpSpPr>
        <p:grpSpPr>
          <a:xfrm>
            <a:off x="2548026" y="853746"/>
            <a:ext cx="4040504" cy="1435894"/>
            <a:chOff x="2890927" y="1138327"/>
            <a:chExt cx="4040504" cy="1914525"/>
          </a:xfrm>
        </p:grpSpPr>
        <p:sp>
          <p:nvSpPr>
            <p:cNvPr id="30" name="object 30"/>
            <p:cNvSpPr/>
            <p:nvPr/>
          </p:nvSpPr>
          <p:spPr>
            <a:xfrm>
              <a:off x="3799839" y="2665730"/>
              <a:ext cx="1677670" cy="382270"/>
            </a:xfrm>
            <a:custGeom>
              <a:avLst/>
              <a:gdLst/>
              <a:ahLst/>
              <a:cxnLst/>
              <a:rect l="l" t="t" r="r" b="b"/>
              <a:pathLst>
                <a:path w="1677670" h="382269">
                  <a:moveTo>
                    <a:pt x="1541780" y="0"/>
                  </a:moveTo>
                  <a:lnTo>
                    <a:pt x="135889" y="0"/>
                  </a:lnTo>
                  <a:lnTo>
                    <a:pt x="100247" y="6973"/>
                  </a:lnTo>
                  <a:lnTo>
                    <a:pt x="40322" y="56832"/>
                  </a:lnTo>
                  <a:lnTo>
                    <a:pt x="18861" y="95767"/>
                  </a:lnTo>
                  <a:lnTo>
                    <a:pt x="4950" y="141405"/>
                  </a:lnTo>
                  <a:lnTo>
                    <a:pt x="0" y="191770"/>
                  </a:lnTo>
                  <a:lnTo>
                    <a:pt x="4950" y="242040"/>
                  </a:lnTo>
                  <a:lnTo>
                    <a:pt x="18861" y="287443"/>
                  </a:lnTo>
                  <a:lnTo>
                    <a:pt x="40322" y="326072"/>
                  </a:lnTo>
                  <a:lnTo>
                    <a:pt x="67921" y="356023"/>
                  </a:lnTo>
                  <a:lnTo>
                    <a:pt x="135889" y="382270"/>
                  </a:lnTo>
                  <a:lnTo>
                    <a:pt x="1541780" y="382270"/>
                  </a:lnTo>
                  <a:lnTo>
                    <a:pt x="1609748" y="356023"/>
                  </a:lnTo>
                  <a:lnTo>
                    <a:pt x="1637347" y="326072"/>
                  </a:lnTo>
                  <a:lnTo>
                    <a:pt x="1658808" y="287443"/>
                  </a:lnTo>
                  <a:lnTo>
                    <a:pt x="1672719" y="242040"/>
                  </a:lnTo>
                  <a:lnTo>
                    <a:pt x="1677670" y="191770"/>
                  </a:lnTo>
                  <a:lnTo>
                    <a:pt x="1672719" y="141405"/>
                  </a:lnTo>
                  <a:lnTo>
                    <a:pt x="1658808" y="95767"/>
                  </a:lnTo>
                  <a:lnTo>
                    <a:pt x="1637347" y="56832"/>
                  </a:lnTo>
                  <a:lnTo>
                    <a:pt x="1609748" y="26575"/>
                  </a:lnTo>
                  <a:lnTo>
                    <a:pt x="1541780" y="0"/>
                  </a:lnTo>
                  <a:close/>
                </a:path>
              </a:pathLst>
            </a:custGeom>
            <a:solidFill>
              <a:srgbClr val="FF9800"/>
            </a:solidFill>
          </p:spPr>
          <p:txBody>
            <a:bodyPr wrap="square" lIns="0" tIns="0" rIns="0" bIns="0" rtlCol="0"/>
            <a:lstStyle/>
            <a:p>
              <a:endParaRPr/>
            </a:p>
          </p:txBody>
        </p:sp>
        <p:sp>
          <p:nvSpPr>
            <p:cNvPr id="31" name="object 31"/>
            <p:cNvSpPr/>
            <p:nvPr/>
          </p:nvSpPr>
          <p:spPr>
            <a:xfrm>
              <a:off x="3799839" y="2665730"/>
              <a:ext cx="1677670" cy="382270"/>
            </a:xfrm>
            <a:custGeom>
              <a:avLst/>
              <a:gdLst/>
              <a:ahLst/>
              <a:cxnLst/>
              <a:rect l="l" t="t" r="r" b="b"/>
              <a:pathLst>
                <a:path w="1677670" h="382269">
                  <a:moveTo>
                    <a:pt x="0" y="191770"/>
                  </a:moveTo>
                  <a:lnTo>
                    <a:pt x="4950" y="242040"/>
                  </a:lnTo>
                  <a:lnTo>
                    <a:pt x="18861" y="287443"/>
                  </a:lnTo>
                  <a:lnTo>
                    <a:pt x="40322" y="326072"/>
                  </a:lnTo>
                  <a:lnTo>
                    <a:pt x="67921" y="356023"/>
                  </a:lnTo>
                  <a:lnTo>
                    <a:pt x="135889" y="382270"/>
                  </a:lnTo>
                  <a:lnTo>
                    <a:pt x="1541780" y="382270"/>
                  </a:lnTo>
                  <a:lnTo>
                    <a:pt x="1609748" y="356023"/>
                  </a:lnTo>
                  <a:lnTo>
                    <a:pt x="1637347" y="326072"/>
                  </a:lnTo>
                  <a:lnTo>
                    <a:pt x="1658808" y="287443"/>
                  </a:lnTo>
                  <a:lnTo>
                    <a:pt x="1672719" y="242040"/>
                  </a:lnTo>
                  <a:lnTo>
                    <a:pt x="1677670" y="191770"/>
                  </a:lnTo>
                  <a:lnTo>
                    <a:pt x="1672719" y="141405"/>
                  </a:lnTo>
                  <a:lnTo>
                    <a:pt x="1658808" y="95767"/>
                  </a:lnTo>
                  <a:lnTo>
                    <a:pt x="1637347" y="56832"/>
                  </a:lnTo>
                  <a:lnTo>
                    <a:pt x="1609748" y="26575"/>
                  </a:lnTo>
                  <a:lnTo>
                    <a:pt x="1541780" y="0"/>
                  </a:lnTo>
                  <a:lnTo>
                    <a:pt x="135889" y="0"/>
                  </a:lnTo>
                  <a:lnTo>
                    <a:pt x="67921" y="26575"/>
                  </a:lnTo>
                  <a:lnTo>
                    <a:pt x="40322" y="56832"/>
                  </a:lnTo>
                  <a:lnTo>
                    <a:pt x="18861" y="95767"/>
                  </a:lnTo>
                  <a:lnTo>
                    <a:pt x="4950" y="141405"/>
                  </a:lnTo>
                  <a:lnTo>
                    <a:pt x="0" y="191770"/>
                  </a:lnTo>
                  <a:close/>
                </a:path>
              </a:pathLst>
            </a:custGeom>
            <a:ln w="9344">
              <a:solidFill>
                <a:srgbClr val="000000"/>
              </a:solidFill>
            </a:ln>
          </p:spPr>
          <p:txBody>
            <a:bodyPr wrap="square" lIns="0" tIns="0" rIns="0" bIns="0" rtlCol="0"/>
            <a:lstStyle/>
            <a:p>
              <a:endParaRPr/>
            </a:p>
          </p:txBody>
        </p:sp>
        <p:sp>
          <p:nvSpPr>
            <p:cNvPr id="32" name="object 32"/>
            <p:cNvSpPr/>
            <p:nvPr/>
          </p:nvSpPr>
          <p:spPr>
            <a:xfrm>
              <a:off x="3799839" y="2665730"/>
              <a:ext cx="271780" cy="382270"/>
            </a:xfrm>
            <a:custGeom>
              <a:avLst/>
              <a:gdLst/>
              <a:ahLst/>
              <a:cxnLst/>
              <a:rect l="l" t="t" r="r" b="b"/>
              <a:pathLst>
                <a:path w="271779" h="382269">
                  <a:moveTo>
                    <a:pt x="135889" y="0"/>
                  </a:moveTo>
                  <a:lnTo>
                    <a:pt x="67921" y="26575"/>
                  </a:lnTo>
                  <a:lnTo>
                    <a:pt x="40322" y="56832"/>
                  </a:lnTo>
                  <a:lnTo>
                    <a:pt x="18861" y="95767"/>
                  </a:lnTo>
                  <a:lnTo>
                    <a:pt x="4950" y="141405"/>
                  </a:lnTo>
                  <a:lnTo>
                    <a:pt x="0" y="191770"/>
                  </a:lnTo>
                  <a:lnTo>
                    <a:pt x="4950" y="242040"/>
                  </a:lnTo>
                  <a:lnTo>
                    <a:pt x="18861" y="287443"/>
                  </a:lnTo>
                  <a:lnTo>
                    <a:pt x="40322" y="326072"/>
                  </a:lnTo>
                  <a:lnTo>
                    <a:pt x="67921" y="356023"/>
                  </a:lnTo>
                  <a:lnTo>
                    <a:pt x="135889" y="382270"/>
                  </a:lnTo>
                  <a:lnTo>
                    <a:pt x="171532" y="375390"/>
                  </a:lnTo>
                  <a:lnTo>
                    <a:pt x="231457" y="326072"/>
                  </a:lnTo>
                  <a:lnTo>
                    <a:pt x="252918" y="287443"/>
                  </a:lnTo>
                  <a:lnTo>
                    <a:pt x="266829" y="242040"/>
                  </a:lnTo>
                  <a:lnTo>
                    <a:pt x="271780" y="191770"/>
                  </a:lnTo>
                  <a:lnTo>
                    <a:pt x="266829" y="141405"/>
                  </a:lnTo>
                  <a:lnTo>
                    <a:pt x="252918" y="95767"/>
                  </a:lnTo>
                  <a:lnTo>
                    <a:pt x="231457" y="56832"/>
                  </a:lnTo>
                  <a:lnTo>
                    <a:pt x="203858" y="26575"/>
                  </a:lnTo>
                  <a:lnTo>
                    <a:pt x="135889" y="0"/>
                  </a:lnTo>
                  <a:close/>
                </a:path>
              </a:pathLst>
            </a:custGeom>
            <a:solidFill>
              <a:srgbClr val="FFA600"/>
            </a:solidFill>
          </p:spPr>
          <p:txBody>
            <a:bodyPr wrap="square" lIns="0" tIns="0" rIns="0" bIns="0" rtlCol="0"/>
            <a:lstStyle/>
            <a:p>
              <a:endParaRPr/>
            </a:p>
          </p:txBody>
        </p:sp>
        <p:sp>
          <p:nvSpPr>
            <p:cNvPr id="33" name="object 33"/>
            <p:cNvSpPr/>
            <p:nvPr/>
          </p:nvSpPr>
          <p:spPr>
            <a:xfrm>
              <a:off x="3799839" y="2665730"/>
              <a:ext cx="271780" cy="382270"/>
            </a:xfrm>
            <a:custGeom>
              <a:avLst/>
              <a:gdLst/>
              <a:ahLst/>
              <a:cxnLst/>
              <a:rect l="l" t="t" r="r" b="b"/>
              <a:pathLst>
                <a:path w="271779" h="382269">
                  <a:moveTo>
                    <a:pt x="0" y="191770"/>
                  </a:moveTo>
                  <a:lnTo>
                    <a:pt x="4950" y="242040"/>
                  </a:lnTo>
                  <a:lnTo>
                    <a:pt x="18861" y="287443"/>
                  </a:lnTo>
                  <a:lnTo>
                    <a:pt x="40322" y="326072"/>
                  </a:lnTo>
                  <a:lnTo>
                    <a:pt x="67921" y="356023"/>
                  </a:lnTo>
                  <a:lnTo>
                    <a:pt x="135889" y="382270"/>
                  </a:lnTo>
                  <a:lnTo>
                    <a:pt x="171532" y="375390"/>
                  </a:lnTo>
                  <a:lnTo>
                    <a:pt x="231457" y="326072"/>
                  </a:lnTo>
                  <a:lnTo>
                    <a:pt x="252918" y="287443"/>
                  </a:lnTo>
                  <a:lnTo>
                    <a:pt x="266829" y="242040"/>
                  </a:lnTo>
                  <a:lnTo>
                    <a:pt x="271780" y="191770"/>
                  </a:lnTo>
                  <a:lnTo>
                    <a:pt x="266829" y="141405"/>
                  </a:lnTo>
                  <a:lnTo>
                    <a:pt x="252918" y="95767"/>
                  </a:lnTo>
                  <a:lnTo>
                    <a:pt x="231457" y="56832"/>
                  </a:lnTo>
                  <a:lnTo>
                    <a:pt x="203858" y="26575"/>
                  </a:lnTo>
                  <a:lnTo>
                    <a:pt x="135889" y="0"/>
                  </a:lnTo>
                  <a:lnTo>
                    <a:pt x="100247" y="6973"/>
                  </a:lnTo>
                  <a:lnTo>
                    <a:pt x="40322" y="56832"/>
                  </a:lnTo>
                  <a:lnTo>
                    <a:pt x="18861" y="95767"/>
                  </a:lnTo>
                  <a:lnTo>
                    <a:pt x="4950" y="141405"/>
                  </a:lnTo>
                  <a:lnTo>
                    <a:pt x="0" y="191770"/>
                  </a:lnTo>
                  <a:close/>
                </a:path>
              </a:pathLst>
            </a:custGeom>
            <a:ln w="9344">
              <a:solidFill>
                <a:srgbClr val="000000"/>
              </a:solidFill>
            </a:ln>
          </p:spPr>
          <p:txBody>
            <a:bodyPr wrap="square" lIns="0" tIns="0" rIns="0" bIns="0" rtlCol="0"/>
            <a:lstStyle/>
            <a:p>
              <a:endParaRPr/>
            </a:p>
          </p:txBody>
        </p:sp>
        <p:sp>
          <p:nvSpPr>
            <p:cNvPr id="34" name="object 34"/>
            <p:cNvSpPr/>
            <p:nvPr/>
          </p:nvSpPr>
          <p:spPr>
            <a:xfrm>
              <a:off x="4325620" y="2844799"/>
              <a:ext cx="871219" cy="11430"/>
            </a:xfrm>
            <a:custGeom>
              <a:avLst/>
              <a:gdLst/>
              <a:ahLst/>
              <a:cxnLst/>
              <a:rect l="l" t="t" r="r" b="b"/>
              <a:pathLst>
                <a:path w="871220" h="11430">
                  <a:moveTo>
                    <a:pt x="297180" y="0"/>
                  </a:moveTo>
                  <a:lnTo>
                    <a:pt x="0" y="0"/>
                  </a:lnTo>
                  <a:lnTo>
                    <a:pt x="0" y="2540"/>
                  </a:lnTo>
                  <a:lnTo>
                    <a:pt x="0" y="11430"/>
                  </a:lnTo>
                  <a:lnTo>
                    <a:pt x="220980" y="11430"/>
                  </a:lnTo>
                  <a:lnTo>
                    <a:pt x="220980" y="2540"/>
                  </a:lnTo>
                  <a:lnTo>
                    <a:pt x="297180" y="2540"/>
                  </a:lnTo>
                  <a:lnTo>
                    <a:pt x="297180" y="0"/>
                  </a:lnTo>
                  <a:close/>
                </a:path>
                <a:path w="871220" h="11430">
                  <a:moveTo>
                    <a:pt x="449580" y="2540"/>
                  </a:moveTo>
                  <a:lnTo>
                    <a:pt x="297180" y="2540"/>
                  </a:lnTo>
                  <a:lnTo>
                    <a:pt x="297180" y="11430"/>
                  </a:lnTo>
                  <a:lnTo>
                    <a:pt x="449580" y="11430"/>
                  </a:lnTo>
                  <a:lnTo>
                    <a:pt x="449580" y="2540"/>
                  </a:lnTo>
                  <a:close/>
                </a:path>
                <a:path w="871220" h="11430">
                  <a:moveTo>
                    <a:pt x="525780" y="0"/>
                  </a:moveTo>
                  <a:lnTo>
                    <a:pt x="449580" y="0"/>
                  </a:lnTo>
                  <a:lnTo>
                    <a:pt x="449580" y="2540"/>
                  </a:lnTo>
                  <a:lnTo>
                    <a:pt x="525780" y="2540"/>
                  </a:lnTo>
                  <a:lnTo>
                    <a:pt x="525780" y="0"/>
                  </a:lnTo>
                  <a:close/>
                </a:path>
                <a:path w="871220" h="11430">
                  <a:moveTo>
                    <a:pt x="871220" y="0"/>
                  </a:moveTo>
                  <a:lnTo>
                    <a:pt x="601980" y="0"/>
                  </a:lnTo>
                  <a:lnTo>
                    <a:pt x="601980" y="2540"/>
                  </a:lnTo>
                  <a:lnTo>
                    <a:pt x="525780" y="2540"/>
                  </a:lnTo>
                  <a:lnTo>
                    <a:pt x="525780" y="11430"/>
                  </a:lnTo>
                  <a:lnTo>
                    <a:pt x="871220" y="11430"/>
                  </a:lnTo>
                  <a:lnTo>
                    <a:pt x="871220" y="2540"/>
                  </a:lnTo>
                  <a:lnTo>
                    <a:pt x="871220" y="0"/>
                  </a:lnTo>
                  <a:close/>
                </a:path>
              </a:pathLst>
            </a:custGeom>
            <a:solidFill>
              <a:srgbClr val="000000"/>
            </a:solidFill>
          </p:spPr>
          <p:txBody>
            <a:bodyPr wrap="square" lIns="0" tIns="0" rIns="0" bIns="0" rtlCol="0"/>
            <a:lstStyle/>
            <a:p>
              <a:endParaRPr/>
            </a:p>
          </p:txBody>
        </p:sp>
        <p:sp>
          <p:nvSpPr>
            <p:cNvPr id="35" name="object 35"/>
            <p:cNvSpPr/>
            <p:nvPr/>
          </p:nvSpPr>
          <p:spPr>
            <a:xfrm>
              <a:off x="4465727" y="2766467"/>
              <a:ext cx="466544" cy="163014"/>
            </a:xfrm>
            <a:prstGeom prst="rect">
              <a:avLst/>
            </a:prstGeom>
            <a:blipFill>
              <a:blip r:embed="rId4" cstate="print"/>
              <a:stretch>
                <a:fillRect/>
              </a:stretch>
            </a:blipFill>
          </p:spPr>
          <p:txBody>
            <a:bodyPr wrap="square" lIns="0" tIns="0" rIns="0" bIns="0" rtlCol="0"/>
            <a:lstStyle/>
            <a:p>
              <a:endParaRPr/>
            </a:p>
          </p:txBody>
        </p:sp>
        <p:sp>
          <p:nvSpPr>
            <p:cNvPr id="36" name="object 36"/>
            <p:cNvSpPr/>
            <p:nvPr/>
          </p:nvSpPr>
          <p:spPr>
            <a:xfrm>
              <a:off x="2895599" y="2133600"/>
              <a:ext cx="914400" cy="914400"/>
            </a:xfrm>
            <a:custGeom>
              <a:avLst/>
              <a:gdLst/>
              <a:ahLst/>
              <a:cxnLst/>
              <a:rect l="l" t="t" r="r" b="b"/>
              <a:pathLst>
                <a:path w="914400" h="914400">
                  <a:moveTo>
                    <a:pt x="99060" y="0"/>
                  </a:moveTo>
                  <a:lnTo>
                    <a:pt x="0" y="0"/>
                  </a:lnTo>
                  <a:lnTo>
                    <a:pt x="0" y="755650"/>
                  </a:lnTo>
                  <a:lnTo>
                    <a:pt x="671829" y="755650"/>
                  </a:lnTo>
                  <a:lnTo>
                    <a:pt x="671829" y="914400"/>
                  </a:lnTo>
                  <a:lnTo>
                    <a:pt x="914400" y="704850"/>
                  </a:lnTo>
                  <a:lnTo>
                    <a:pt x="671829" y="495300"/>
                  </a:lnTo>
                  <a:lnTo>
                    <a:pt x="671829" y="655320"/>
                  </a:lnTo>
                  <a:lnTo>
                    <a:pt x="99060" y="655320"/>
                  </a:lnTo>
                  <a:lnTo>
                    <a:pt x="99060" y="0"/>
                  </a:lnTo>
                  <a:close/>
                </a:path>
              </a:pathLst>
            </a:custGeom>
            <a:solidFill>
              <a:srgbClr val="CC9800"/>
            </a:solidFill>
          </p:spPr>
          <p:txBody>
            <a:bodyPr wrap="square" lIns="0" tIns="0" rIns="0" bIns="0" rtlCol="0"/>
            <a:lstStyle/>
            <a:p>
              <a:endParaRPr/>
            </a:p>
          </p:txBody>
        </p:sp>
        <p:sp>
          <p:nvSpPr>
            <p:cNvPr id="37" name="object 37"/>
            <p:cNvSpPr/>
            <p:nvPr/>
          </p:nvSpPr>
          <p:spPr>
            <a:xfrm>
              <a:off x="2895599" y="2133600"/>
              <a:ext cx="914400" cy="914400"/>
            </a:xfrm>
            <a:custGeom>
              <a:avLst/>
              <a:gdLst/>
              <a:ahLst/>
              <a:cxnLst/>
              <a:rect l="l" t="t" r="r" b="b"/>
              <a:pathLst>
                <a:path w="914400" h="914400">
                  <a:moveTo>
                    <a:pt x="99060" y="0"/>
                  </a:moveTo>
                  <a:lnTo>
                    <a:pt x="99060" y="655320"/>
                  </a:lnTo>
                  <a:lnTo>
                    <a:pt x="671829" y="655320"/>
                  </a:lnTo>
                  <a:lnTo>
                    <a:pt x="671829" y="495300"/>
                  </a:lnTo>
                  <a:lnTo>
                    <a:pt x="914400" y="704850"/>
                  </a:lnTo>
                  <a:lnTo>
                    <a:pt x="671829" y="914400"/>
                  </a:lnTo>
                  <a:lnTo>
                    <a:pt x="671829" y="755650"/>
                  </a:lnTo>
                  <a:lnTo>
                    <a:pt x="0" y="755650"/>
                  </a:lnTo>
                  <a:lnTo>
                    <a:pt x="0" y="0"/>
                  </a:lnTo>
                  <a:lnTo>
                    <a:pt x="99060" y="0"/>
                  </a:lnTo>
                  <a:close/>
                </a:path>
              </a:pathLst>
            </a:custGeom>
            <a:ln w="9344">
              <a:solidFill>
                <a:srgbClr val="000000"/>
              </a:solidFill>
            </a:ln>
          </p:spPr>
          <p:txBody>
            <a:bodyPr wrap="square" lIns="0" tIns="0" rIns="0" bIns="0" rtlCol="0"/>
            <a:lstStyle/>
            <a:p>
              <a:endParaRPr/>
            </a:p>
          </p:txBody>
        </p:sp>
        <p:sp>
          <p:nvSpPr>
            <p:cNvPr id="38" name="object 38"/>
            <p:cNvSpPr/>
            <p:nvPr/>
          </p:nvSpPr>
          <p:spPr>
            <a:xfrm>
              <a:off x="3131819" y="1179830"/>
              <a:ext cx="228600" cy="393700"/>
            </a:xfrm>
            <a:custGeom>
              <a:avLst/>
              <a:gdLst/>
              <a:ahLst/>
              <a:cxnLst/>
              <a:rect l="l" t="t" r="r" b="b"/>
              <a:pathLst>
                <a:path w="228600" h="393700">
                  <a:moveTo>
                    <a:pt x="160019" y="0"/>
                  </a:moveTo>
                  <a:lnTo>
                    <a:pt x="43180" y="5080"/>
                  </a:lnTo>
                  <a:lnTo>
                    <a:pt x="55880" y="323850"/>
                  </a:lnTo>
                  <a:lnTo>
                    <a:pt x="0" y="325120"/>
                  </a:lnTo>
                  <a:lnTo>
                    <a:pt x="118110" y="393700"/>
                  </a:lnTo>
                  <a:lnTo>
                    <a:pt x="228600" y="316230"/>
                  </a:lnTo>
                  <a:lnTo>
                    <a:pt x="173990" y="318770"/>
                  </a:lnTo>
                  <a:lnTo>
                    <a:pt x="160019" y="0"/>
                  </a:lnTo>
                  <a:close/>
                </a:path>
              </a:pathLst>
            </a:custGeom>
            <a:solidFill>
              <a:srgbClr val="CC9800"/>
            </a:solidFill>
          </p:spPr>
          <p:txBody>
            <a:bodyPr wrap="square" lIns="0" tIns="0" rIns="0" bIns="0" rtlCol="0"/>
            <a:lstStyle/>
            <a:p>
              <a:endParaRPr/>
            </a:p>
          </p:txBody>
        </p:sp>
        <p:sp>
          <p:nvSpPr>
            <p:cNvPr id="39" name="object 39"/>
            <p:cNvSpPr/>
            <p:nvPr/>
          </p:nvSpPr>
          <p:spPr>
            <a:xfrm>
              <a:off x="3131819" y="1179830"/>
              <a:ext cx="228600" cy="393700"/>
            </a:xfrm>
            <a:custGeom>
              <a:avLst/>
              <a:gdLst/>
              <a:ahLst/>
              <a:cxnLst/>
              <a:rect l="l" t="t" r="r" b="b"/>
              <a:pathLst>
                <a:path w="228600" h="393700">
                  <a:moveTo>
                    <a:pt x="160019" y="0"/>
                  </a:moveTo>
                  <a:lnTo>
                    <a:pt x="173990" y="318770"/>
                  </a:lnTo>
                  <a:lnTo>
                    <a:pt x="228600" y="316230"/>
                  </a:lnTo>
                  <a:lnTo>
                    <a:pt x="118110" y="393700"/>
                  </a:lnTo>
                  <a:lnTo>
                    <a:pt x="0" y="325120"/>
                  </a:lnTo>
                  <a:lnTo>
                    <a:pt x="55880" y="323850"/>
                  </a:lnTo>
                  <a:lnTo>
                    <a:pt x="43180" y="5080"/>
                  </a:lnTo>
                  <a:lnTo>
                    <a:pt x="160019" y="0"/>
                  </a:lnTo>
                  <a:close/>
                </a:path>
              </a:pathLst>
            </a:custGeom>
            <a:ln w="9344">
              <a:solidFill>
                <a:srgbClr val="000000"/>
              </a:solidFill>
            </a:ln>
          </p:spPr>
          <p:txBody>
            <a:bodyPr wrap="square" lIns="0" tIns="0" rIns="0" bIns="0" rtlCol="0"/>
            <a:lstStyle/>
            <a:p>
              <a:endParaRPr/>
            </a:p>
          </p:txBody>
        </p:sp>
        <p:sp>
          <p:nvSpPr>
            <p:cNvPr id="40" name="object 40"/>
            <p:cNvSpPr/>
            <p:nvPr/>
          </p:nvSpPr>
          <p:spPr>
            <a:xfrm>
              <a:off x="6700519" y="1143000"/>
              <a:ext cx="226060" cy="424180"/>
            </a:xfrm>
            <a:custGeom>
              <a:avLst/>
              <a:gdLst/>
              <a:ahLst/>
              <a:cxnLst/>
              <a:rect l="l" t="t" r="r" b="b"/>
              <a:pathLst>
                <a:path w="226059" h="424180">
                  <a:moveTo>
                    <a:pt x="109220" y="0"/>
                  </a:moveTo>
                  <a:lnTo>
                    <a:pt x="0" y="110489"/>
                  </a:lnTo>
                  <a:lnTo>
                    <a:pt x="57150" y="107950"/>
                  </a:lnTo>
                  <a:lnTo>
                    <a:pt x="69850" y="424179"/>
                  </a:lnTo>
                  <a:lnTo>
                    <a:pt x="182879" y="420370"/>
                  </a:lnTo>
                  <a:lnTo>
                    <a:pt x="170179" y="102870"/>
                  </a:lnTo>
                  <a:lnTo>
                    <a:pt x="226059" y="100329"/>
                  </a:lnTo>
                  <a:lnTo>
                    <a:pt x="109220" y="0"/>
                  </a:lnTo>
                  <a:close/>
                </a:path>
              </a:pathLst>
            </a:custGeom>
            <a:solidFill>
              <a:srgbClr val="CC9800"/>
            </a:solidFill>
          </p:spPr>
          <p:txBody>
            <a:bodyPr wrap="square" lIns="0" tIns="0" rIns="0" bIns="0" rtlCol="0"/>
            <a:lstStyle/>
            <a:p>
              <a:endParaRPr/>
            </a:p>
          </p:txBody>
        </p:sp>
        <p:sp>
          <p:nvSpPr>
            <p:cNvPr id="41" name="object 41"/>
            <p:cNvSpPr/>
            <p:nvPr/>
          </p:nvSpPr>
          <p:spPr>
            <a:xfrm>
              <a:off x="6700519" y="1143000"/>
              <a:ext cx="226060" cy="424180"/>
            </a:xfrm>
            <a:custGeom>
              <a:avLst/>
              <a:gdLst/>
              <a:ahLst/>
              <a:cxnLst/>
              <a:rect l="l" t="t" r="r" b="b"/>
              <a:pathLst>
                <a:path w="226059" h="424180">
                  <a:moveTo>
                    <a:pt x="182879" y="420370"/>
                  </a:moveTo>
                  <a:lnTo>
                    <a:pt x="170179" y="102870"/>
                  </a:lnTo>
                  <a:lnTo>
                    <a:pt x="226059" y="100329"/>
                  </a:lnTo>
                  <a:lnTo>
                    <a:pt x="109220" y="0"/>
                  </a:lnTo>
                  <a:lnTo>
                    <a:pt x="0" y="110489"/>
                  </a:lnTo>
                  <a:lnTo>
                    <a:pt x="57150" y="107950"/>
                  </a:lnTo>
                  <a:lnTo>
                    <a:pt x="69850" y="424179"/>
                  </a:lnTo>
                  <a:lnTo>
                    <a:pt x="182879" y="420370"/>
                  </a:lnTo>
                  <a:close/>
                </a:path>
              </a:pathLst>
            </a:custGeom>
            <a:ln w="9344">
              <a:solidFill>
                <a:srgbClr val="000000"/>
              </a:solidFill>
            </a:ln>
          </p:spPr>
          <p:txBody>
            <a:bodyPr wrap="square" lIns="0" tIns="0" rIns="0" bIns="0" rtlCol="0"/>
            <a:lstStyle/>
            <a:p>
              <a:endParaRPr/>
            </a:p>
          </p:txBody>
        </p:sp>
        <p:sp>
          <p:nvSpPr>
            <p:cNvPr id="42" name="object 42"/>
            <p:cNvSpPr/>
            <p:nvPr/>
          </p:nvSpPr>
          <p:spPr>
            <a:xfrm>
              <a:off x="5485129" y="2133600"/>
              <a:ext cx="1066800" cy="762000"/>
            </a:xfrm>
            <a:custGeom>
              <a:avLst/>
              <a:gdLst/>
              <a:ahLst/>
              <a:cxnLst/>
              <a:rect l="l" t="t" r="r" b="b"/>
              <a:pathLst>
                <a:path w="1066800" h="762000">
                  <a:moveTo>
                    <a:pt x="821690" y="0"/>
                  </a:moveTo>
                  <a:lnTo>
                    <a:pt x="576580" y="201929"/>
                  </a:lnTo>
                  <a:lnTo>
                    <a:pt x="763270" y="201929"/>
                  </a:lnTo>
                  <a:lnTo>
                    <a:pt x="763270" y="678179"/>
                  </a:lnTo>
                  <a:lnTo>
                    <a:pt x="0" y="678179"/>
                  </a:lnTo>
                  <a:lnTo>
                    <a:pt x="0" y="762000"/>
                  </a:lnTo>
                  <a:lnTo>
                    <a:pt x="881380" y="762000"/>
                  </a:lnTo>
                  <a:lnTo>
                    <a:pt x="881380" y="201929"/>
                  </a:lnTo>
                  <a:lnTo>
                    <a:pt x="1066800" y="201929"/>
                  </a:lnTo>
                  <a:lnTo>
                    <a:pt x="821690" y="0"/>
                  </a:lnTo>
                  <a:close/>
                </a:path>
              </a:pathLst>
            </a:custGeom>
            <a:solidFill>
              <a:srgbClr val="CC9800"/>
            </a:solidFill>
          </p:spPr>
          <p:txBody>
            <a:bodyPr wrap="square" lIns="0" tIns="0" rIns="0" bIns="0" rtlCol="0"/>
            <a:lstStyle/>
            <a:p>
              <a:endParaRPr/>
            </a:p>
          </p:txBody>
        </p:sp>
        <p:sp>
          <p:nvSpPr>
            <p:cNvPr id="43" name="object 43"/>
            <p:cNvSpPr/>
            <p:nvPr/>
          </p:nvSpPr>
          <p:spPr>
            <a:xfrm>
              <a:off x="5485129" y="2133600"/>
              <a:ext cx="1066800" cy="762000"/>
            </a:xfrm>
            <a:custGeom>
              <a:avLst/>
              <a:gdLst/>
              <a:ahLst/>
              <a:cxnLst/>
              <a:rect l="l" t="t" r="r" b="b"/>
              <a:pathLst>
                <a:path w="1066800" h="762000">
                  <a:moveTo>
                    <a:pt x="0" y="678179"/>
                  </a:moveTo>
                  <a:lnTo>
                    <a:pt x="763270" y="678179"/>
                  </a:lnTo>
                  <a:lnTo>
                    <a:pt x="763270" y="201929"/>
                  </a:lnTo>
                  <a:lnTo>
                    <a:pt x="576580" y="201929"/>
                  </a:lnTo>
                  <a:lnTo>
                    <a:pt x="821690" y="0"/>
                  </a:lnTo>
                  <a:lnTo>
                    <a:pt x="1066800" y="201929"/>
                  </a:lnTo>
                  <a:lnTo>
                    <a:pt x="881380" y="201929"/>
                  </a:lnTo>
                  <a:lnTo>
                    <a:pt x="881380" y="762000"/>
                  </a:lnTo>
                  <a:lnTo>
                    <a:pt x="0" y="762000"/>
                  </a:lnTo>
                  <a:lnTo>
                    <a:pt x="0" y="678179"/>
                  </a:lnTo>
                  <a:close/>
                </a:path>
              </a:pathLst>
            </a:custGeom>
            <a:ln w="9344">
              <a:solidFill>
                <a:srgbClr val="000000"/>
              </a:solidFill>
            </a:ln>
          </p:spPr>
          <p:txBody>
            <a:bodyPr wrap="square" lIns="0" tIns="0" rIns="0" bIns="0" rtlCol="0"/>
            <a:lstStyle/>
            <a:p>
              <a:endParaRPr/>
            </a:p>
          </p:txBody>
        </p:sp>
      </p:grpSp>
      <p:sp>
        <p:nvSpPr>
          <p:cNvPr id="44" name="object 44"/>
          <p:cNvSpPr txBox="1"/>
          <p:nvPr/>
        </p:nvSpPr>
        <p:spPr>
          <a:xfrm>
            <a:off x="3543299" y="1797369"/>
            <a:ext cx="1394460" cy="182101"/>
          </a:xfrm>
          <a:prstGeom prst="rect">
            <a:avLst/>
          </a:prstGeom>
        </p:spPr>
        <p:txBody>
          <a:bodyPr vert="horz" wrap="square" lIns="0" tIns="12700" rIns="0" bIns="0" rtlCol="0">
            <a:spAutoFit/>
          </a:bodyPr>
          <a:lstStyle/>
          <a:p>
            <a:pPr marL="12700">
              <a:lnSpc>
                <a:spcPct val="100000"/>
              </a:lnSpc>
              <a:spcBef>
                <a:spcPts val="100"/>
              </a:spcBef>
            </a:pPr>
            <a:r>
              <a:rPr sz="1100" spc="-5" dirty="0">
                <a:latin typeface="Arial"/>
                <a:cs typeface="Arial"/>
              </a:rPr>
              <a:t>Transmission</a:t>
            </a:r>
            <a:r>
              <a:rPr sz="1100" spc="-25" dirty="0">
                <a:latin typeface="Arial"/>
                <a:cs typeface="Arial"/>
              </a:rPr>
              <a:t> </a:t>
            </a:r>
            <a:r>
              <a:rPr sz="1100" spc="-5" dirty="0">
                <a:latin typeface="Arial"/>
                <a:cs typeface="Arial"/>
              </a:rPr>
              <a:t>medium</a:t>
            </a:r>
            <a:endParaRPr sz="1100">
              <a:latin typeface="Arial"/>
              <a:cs typeface="Arial"/>
            </a:endParaRPr>
          </a:p>
        </p:txBody>
      </p:sp>
    </p:spTree>
    <p:extLst>
      <p:ext uri="{BB962C8B-B14F-4D97-AF65-F5344CB8AC3E}">
        <p14:creationId xmlns:p14="http://schemas.microsoft.com/office/powerpoint/2010/main" val="33372758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58193" y="3148967"/>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a:latin typeface="Wingdings"/>
              <a:cs typeface="Wingdings"/>
            </a:endParaRPr>
          </a:p>
        </p:txBody>
      </p:sp>
      <p:sp>
        <p:nvSpPr>
          <p:cNvPr id="4" name="object 4"/>
          <p:cNvSpPr txBox="1"/>
          <p:nvPr/>
        </p:nvSpPr>
        <p:spPr>
          <a:xfrm>
            <a:off x="1101089" y="3123247"/>
            <a:ext cx="6877050" cy="243656"/>
          </a:xfrm>
          <a:prstGeom prst="rect">
            <a:avLst/>
          </a:prstGeom>
        </p:spPr>
        <p:txBody>
          <a:bodyPr vert="horz" wrap="square" lIns="0" tIns="12700" rIns="0" bIns="0" rtlCol="0">
            <a:spAutoFit/>
          </a:bodyPr>
          <a:lstStyle/>
          <a:p>
            <a:pPr marL="12700">
              <a:lnSpc>
                <a:spcPct val="100000"/>
              </a:lnSpc>
              <a:spcBef>
                <a:spcPts val="100"/>
              </a:spcBef>
            </a:pPr>
            <a:r>
              <a:rPr sz="1500" dirty="0">
                <a:latin typeface="Arial"/>
                <a:cs typeface="Arial"/>
              </a:rPr>
              <a:t>Data link </a:t>
            </a:r>
            <a:r>
              <a:rPr sz="1500" spc="5" dirty="0">
                <a:latin typeface="Arial"/>
                <a:cs typeface="Arial"/>
              </a:rPr>
              <a:t>layer </a:t>
            </a:r>
            <a:r>
              <a:rPr sz="1500" dirty="0">
                <a:latin typeface="Arial"/>
                <a:cs typeface="Arial"/>
              </a:rPr>
              <a:t>is responsible for moving frames from one hop (Node) to the</a:t>
            </a:r>
            <a:r>
              <a:rPr sz="1500" spc="90" dirty="0">
                <a:latin typeface="Arial"/>
                <a:cs typeface="Arial"/>
              </a:rPr>
              <a:t> </a:t>
            </a:r>
            <a:r>
              <a:rPr sz="1500" dirty="0">
                <a:latin typeface="Arial"/>
                <a:cs typeface="Arial"/>
              </a:rPr>
              <a:t>next.</a:t>
            </a:r>
            <a:endParaRPr sz="1500">
              <a:latin typeface="Arial"/>
              <a:cs typeface="Arial"/>
            </a:endParaRPr>
          </a:p>
        </p:txBody>
      </p:sp>
      <p:sp>
        <p:nvSpPr>
          <p:cNvPr id="5" name="object 5"/>
          <p:cNvSpPr txBox="1"/>
          <p:nvPr/>
        </p:nvSpPr>
        <p:spPr>
          <a:xfrm>
            <a:off x="758192" y="3403421"/>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dirty="0">
              <a:latin typeface="Wingdings"/>
              <a:cs typeface="Wingdings"/>
            </a:endParaRPr>
          </a:p>
        </p:txBody>
      </p:sp>
      <p:sp>
        <p:nvSpPr>
          <p:cNvPr id="6" name="object 6"/>
          <p:cNvSpPr txBox="1"/>
          <p:nvPr/>
        </p:nvSpPr>
        <p:spPr>
          <a:xfrm>
            <a:off x="1070609" y="3362383"/>
            <a:ext cx="1016000" cy="243656"/>
          </a:xfrm>
          <a:prstGeom prst="rect">
            <a:avLst/>
          </a:prstGeom>
        </p:spPr>
        <p:txBody>
          <a:bodyPr vert="horz" wrap="square" lIns="0" tIns="12700" rIns="0" bIns="0" rtlCol="0">
            <a:spAutoFit/>
          </a:bodyPr>
          <a:lstStyle/>
          <a:p>
            <a:pPr marL="12700">
              <a:lnSpc>
                <a:spcPct val="100000"/>
              </a:lnSpc>
              <a:spcBef>
                <a:spcPts val="100"/>
              </a:spcBef>
            </a:pPr>
            <a:r>
              <a:rPr sz="1500" dirty="0">
                <a:latin typeface="Arial"/>
                <a:cs typeface="Arial"/>
              </a:rPr>
              <a:t>Concerned:</a:t>
            </a:r>
          </a:p>
        </p:txBody>
      </p:sp>
      <p:sp>
        <p:nvSpPr>
          <p:cNvPr id="7" name="object 7"/>
          <p:cNvSpPr txBox="1"/>
          <p:nvPr/>
        </p:nvSpPr>
        <p:spPr>
          <a:xfrm>
            <a:off x="1102360" y="3666173"/>
            <a:ext cx="114300" cy="952825"/>
          </a:xfrm>
          <a:prstGeom prst="rect">
            <a:avLst/>
          </a:prstGeom>
        </p:spPr>
        <p:txBody>
          <a:bodyPr vert="horz" wrap="square" lIns="0" tIns="16510" rIns="0" bIns="0" rtlCol="0">
            <a:spAutoFit/>
          </a:bodyPr>
          <a:lstStyle/>
          <a:p>
            <a:pPr marL="12700">
              <a:lnSpc>
                <a:spcPct val="100000"/>
              </a:lnSpc>
              <a:spcBef>
                <a:spcPts val="13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p:txBody>
      </p:sp>
      <p:sp>
        <p:nvSpPr>
          <p:cNvPr id="8" name="object 8"/>
          <p:cNvSpPr txBox="1"/>
          <p:nvPr/>
        </p:nvSpPr>
        <p:spPr>
          <a:xfrm>
            <a:off x="1427480" y="3640456"/>
            <a:ext cx="4150360" cy="1017073"/>
          </a:xfrm>
          <a:prstGeom prst="rect">
            <a:avLst/>
          </a:prstGeom>
        </p:spPr>
        <p:txBody>
          <a:bodyPr vert="horz" wrap="square" lIns="0" tIns="12700" rIns="0" bIns="0" rtlCol="0">
            <a:spAutoFit/>
          </a:bodyPr>
          <a:lstStyle/>
          <a:p>
            <a:pPr marL="12700" marR="362585">
              <a:lnSpc>
                <a:spcPct val="100000"/>
              </a:lnSpc>
              <a:spcBef>
                <a:spcPts val="100"/>
              </a:spcBef>
            </a:pPr>
            <a:r>
              <a:rPr sz="1300" spc="-5" dirty="0">
                <a:latin typeface="Arial"/>
                <a:cs typeface="Arial"/>
              </a:rPr>
              <a:t>Framing </a:t>
            </a:r>
            <a:r>
              <a:rPr sz="1300" spc="-5" dirty="0">
                <a:solidFill>
                  <a:srgbClr val="959595"/>
                </a:solidFill>
                <a:latin typeface="Arial"/>
                <a:cs typeface="Arial"/>
              </a:rPr>
              <a:t>(stream of bits into manageable data </a:t>
            </a:r>
            <a:r>
              <a:rPr sz="1300" spc="-10" dirty="0">
                <a:solidFill>
                  <a:srgbClr val="959595"/>
                </a:solidFill>
                <a:latin typeface="Arial"/>
                <a:cs typeface="Arial"/>
              </a:rPr>
              <a:t>units)  </a:t>
            </a:r>
            <a:r>
              <a:rPr sz="1300" spc="-5" dirty="0">
                <a:latin typeface="Arial"/>
                <a:cs typeface="Arial"/>
              </a:rPr>
              <a:t>Physical addressing </a:t>
            </a:r>
            <a:r>
              <a:rPr sz="1300" spc="-5" dirty="0">
                <a:solidFill>
                  <a:srgbClr val="959595"/>
                </a:solidFill>
                <a:latin typeface="Arial"/>
                <a:cs typeface="Arial"/>
              </a:rPr>
              <a:t>(MAC</a:t>
            </a:r>
            <a:r>
              <a:rPr sz="1300" spc="-20" dirty="0">
                <a:solidFill>
                  <a:srgbClr val="959595"/>
                </a:solidFill>
                <a:latin typeface="Arial"/>
                <a:cs typeface="Arial"/>
              </a:rPr>
              <a:t> </a:t>
            </a:r>
            <a:r>
              <a:rPr sz="1300" spc="-5" dirty="0">
                <a:solidFill>
                  <a:srgbClr val="959595"/>
                </a:solidFill>
                <a:latin typeface="Arial"/>
                <a:cs typeface="Arial"/>
              </a:rPr>
              <a:t>Address)</a:t>
            </a:r>
            <a:endParaRPr sz="1300">
              <a:latin typeface="Arial"/>
              <a:cs typeface="Arial"/>
            </a:endParaRPr>
          </a:p>
          <a:p>
            <a:pPr marL="12700" marR="5080">
              <a:lnSpc>
                <a:spcPct val="100600"/>
              </a:lnSpc>
              <a:spcBef>
                <a:spcPts val="10"/>
              </a:spcBef>
            </a:pPr>
            <a:r>
              <a:rPr sz="1300" spc="-5" dirty="0">
                <a:latin typeface="Arial"/>
                <a:cs typeface="Arial"/>
              </a:rPr>
              <a:t>Flow Control </a:t>
            </a:r>
            <a:r>
              <a:rPr sz="1300" spc="-5" dirty="0">
                <a:solidFill>
                  <a:srgbClr val="959595"/>
                </a:solidFill>
                <a:latin typeface="Arial"/>
                <a:cs typeface="Arial"/>
              </a:rPr>
              <a:t>(mechanism for overwhelming the receiver)  </a:t>
            </a:r>
            <a:r>
              <a:rPr sz="1300" spc="-5" dirty="0">
                <a:latin typeface="Arial"/>
                <a:cs typeface="Arial"/>
              </a:rPr>
              <a:t>Error Control </a:t>
            </a:r>
            <a:r>
              <a:rPr sz="1300" spc="-5" dirty="0">
                <a:solidFill>
                  <a:srgbClr val="959595"/>
                </a:solidFill>
                <a:latin typeface="Arial"/>
                <a:cs typeface="Arial"/>
              </a:rPr>
              <a:t>(trailer,</a:t>
            </a:r>
            <a:r>
              <a:rPr sz="1300" spc="-10" dirty="0">
                <a:solidFill>
                  <a:srgbClr val="959595"/>
                </a:solidFill>
                <a:latin typeface="Arial"/>
                <a:cs typeface="Arial"/>
              </a:rPr>
              <a:t> </a:t>
            </a:r>
            <a:r>
              <a:rPr sz="1300" spc="-5" dirty="0">
                <a:solidFill>
                  <a:srgbClr val="959595"/>
                </a:solidFill>
                <a:latin typeface="Arial"/>
                <a:cs typeface="Arial"/>
              </a:rPr>
              <a:t>retransmission)</a:t>
            </a:r>
            <a:endParaRPr sz="1300">
              <a:latin typeface="Arial"/>
              <a:cs typeface="Arial"/>
            </a:endParaRPr>
          </a:p>
          <a:p>
            <a:pPr marL="12700">
              <a:lnSpc>
                <a:spcPct val="100000"/>
              </a:lnSpc>
              <a:spcBef>
                <a:spcPts val="10"/>
              </a:spcBef>
            </a:pPr>
            <a:r>
              <a:rPr sz="1300" spc="-5" dirty="0">
                <a:latin typeface="Arial"/>
                <a:cs typeface="Arial"/>
              </a:rPr>
              <a:t>Access Control </a:t>
            </a:r>
            <a:r>
              <a:rPr sz="1300" spc="-5" dirty="0">
                <a:solidFill>
                  <a:srgbClr val="959595"/>
                </a:solidFill>
                <a:latin typeface="Arial"/>
                <a:cs typeface="Arial"/>
              </a:rPr>
              <a:t>(defining master device </a:t>
            </a:r>
            <a:r>
              <a:rPr sz="1300" dirty="0">
                <a:solidFill>
                  <a:srgbClr val="959595"/>
                </a:solidFill>
                <a:latin typeface="Arial"/>
                <a:cs typeface="Arial"/>
              </a:rPr>
              <a:t>in </a:t>
            </a:r>
            <a:r>
              <a:rPr sz="1300" spc="-5" dirty="0">
                <a:solidFill>
                  <a:srgbClr val="959595"/>
                </a:solidFill>
                <a:latin typeface="Arial"/>
                <a:cs typeface="Arial"/>
              </a:rPr>
              <a:t>the same</a:t>
            </a:r>
            <a:r>
              <a:rPr sz="1300" spc="-40" dirty="0">
                <a:solidFill>
                  <a:srgbClr val="959595"/>
                </a:solidFill>
                <a:latin typeface="Arial"/>
                <a:cs typeface="Arial"/>
              </a:rPr>
              <a:t> </a:t>
            </a:r>
            <a:r>
              <a:rPr sz="1300" spc="-5" dirty="0">
                <a:solidFill>
                  <a:srgbClr val="959595"/>
                </a:solidFill>
                <a:latin typeface="Arial"/>
                <a:cs typeface="Arial"/>
              </a:rPr>
              <a:t>link)</a:t>
            </a:r>
            <a:endParaRPr sz="1300">
              <a:latin typeface="Arial"/>
              <a:cs typeface="Arial"/>
            </a:endParaRPr>
          </a:p>
        </p:txBody>
      </p:sp>
      <p:grpSp>
        <p:nvGrpSpPr>
          <p:cNvPr id="9" name="object 9"/>
          <p:cNvGrpSpPr/>
          <p:nvPr/>
        </p:nvGrpSpPr>
        <p:grpSpPr>
          <a:xfrm>
            <a:off x="1138240" y="1425179"/>
            <a:ext cx="2689225" cy="873919"/>
            <a:chOff x="1138237" y="1900237"/>
            <a:chExt cx="2689225" cy="1165225"/>
          </a:xfrm>
        </p:grpSpPr>
        <p:sp>
          <p:nvSpPr>
            <p:cNvPr id="10" name="object 10"/>
            <p:cNvSpPr/>
            <p:nvPr/>
          </p:nvSpPr>
          <p:spPr>
            <a:xfrm>
              <a:off x="1155700" y="3048000"/>
              <a:ext cx="2667000" cy="12700"/>
            </a:xfrm>
            <a:custGeom>
              <a:avLst/>
              <a:gdLst/>
              <a:ahLst/>
              <a:cxnLst/>
              <a:rect l="l" t="t" r="r" b="b"/>
              <a:pathLst>
                <a:path w="2667000" h="12700">
                  <a:moveTo>
                    <a:pt x="0" y="12700"/>
                  </a:moveTo>
                  <a:lnTo>
                    <a:pt x="2667000" y="12700"/>
                  </a:lnTo>
                  <a:lnTo>
                    <a:pt x="2667000" y="0"/>
                  </a:lnTo>
                  <a:lnTo>
                    <a:pt x="0" y="0"/>
                  </a:lnTo>
                  <a:lnTo>
                    <a:pt x="0" y="12700"/>
                  </a:lnTo>
                  <a:close/>
                </a:path>
              </a:pathLst>
            </a:custGeom>
            <a:solidFill>
              <a:srgbClr val="5E5E5E"/>
            </a:solidFill>
          </p:spPr>
          <p:txBody>
            <a:bodyPr wrap="square" lIns="0" tIns="0" rIns="0" bIns="0" rtlCol="0"/>
            <a:lstStyle/>
            <a:p>
              <a:endParaRPr/>
            </a:p>
          </p:txBody>
        </p:sp>
        <p:sp>
          <p:nvSpPr>
            <p:cNvPr id="11" name="object 11"/>
            <p:cNvSpPr/>
            <p:nvPr/>
          </p:nvSpPr>
          <p:spPr>
            <a:xfrm>
              <a:off x="1155700" y="191770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Lst>
            </a:custGeom>
            <a:ln w="9344">
              <a:solidFill>
                <a:srgbClr val="5E5E5E"/>
              </a:solidFill>
            </a:ln>
          </p:spPr>
          <p:txBody>
            <a:bodyPr wrap="square" lIns="0" tIns="0" rIns="0" bIns="0" rtlCol="0"/>
            <a:lstStyle/>
            <a:p>
              <a:endParaRPr/>
            </a:p>
          </p:txBody>
        </p:sp>
        <p:sp>
          <p:nvSpPr>
            <p:cNvPr id="12" name="object 12"/>
            <p:cNvSpPr/>
            <p:nvPr/>
          </p:nvSpPr>
          <p:spPr>
            <a:xfrm>
              <a:off x="1143000" y="1905000"/>
              <a:ext cx="2667000" cy="1143000"/>
            </a:xfrm>
            <a:custGeom>
              <a:avLst/>
              <a:gdLst/>
              <a:ahLst/>
              <a:cxnLst/>
              <a:rect l="l" t="t" r="r" b="b"/>
              <a:pathLst>
                <a:path w="2667000" h="1143000">
                  <a:moveTo>
                    <a:pt x="2667000" y="0"/>
                  </a:moveTo>
                  <a:lnTo>
                    <a:pt x="0" y="0"/>
                  </a:lnTo>
                  <a:lnTo>
                    <a:pt x="0" y="1143000"/>
                  </a:lnTo>
                  <a:lnTo>
                    <a:pt x="2667000" y="1143000"/>
                  </a:lnTo>
                  <a:close/>
                </a:path>
              </a:pathLst>
            </a:custGeom>
            <a:solidFill>
              <a:srgbClr val="EDF8C4"/>
            </a:solidFill>
          </p:spPr>
          <p:txBody>
            <a:bodyPr wrap="square" lIns="0" tIns="0" rIns="0" bIns="0" rtlCol="0"/>
            <a:lstStyle/>
            <a:p>
              <a:endParaRPr/>
            </a:p>
          </p:txBody>
        </p:sp>
        <p:sp>
          <p:nvSpPr>
            <p:cNvPr id="13" name="object 13"/>
            <p:cNvSpPr/>
            <p:nvPr/>
          </p:nvSpPr>
          <p:spPr>
            <a:xfrm>
              <a:off x="1143000" y="190500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 w="2667000" h="1143000">
                  <a:moveTo>
                    <a:pt x="1333500" y="685800"/>
                  </a:moveTo>
                  <a:lnTo>
                    <a:pt x="838200" y="685800"/>
                  </a:lnTo>
                  <a:lnTo>
                    <a:pt x="838200" y="457200"/>
                  </a:lnTo>
                  <a:lnTo>
                    <a:pt x="1828800" y="457200"/>
                  </a:lnTo>
                  <a:lnTo>
                    <a:pt x="1828800" y="685800"/>
                  </a:lnTo>
                  <a:lnTo>
                    <a:pt x="1333500" y="685800"/>
                  </a:lnTo>
                  <a:close/>
                </a:path>
              </a:pathLst>
            </a:custGeom>
            <a:ln w="9344">
              <a:solidFill>
                <a:srgbClr val="000000"/>
              </a:solidFill>
            </a:ln>
          </p:spPr>
          <p:txBody>
            <a:bodyPr wrap="square" lIns="0" tIns="0" rIns="0" bIns="0" rtlCol="0"/>
            <a:lstStyle/>
            <a:p>
              <a:endParaRPr/>
            </a:p>
          </p:txBody>
        </p:sp>
      </p:grpSp>
      <p:sp>
        <p:nvSpPr>
          <p:cNvPr id="14" name="object 14"/>
          <p:cNvSpPr txBox="1"/>
          <p:nvPr/>
        </p:nvSpPr>
        <p:spPr>
          <a:xfrm>
            <a:off x="1985872" y="1775155"/>
            <a:ext cx="981710" cy="187231"/>
          </a:xfrm>
          <a:prstGeom prst="rect">
            <a:avLst/>
          </a:prstGeom>
          <a:solidFill>
            <a:srgbClr val="0098FF"/>
          </a:solidFill>
        </p:spPr>
        <p:txBody>
          <a:bodyPr vert="horz" wrap="square" lIns="0" tIns="33020" rIns="0" bIns="0" rtlCol="0">
            <a:spAutoFit/>
          </a:bodyPr>
          <a:lstStyle/>
          <a:p>
            <a:pPr marL="635" algn="ctr">
              <a:lnSpc>
                <a:spcPct val="100000"/>
              </a:lnSpc>
              <a:spcBef>
                <a:spcPts val="260"/>
              </a:spcBef>
            </a:pPr>
            <a:r>
              <a:rPr sz="1000" spc="-5" dirty="0">
                <a:latin typeface="Arial"/>
                <a:cs typeface="Arial"/>
              </a:rPr>
              <a:t>Data</a:t>
            </a:r>
            <a:endParaRPr sz="1000">
              <a:latin typeface="Arial"/>
              <a:cs typeface="Arial"/>
            </a:endParaRPr>
          </a:p>
        </p:txBody>
      </p:sp>
      <p:sp>
        <p:nvSpPr>
          <p:cNvPr id="15" name="object 15"/>
          <p:cNvSpPr/>
          <p:nvPr/>
        </p:nvSpPr>
        <p:spPr>
          <a:xfrm>
            <a:off x="1257300" y="1771651"/>
            <a:ext cx="715010" cy="177165"/>
          </a:xfrm>
          <a:custGeom>
            <a:avLst/>
            <a:gdLst/>
            <a:ahLst/>
            <a:cxnLst/>
            <a:rect l="l" t="t" r="r" b="b"/>
            <a:pathLst>
              <a:path w="715010" h="236219">
                <a:moveTo>
                  <a:pt x="356869" y="236220"/>
                </a:moveTo>
                <a:lnTo>
                  <a:pt x="0" y="236220"/>
                </a:lnTo>
                <a:lnTo>
                  <a:pt x="0" y="0"/>
                </a:lnTo>
                <a:lnTo>
                  <a:pt x="715010" y="0"/>
                </a:lnTo>
                <a:lnTo>
                  <a:pt x="715010" y="236220"/>
                </a:lnTo>
                <a:lnTo>
                  <a:pt x="356869" y="236220"/>
                </a:lnTo>
                <a:close/>
              </a:path>
            </a:pathLst>
          </a:custGeom>
          <a:ln w="9344">
            <a:solidFill>
              <a:srgbClr val="000000"/>
            </a:solidFill>
          </a:ln>
        </p:spPr>
        <p:txBody>
          <a:bodyPr wrap="square" lIns="0" tIns="0" rIns="0" bIns="0" rtlCol="0"/>
          <a:lstStyle/>
          <a:p>
            <a:endParaRPr/>
          </a:p>
        </p:txBody>
      </p:sp>
      <p:sp>
        <p:nvSpPr>
          <p:cNvPr id="16" name="object 16"/>
          <p:cNvSpPr txBox="1"/>
          <p:nvPr/>
        </p:nvSpPr>
        <p:spPr>
          <a:xfrm>
            <a:off x="1276580" y="1775154"/>
            <a:ext cx="691515" cy="191078"/>
          </a:xfrm>
          <a:prstGeom prst="rect">
            <a:avLst/>
          </a:prstGeom>
          <a:solidFill>
            <a:srgbClr val="CC9800"/>
          </a:solidFill>
        </p:spPr>
        <p:txBody>
          <a:bodyPr vert="horz" wrap="square" lIns="0" tIns="36830" rIns="0" bIns="0" rtlCol="0">
            <a:spAutoFit/>
          </a:bodyPr>
          <a:lstStyle/>
          <a:p>
            <a:pPr marR="5715" algn="ctr">
              <a:lnSpc>
                <a:spcPct val="100000"/>
              </a:lnSpc>
              <a:spcBef>
                <a:spcPts val="290"/>
              </a:spcBef>
            </a:pPr>
            <a:r>
              <a:rPr sz="1000" spc="-5" dirty="0">
                <a:latin typeface="Arial"/>
                <a:cs typeface="Arial"/>
              </a:rPr>
              <a:t>H2</a:t>
            </a:r>
            <a:endParaRPr sz="1000">
              <a:latin typeface="Arial"/>
              <a:cs typeface="Arial"/>
            </a:endParaRPr>
          </a:p>
        </p:txBody>
      </p:sp>
      <p:grpSp>
        <p:nvGrpSpPr>
          <p:cNvPr id="17" name="object 17"/>
          <p:cNvGrpSpPr/>
          <p:nvPr/>
        </p:nvGrpSpPr>
        <p:grpSpPr>
          <a:xfrm>
            <a:off x="1281750" y="1596629"/>
            <a:ext cx="2399665" cy="521494"/>
            <a:chOff x="1281747" y="2128837"/>
            <a:chExt cx="2399665" cy="695325"/>
          </a:xfrm>
        </p:grpSpPr>
        <p:sp>
          <p:nvSpPr>
            <p:cNvPr id="18" name="object 18"/>
            <p:cNvSpPr/>
            <p:nvPr/>
          </p:nvSpPr>
          <p:spPr>
            <a:xfrm>
              <a:off x="1286510" y="2590800"/>
              <a:ext cx="2379980" cy="228600"/>
            </a:xfrm>
            <a:custGeom>
              <a:avLst/>
              <a:gdLst/>
              <a:ahLst/>
              <a:cxnLst/>
              <a:rect l="l" t="t" r="r" b="b"/>
              <a:pathLst>
                <a:path w="2379979" h="228600">
                  <a:moveTo>
                    <a:pt x="0" y="228600"/>
                  </a:moveTo>
                  <a:lnTo>
                    <a:pt x="2379979" y="228600"/>
                  </a:lnTo>
                </a:path>
                <a:path w="2379979" h="228600">
                  <a:moveTo>
                    <a:pt x="0" y="228600"/>
                  </a:moveTo>
                  <a:lnTo>
                    <a:pt x="0" y="0"/>
                  </a:lnTo>
                </a:path>
              </a:pathLst>
            </a:custGeom>
            <a:ln w="9344">
              <a:solidFill>
                <a:srgbClr val="000000"/>
              </a:solidFill>
            </a:ln>
          </p:spPr>
          <p:txBody>
            <a:bodyPr wrap="square" lIns="0" tIns="0" rIns="0" bIns="0" rtlCol="0"/>
            <a:lstStyle/>
            <a:p>
              <a:endParaRPr/>
            </a:p>
          </p:txBody>
        </p:sp>
        <p:sp>
          <p:nvSpPr>
            <p:cNvPr id="19" name="object 19"/>
            <p:cNvSpPr/>
            <p:nvPr/>
          </p:nvSpPr>
          <p:spPr>
            <a:xfrm>
              <a:off x="3666489" y="2598419"/>
              <a:ext cx="0" cy="220979"/>
            </a:xfrm>
            <a:custGeom>
              <a:avLst/>
              <a:gdLst/>
              <a:ahLst/>
              <a:cxnLst/>
              <a:rect l="l" t="t" r="r" b="b"/>
              <a:pathLst>
                <a:path h="220980">
                  <a:moveTo>
                    <a:pt x="0" y="0"/>
                  </a:moveTo>
                  <a:lnTo>
                    <a:pt x="0" y="220979"/>
                  </a:lnTo>
                </a:path>
              </a:pathLst>
            </a:custGeom>
            <a:ln w="9344">
              <a:solidFill>
                <a:srgbClr val="000000"/>
              </a:solidFill>
            </a:ln>
          </p:spPr>
          <p:txBody>
            <a:bodyPr wrap="square" lIns="0" tIns="0" rIns="0" bIns="0" rtlCol="0"/>
            <a:lstStyle/>
            <a:p>
              <a:endParaRPr/>
            </a:p>
          </p:txBody>
        </p:sp>
        <p:sp>
          <p:nvSpPr>
            <p:cNvPr id="20" name="object 20"/>
            <p:cNvSpPr/>
            <p:nvPr/>
          </p:nvSpPr>
          <p:spPr>
            <a:xfrm>
              <a:off x="1981200" y="2133600"/>
              <a:ext cx="1695450" cy="228600"/>
            </a:xfrm>
            <a:custGeom>
              <a:avLst/>
              <a:gdLst/>
              <a:ahLst/>
              <a:cxnLst/>
              <a:rect l="l" t="t" r="r" b="b"/>
              <a:pathLst>
                <a:path w="1695450" h="228600">
                  <a:moveTo>
                    <a:pt x="0" y="0"/>
                  </a:moveTo>
                  <a:lnTo>
                    <a:pt x="1695450" y="0"/>
                  </a:lnTo>
                </a:path>
                <a:path w="1695450" h="228600">
                  <a:moveTo>
                    <a:pt x="0" y="0"/>
                  </a:moveTo>
                  <a:lnTo>
                    <a:pt x="0" y="228600"/>
                  </a:lnTo>
                </a:path>
                <a:path w="1695450" h="228600">
                  <a:moveTo>
                    <a:pt x="1695450" y="0"/>
                  </a:moveTo>
                  <a:lnTo>
                    <a:pt x="1695450" y="228600"/>
                  </a:lnTo>
                </a:path>
              </a:pathLst>
            </a:custGeom>
            <a:ln w="9344">
              <a:solidFill>
                <a:srgbClr val="000000"/>
              </a:solidFill>
            </a:ln>
          </p:spPr>
          <p:txBody>
            <a:bodyPr wrap="square" lIns="0" tIns="0" rIns="0" bIns="0" rtlCol="0"/>
            <a:lstStyle/>
            <a:p>
              <a:endParaRPr/>
            </a:p>
          </p:txBody>
        </p:sp>
      </p:grpSp>
      <p:sp>
        <p:nvSpPr>
          <p:cNvPr id="21" name="object 21"/>
          <p:cNvSpPr txBox="1"/>
          <p:nvPr/>
        </p:nvSpPr>
        <p:spPr>
          <a:xfrm>
            <a:off x="2971802" y="1771650"/>
            <a:ext cx="709295" cy="196208"/>
          </a:xfrm>
          <a:prstGeom prst="rect">
            <a:avLst/>
          </a:prstGeom>
          <a:solidFill>
            <a:srgbClr val="98CCFF"/>
          </a:solidFill>
          <a:ln w="9344">
            <a:solidFill>
              <a:srgbClr val="000000"/>
            </a:solidFill>
          </a:ln>
        </p:spPr>
        <p:txBody>
          <a:bodyPr vert="horz" wrap="square" lIns="0" tIns="41910" rIns="0" bIns="0" rtlCol="0">
            <a:spAutoFit/>
          </a:bodyPr>
          <a:lstStyle/>
          <a:p>
            <a:pPr marL="5080" algn="ctr">
              <a:lnSpc>
                <a:spcPct val="100000"/>
              </a:lnSpc>
              <a:spcBef>
                <a:spcPts val="330"/>
              </a:spcBef>
            </a:pPr>
            <a:r>
              <a:rPr sz="1000" spc="-5" dirty="0">
                <a:latin typeface="Arial"/>
                <a:cs typeface="Arial"/>
              </a:rPr>
              <a:t>T2</a:t>
            </a:r>
            <a:endParaRPr sz="1000">
              <a:latin typeface="Arial"/>
              <a:cs typeface="Arial"/>
            </a:endParaRPr>
          </a:p>
        </p:txBody>
      </p:sp>
      <p:sp>
        <p:nvSpPr>
          <p:cNvPr id="22" name="object 22"/>
          <p:cNvSpPr txBox="1"/>
          <p:nvPr/>
        </p:nvSpPr>
        <p:spPr>
          <a:xfrm>
            <a:off x="1906270" y="1077278"/>
            <a:ext cx="133223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network</a:t>
            </a:r>
            <a:r>
              <a:rPr sz="1200" spc="-45" dirty="0">
                <a:latin typeface="Arial"/>
                <a:cs typeface="Arial"/>
              </a:rPr>
              <a:t> </a:t>
            </a:r>
            <a:r>
              <a:rPr sz="1200" dirty="0">
                <a:latin typeface="Arial"/>
                <a:cs typeface="Arial"/>
              </a:rPr>
              <a:t>layer</a:t>
            </a:r>
            <a:endParaRPr sz="1200">
              <a:latin typeface="Arial"/>
              <a:cs typeface="Arial"/>
            </a:endParaRPr>
          </a:p>
        </p:txBody>
      </p:sp>
      <p:grpSp>
        <p:nvGrpSpPr>
          <p:cNvPr id="23" name="object 23"/>
          <p:cNvGrpSpPr/>
          <p:nvPr/>
        </p:nvGrpSpPr>
        <p:grpSpPr>
          <a:xfrm>
            <a:off x="4872040" y="1425179"/>
            <a:ext cx="2689225" cy="873919"/>
            <a:chOff x="4872037" y="1900237"/>
            <a:chExt cx="2689225" cy="1165225"/>
          </a:xfrm>
        </p:grpSpPr>
        <p:sp>
          <p:nvSpPr>
            <p:cNvPr id="24" name="object 24"/>
            <p:cNvSpPr/>
            <p:nvPr/>
          </p:nvSpPr>
          <p:spPr>
            <a:xfrm>
              <a:off x="4889500" y="3048000"/>
              <a:ext cx="2667000" cy="12700"/>
            </a:xfrm>
            <a:custGeom>
              <a:avLst/>
              <a:gdLst/>
              <a:ahLst/>
              <a:cxnLst/>
              <a:rect l="l" t="t" r="r" b="b"/>
              <a:pathLst>
                <a:path w="2667000" h="12700">
                  <a:moveTo>
                    <a:pt x="0" y="12700"/>
                  </a:moveTo>
                  <a:lnTo>
                    <a:pt x="2667000" y="12700"/>
                  </a:lnTo>
                  <a:lnTo>
                    <a:pt x="2667000" y="0"/>
                  </a:lnTo>
                  <a:lnTo>
                    <a:pt x="0" y="0"/>
                  </a:lnTo>
                  <a:lnTo>
                    <a:pt x="0" y="12700"/>
                  </a:lnTo>
                  <a:close/>
                </a:path>
              </a:pathLst>
            </a:custGeom>
            <a:solidFill>
              <a:srgbClr val="5E5E5E"/>
            </a:solidFill>
          </p:spPr>
          <p:txBody>
            <a:bodyPr wrap="square" lIns="0" tIns="0" rIns="0" bIns="0" rtlCol="0"/>
            <a:lstStyle/>
            <a:p>
              <a:endParaRPr/>
            </a:p>
          </p:txBody>
        </p:sp>
        <p:sp>
          <p:nvSpPr>
            <p:cNvPr id="25" name="object 25"/>
            <p:cNvSpPr/>
            <p:nvPr/>
          </p:nvSpPr>
          <p:spPr>
            <a:xfrm>
              <a:off x="4889500" y="191770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Lst>
            </a:custGeom>
            <a:ln w="9344">
              <a:solidFill>
                <a:srgbClr val="5E5E5E"/>
              </a:solidFill>
            </a:ln>
          </p:spPr>
          <p:txBody>
            <a:bodyPr wrap="square" lIns="0" tIns="0" rIns="0" bIns="0" rtlCol="0"/>
            <a:lstStyle/>
            <a:p>
              <a:endParaRPr/>
            </a:p>
          </p:txBody>
        </p:sp>
        <p:sp>
          <p:nvSpPr>
            <p:cNvPr id="26" name="object 26"/>
            <p:cNvSpPr/>
            <p:nvPr/>
          </p:nvSpPr>
          <p:spPr>
            <a:xfrm>
              <a:off x="4876800" y="1905000"/>
              <a:ext cx="2667000" cy="1143000"/>
            </a:xfrm>
            <a:custGeom>
              <a:avLst/>
              <a:gdLst/>
              <a:ahLst/>
              <a:cxnLst/>
              <a:rect l="l" t="t" r="r" b="b"/>
              <a:pathLst>
                <a:path w="2667000" h="1143000">
                  <a:moveTo>
                    <a:pt x="2667000" y="0"/>
                  </a:moveTo>
                  <a:lnTo>
                    <a:pt x="0" y="0"/>
                  </a:lnTo>
                  <a:lnTo>
                    <a:pt x="0" y="1143000"/>
                  </a:lnTo>
                  <a:lnTo>
                    <a:pt x="2667000" y="1143000"/>
                  </a:lnTo>
                  <a:close/>
                </a:path>
              </a:pathLst>
            </a:custGeom>
            <a:solidFill>
              <a:srgbClr val="EDF8C4"/>
            </a:solidFill>
          </p:spPr>
          <p:txBody>
            <a:bodyPr wrap="square" lIns="0" tIns="0" rIns="0" bIns="0" rtlCol="0"/>
            <a:lstStyle/>
            <a:p>
              <a:endParaRPr/>
            </a:p>
          </p:txBody>
        </p:sp>
        <p:sp>
          <p:nvSpPr>
            <p:cNvPr id="27" name="object 27"/>
            <p:cNvSpPr/>
            <p:nvPr/>
          </p:nvSpPr>
          <p:spPr>
            <a:xfrm>
              <a:off x="4876800" y="190500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 w="2667000" h="1143000">
                  <a:moveTo>
                    <a:pt x="1333500" y="685800"/>
                  </a:moveTo>
                  <a:lnTo>
                    <a:pt x="838200" y="685800"/>
                  </a:lnTo>
                  <a:lnTo>
                    <a:pt x="838200" y="457200"/>
                  </a:lnTo>
                  <a:lnTo>
                    <a:pt x="1828800" y="457200"/>
                  </a:lnTo>
                  <a:lnTo>
                    <a:pt x="1828800" y="685800"/>
                  </a:lnTo>
                  <a:lnTo>
                    <a:pt x="1333500" y="685800"/>
                  </a:lnTo>
                  <a:close/>
                </a:path>
              </a:pathLst>
            </a:custGeom>
            <a:ln w="9344">
              <a:solidFill>
                <a:srgbClr val="000000"/>
              </a:solidFill>
            </a:ln>
          </p:spPr>
          <p:txBody>
            <a:bodyPr wrap="square" lIns="0" tIns="0" rIns="0" bIns="0" rtlCol="0"/>
            <a:lstStyle/>
            <a:p>
              <a:endParaRPr/>
            </a:p>
          </p:txBody>
        </p:sp>
      </p:grpSp>
      <p:sp>
        <p:nvSpPr>
          <p:cNvPr id="28" name="object 28"/>
          <p:cNvSpPr txBox="1"/>
          <p:nvPr/>
        </p:nvSpPr>
        <p:spPr>
          <a:xfrm>
            <a:off x="5724321" y="1775155"/>
            <a:ext cx="976630" cy="187231"/>
          </a:xfrm>
          <a:prstGeom prst="rect">
            <a:avLst/>
          </a:prstGeom>
          <a:solidFill>
            <a:srgbClr val="0098FF"/>
          </a:solidFill>
        </p:spPr>
        <p:txBody>
          <a:bodyPr vert="horz" wrap="square" lIns="0" tIns="33020" rIns="0" bIns="0" rtlCol="0">
            <a:spAutoFit/>
          </a:bodyPr>
          <a:lstStyle/>
          <a:p>
            <a:pPr algn="ctr">
              <a:lnSpc>
                <a:spcPct val="100000"/>
              </a:lnSpc>
              <a:spcBef>
                <a:spcPts val="260"/>
              </a:spcBef>
            </a:pPr>
            <a:r>
              <a:rPr sz="1000" spc="-5" dirty="0">
                <a:latin typeface="Arial"/>
                <a:cs typeface="Arial"/>
              </a:rPr>
              <a:t>Data</a:t>
            </a:r>
            <a:endParaRPr sz="1000">
              <a:latin typeface="Arial"/>
              <a:cs typeface="Arial"/>
            </a:endParaRPr>
          </a:p>
        </p:txBody>
      </p:sp>
      <p:grpSp>
        <p:nvGrpSpPr>
          <p:cNvPr id="29" name="object 29"/>
          <p:cNvGrpSpPr/>
          <p:nvPr/>
        </p:nvGrpSpPr>
        <p:grpSpPr>
          <a:xfrm>
            <a:off x="4986020" y="1767841"/>
            <a:ext cx="723900" cy="184784"/>
            <a:chOff x="4986020" y="2357120"/>
            <a:chExt cx="723900" cy="246379"/>
          </a:xfrm>
        </p:grpSpPr>
        <p:sp>
          <p:nvSpPr>
            <p:cNvPr id="30" name="object 30"/>
            <p:cNvSpPr/>
            <p:nvPr/>
          </p:nvSpPr>
          <p:spPr>
            <a:xfrm>
              <a:off x="4986020" y="2357119"/>
              <a:ext cx="361950" cy="246379"/>
            </a:xfrm>
            <a:custGeom>
              <a:avLst/>
              <a:gdLst/>
              <a:ahLst/>
              <a:cxnLst/>
              <a:rect l="l" t="t" r="r" b="b"/>
              <a:pathLst>
                <a:path w="361950" h="246380">
                  <a:moveTo>
                    <a:pt x="8890" y="163830"/>
                  </a:moveTo>
                  <a:lnTo>
                    <a:pt x="0" y="163830"/>
                  </a:lnTo>
                  <a:lnTo>
                    <a:pt x="0" y="200660"/>
                  </a:lnTo>
                  <a:lnTo>
                    <a:pt x="8890" y="200660"/>
                  </a:lnTo>
                  <a:lnTo>
                    <a:pt x="8890" y="163830"/>
                  </a:lnTo>
                  <a:close/>
                </a:path>
                <a:path w="361950" h="246380">
                  <a:moveTo>
                    <a:pt x="8890" y="96520"/>
                  </a:moveTo>
                  <a:lnTo>
                    <a:pt x="0" y="96520"/>
                  </a:lnTo>
                  <a:lnTo>
                    <a:pt x="0" y="134620"/>
                  </a:lnTo>
                  <a:lnTo>
                    <a:pt x="8890" y="134620"/>
                  </a:lnTo>
                  <a:lnTo>
                    <a:pt x="8890" y="96520"/>
                  </a:lnTo>
                  <a:close/>
                </a:path>
                <a:path w="361950" h="246380">
                  <a:moveTo>
                    <a:pt x="8890" y="30480"/>
                  </a:moveTo>
                  <a:lnTo>
                    <a:pt x="0" y="30480"/>
                  </a:lnTo>
                  <a:lnTo>
                    <a:pt x="0" y="68580"/>
                  </a:lnTo>
                  <a:lnTo>
                    <a:pt x="8890" y="68580"/>
                  </a:lnTo>
                  <a:lnTo>
                    <a:pt x="8890" y="30480"/>
                  </a:lnTo>
                  <a:close/>
                </a:path>
                <a:path w="361950" h="246380">
                  <a:moveTo>
                    <a:pt x="30480" y="236220"/>
                  </a:moveTo>
                  <a:lnTo>
                    <a:pt x="8890" y="236220"/>
                  </a:lnTo>
                  <a:lnTo>
                    <a:pt x="8890" y="229870"/>
                  </a:lnTo>
                  <a:lnTo>
                    <a:pt x="0" y="229870"/>
                  </a:lnTo>
                  <a:lnTo>
                    <a:pt x="0" y="241300"/>
                  </a:lnTo>
                  <a:lnTo>
                    <a:pt x="0" y="246380"/>
                  </a:lnTo>
                  <a:lnTo>
                    <a:pt x="5080" y="246380"/>
                  </a:lnTo>
                  <a:lnTo>
                    <a:pt x="30480" y="246380"/>
                  </a:lnTo>
                  <a:lnTo>
                    <a:pt x="30480" y="236220"/>
                  </a:lnTo>
                  <a:close/>
                </a:path>
                <a:path w="361950" h="246380">
                  <a:moveTo>
                    <a:pt x="44450" y="0"/>
                  </a:moveTo>
                  <a:lnTo>
                    <a:pt x="7620" y="0"/>
                  </a:lnTo>
                  <a:lnTo>
                    <a:pt x="7620" y="8890"/>
                  </a:lnTo>
                  <a:lnTo>
                    <a:pt x="44450" y="8890"/>
                  </a:lnTo>
                  <a:lnTo>
                    <a:pt x="44450" y="0"/>
                  </a:lnTo>
                  <a:close/>
                </a:path>
                <a:path w="361950" h="246380">
                  <a:moveTo>
                    <a:pt x="96520" y="236220"/>
                  </a:moveTo>
                  <a:lnTo>
                    <a:pt x="58420" y="236220"/>
                  </a:lnTo>
                  <a:lnTo>
                    <a:pt x="58420" y="246380"/>
                  </a:lnTo>
                  <a:lnTo>
                    <a:pt x="96520" y="246380"/>
                  </a:lnTo>
                  <a:lnTo>
                    <a:pt x="96520" y="236220"/>
                  </a:lnTo>
                  <a:close/>
                </a:path>
                <a:path w="361950" h="246380">
                  <a:moveTo>
                    <a:pt x="162560" y="236220"/>
                  </a:moveTo>
                  <a:lnTo>
                    <a:pt x="125730" y="236220"/>
                  </a:lnTo>
                  <a:lnTo>
                    <a:pt x="125730" y="246380"/>
                  </a:lnTo>
                  <a:lnTo>
                    <a:pt x="162560" y="246380"/>
                  </a:lnTo>
                  <a:lnTo>
                    <a:pt x="162560" y="236220"/>
                  </a:lnTo>
                  <a:close/>
                </a:path>
                <a:path w="361950" h="246380">
                  <a:moveTo>
                    <a:pt x="229870" y="236220"/>
                  </a:moveTo>
                  <a:lnTo>
                    <a:pt x="191770" y="236220"/>
                  </a:lnTo>
                  <a:lnTo>
                    <a:pt x="191770" y="246380"/>
                  </a:lnTo>
                  <a:lnTo>
                    <a:pt x="229870" y="246380"/>
                  </a:lnTo>
                  <a:lnTo>
                    <a:pt x="229870" y="236220"/>
                  </a:lnTo>
                  <a:close/>
                </a:path>
                <a:path w="361950" h="246380">
                  <a:moveTo>
                    <a:pt x="295910" y="236220"/>
                  </a:moveTo>
                  <a:lnTo>
                    <a:pt x="257810" y="236220"/>
                  </a:lnTo>
                  <a:lnTo>
                    <a:pt x="257810" y="246380"/>
                  </a:lnTo>
                  <a:lnTo>
                    <a:pt x="295910" y="246380"/>
                  </a:lnTo>
                  <a:lnTo>
                    <a:pt x="295910" y="236220"/>
                  </a:lnTo>
                  <a:close/>
                </a:path>
                <a:path w="361950" h="246380">
                  <a:moveTo>
                    <a:pt x="361950" y="236220"/>
                  </a:moveTo>
                  <a:lnTo>
                    <a:pt x="323850" y="236220"/>
                  </a:lnTo>
                  <a:lnTo>
                    <a:pt x="323850" y="246380"/>
                  </a:lnTo>
                  <a:lnTo>
                    <a:pt x="361950" y="246380"/>
                  </a:lnTo>
                  <a:lnTo>
                    <a:pt x="361950" y="236220"/>
                  </a:lnTo>
                  <a:close/>
                </a:path>
              </a:pathLst>
            </a:custGeom>
            <a:solidFill>
              <a:srgbClr val="000000"/>
            </a:solidFill>
          </p:spPr>
          <p:txBody>
            <a:bodyPr wrap="square" lIns="0" tIns="0" rIns="0" bIns="0" rtlCol="0"/>
            <a:lstStyle/>
            <a:p>
              <a:endParaRPr/>
            </a:p>
          </p:txBody>
        </p:sp>
        <p:sp>
          <p:nvSpPr>
            <p:cNvPr id="31" name="object 31"/>
            <p:cNvSpPr/>
            <p:nvPr/>
          </p:nvSpPr>
          <p:spPr>
            <a:xfrm>
              <a:off x="5059680" y="2361565"/>
              <a:ext cx="633730" cy="0"/>
            </a:xfrm>
            <a:custGeom>
              <a:avLst/>
              <a:gdLst/>
              <a:ahLst/>
              <a:cxnLst/>
              <a:rect l="l" t="t" r="r" b="b"/>
              <a:pathLst>
                <a:path w="633729">
                  <a:moveTo>
                    <a:pt x="0" y="0"/>
                  </a:moveTo>
                  <a:lnTo>
                    <a:pt x="633730" y="0"/>
                  </a:lnTo>
                </a:path>
              </a:pathLst>
            </a:custGeom>
            <a:ln w="8889">
              <a:solidFill>
                <a:srgbClr val="000000"/>
              </a:solidFill>
              <a:prstDash val="sysDash"/>
            </a:ln>
          </p:spPr>
          <p:txBody>
            <a:bodyPr wrap="square" lIns="0" tIns="0" rIns="0" bIns="0" rtlCol="0"/>
            <a:lstStyle/>
            <a:p>
              <a:endParaRPr/>
            </a:p>
          </p:txBody>
        </p:sp>
        <p:sp>
          <p:nvSpPr>
            <p:cNvPr id="32" name="object 32"/>
            <p:cNvSpPr/>
            <p:nvPr/>
          </p:nvSpPr>
          <p:spPr>
            <a:xfrm>
              <a:off x="5358130" y="2378709"/>
              <a:ext cx="351790" cy="224790"/>
            </a:xfrm>
            <a:custGeom>
              <a:avLst/>
              <a:gdLst/>
              <a:ahLst/>
              <a:cxnLst/>
              <a:rect l="l" t="t" r="r" b="b"/>
              <a:pathLst>
                <a:path w="351789" h="224789">
                  <a:moveTo>
                    <a:pt x="36830" y="214630"/>
                  </a:moveTo>
                  <a:lnTo>
                    <a:pt x="0" y="214630"/>
                  </a:lnTo>
                  <a:lnTo>
                    <a:pt x="0" y="224790"/>
                  </a:lnTo>
                  <a:lnTo>
                    <a:pt x="36830" y="224790"/>
                  </a:lnTo>
                  <a:lnTo>
                    <a:pt x="36830" y="214630"/>
                  </a:lnTo>
                  <a:close/>
                </a:path>
                <a:path w="351789" h="224789">
                  <a:moveTo>
                    <a:pt x="102870" y="214630"/>
                  </a:moveTo>
                  <a:lnTo>
                    <a:pt x="66040" y="214630"/>
                  </a:lnTo>
                  <a:lnTo>
                    <a:pt x="66040" y="224790"/>
                  </a:lnTo>
                  <a:lnTo>
                    <a:pt x="102870" y="224790"/>
                  </a:lnTo>
                  <a:lnTo>
                    <a:pt x="102870" y="214630"/>
                  </a:lnTo>
                  <a:close/>
                </a:path>
                <a:path w="351789" h="224789">
                  <a:moveTo>
                    <a:pt x="170180" y="214630"/>
                  </a:moveTo>
                  <a:lnTo>
                    <a:pt x="132080" y="214630"/>
                  </a:lnTo>
                  <a:lnTo>
                    <a:pt x="132080" y="224790"/>
                  </a:lnTo>
                  <a:lnTo>
                    <a:pt x="170180" y="224790"/>
                  </a:lnTo>
                  <a:lnTo>
                    <a:pt x="170180" y="214630"/>
                  </a:lnTo>
                  <a:close/>
                </a:path>
                <a:path w="351789" h="224789">
                  <a:moveTo>
                    <a:pt x="236220" y="214630"/>
                  </a:moveTo>
                  <a:lnTo>
                    <a:pt x="198120" y="214630"/>
                  </a:lnTo>
                  <a:lnTo>
                    <a:pt x="198120" y="224790"/>
                  </a:lnTo>
                  <a:lnTo>
                    <a:pt x="236220" y="224790"/>
                  </a:lnTo>
                  <a:lnTo>
                    <a:pt x="236220" y="214630"/>
                  </a:lnTo>
                  <a:close/>
                </a:path>
                <a:path w="351789" h="224789">
                  <a:moveTo>
                    <a:pt x="302260" y="214630"/>
                  </a:moveTo>
                  <a:lnTo>
                    <a:pt x="264160" y="214630"/>
                  </a:lnTo>
                  <a:lnTo>
                    <a:pt x="264160" y="224790"/>
                  </a:lnTo>
                  <a:lnTo>
                    <a:pt x="302260" y="224790"/>
                  </a:lnTo>
                  <a:lnTo>
                    <a:pt x="302260" y="214630"/>
                  </a:lnTo>
                  <a:close/>
                </a:path>
                <a:path w="351789" h="224789">
                  <a:moveTo>
                    <a:pt x="351790" y="198120"/>
                  </a:moveTo>
                  <a:lnTo>
                    <a:pt x="342900" y="198120"/>
                  </a:lnTo>
                  <a:lnTo>
                    <a:pt x="342900" y="214630"/>
                  </a:lnTo>
                  <a:lnTo>
                    <a:pt x="330200" y="214630"/>
                  </a:lnTo>
                  <a:lnTo>
                    <a:pt x="330200" y="224790"/>
                  </a:lnTo>
                  <a:lnTo>
                    <a:pt x="346710" y="224790"/>
                  </a:lnTo>
                  <a:lnTo>
                    <a:pt x="351790" y="224790"/>
                  </a:lnTo>
                  <a:lnTo>
                    <a:pt x="351790" y="219710"/>
                  </a:lnTo>
                  <a:lnTo>
                    <a:pt x="351790" y="198120"/>
                  </a:lnTo>
                  <a:close/>
                </a:path>
                <a:path w="351789" h="224789">
                  <a:moveTo>
                    <a:pt x="351790" y="132080"/>
                  </a:moveTo>
                  <a:lnTo>
                    <a:pt x="342900" y="132080"/>
                  </a:lnTo>
                  <a:lnTo>
                    <a:pt x="342900" y="170180"/>
                  </a:lnTo>
                  <a:lnTo>
                    <a:pt x="351790" y="170180"/>
                  </a:lnTo>
                  <a:lnTo>
                    <a:pt x="351790" y="132080"/>
                  </a:lnTo>
                  <a:close/>
                </a:path>
                <a:path w="351789" h="224789">
                  <a:moveTo>
                    <a:pt x="351790" y="66040"/>
                  </a:moveTo>
                  <a:lnTo>
                    <a:pt x="342900" y="66040"/>
                  </a:lnTo>
                  <a:lnTo>
                    <a:pt x="342900" y="104140"/>
                  </a:lnTo>
                  <a:lnTo>
                    <a:pt x="351790" y="104140"/>
                  </a:lnTo>
                  <a:lnTo>
                    <a:pt x="351790" y="66040"/>
                  </a:lnTo>
                  <a:close/>
                </a:path>
                <a:path w="351789" h="224789">
                  <a:moveTo>
                    <a:pt x="351790" y="0"/>
                  </a:moveTo>
                  <a:lnTo>
                    <a:pt x="342900" y="0"/>
                  </a:lnTo>
                  <a:lnTo>
                    <a:pt x="342900" y="38100"/>
                  </a:lnTo>
                  <a:lnTo>
                    <a:pt x="351790" y="38100"/>
                  </a:lnTo>
                  <a:lnTo>
                    <a:pt x="351790" y="0"/>
                  </a:lnTo>
                  <a:close/>
                </a:path>
              </a:pathLst>
            </a:custGeom>
            <a:solidFill>
              <a:srgbClr val="000000"/>
            </a:solidFill>
          </p:spPr>
          <p:txBody>
            <a:bodyPr wrap="square" lIns="0" tIns="0" rIns="0" bIns="0" rtlCol="0"/>
            <a:lstStyle/>
            <a:p>
              <a:endParaRPr/>
            </a:p>
          </p:txBody>
        </p:sp>
      </p:grpSp>
      <p:sp>
        <p:nvSpPr>
          <p:cNvPr id="33" name="object 33"/>
          <p:cNvSpPr txBox="1"/>
          <p:nvPr/>
        </p:nvSpPr>
        <p:spPr>
          <a:xfrm>
            <a:off x="5009946" y="1774985"/>
            <a:ext cx="695960" cy="191719"/>
          </a:xfrm>
          <a:prstGeom prst="rect">
            <a:avLst/>
          </a:prstGeom>
          <a:solidFill>
            <a:srgbClr val="CC9800"/>
          </a:solidFill>
        </p:spPr>
        <p:txBody>
          <a:bodyPr vert="horz" wrap="square" lIns="0" tIns="37465" rIns="0" bIns="0" rtlCol="0">
            <a:spAutoFit/>
          </a:bodyPr>
          <a:lstStyle/>
          <a:p>
            <a:pPr marR="9525" algn="ctr">
              <a:lnSpc>
                <a:spcPct val="100000"/>
              </a:lnSpc>
              <a:spcBef>
                <a:spcPts val="295"/>
              </a:spcBef>
            </a:pPr>
            <a:r>
              <a:rPr sz="1000" spc="-5" dirty="0">
                <a:latin typeface="Arial"/>
                <a:cs typeface="Arial"/>
              </a:rPr>
              <a:t>H2</a:t>
            </a:r>
            <a:endParaRPr sz="1000">
              <a:latin typeface="Arial"/>
              <a:cs typeface="Arial"/>
            </a:endParaRPr>
          </a:p>
        </p:txBody>
      </p:sp>
      <p:grpSp>
        <p:nvGrpSpPr>
          <p:cNvPr id="34" name="object 34"/>
          <p:cNvGrpSpPr/>
          <p:nvPr/>
        </p:nvGrpSpPr>
        <p:grpSpPr>
          <a:xfrm>
            <a:off x="5015550" y="1596390"/>
            <a:ext cx="2389505" cy="521970"/>
            <a:chOff x="5015547" y="2128520"/>
            <a:chExt cx="2389505" cy="695960"/>
          </a:xfrm>
        </p:grpSpPr>
        <p:sp>
          <p:nvSpPr>
            <p:cNvPr id="35" name="object 35"/>
            <p:cNvSpPr/>
            <p:nvPr/>
          </p:nvSpPr>
          <p:spPr>
            <a:xfrm>
              <a:off x="5020309" y="2590800"/>
              <a:ext cx="2379980" cy="228600"/>
            </a:xfrm>
            <a:custGeom>
              <a:avLst/>
              <a:gdLst/>
              <a:ahLst/>
              <a:cxnLst/>
              <a:rect l="l" t="t" r="r" b="b"/>
              <a:pathLst>
                <a:path w="2379979" h="228600">
                  <a:moveTo>
                    <a:pt x="0" y="228600"/>
                  </a:moveTo>
                  <a:lnTo>
                    <a:pt x="2379980" y="228600"/>
                  </a:lnTo>
                </a:path>
                <a:path w="2379979" h="228600">
                  <a:moveTo>
                    <a:pt x="0" y="228600"/>
                  </a:moveTo>
                  <a:lnTo>
                    <a:pt x="0" y="0"/>
                  </a:lnTo>
                </a:path>
              </a:pathLst>
            </a:custGeom>
            <a:ln w="9344">
              <a:solidFill>
                <a:srgbClr val="000000"/>
              </a:solidFill>
            </a:ln>
          </p:spPr>
          <p:txBody>
            <a:bodyPr wrap="square" lIns="0" tIns="0" rIns="0" bIns="0" rtlCol="0"/>
            <a:lstStyle/>
            <a:p>
              <a:endParaRPr/>
            </a:p>
          </p:txBody>
        </p:sp>
        <p:sp>
          <p:nvSpPr>
            <p:cNvPr id="36" name="object 36"/>
            <p:cNvSpPr/>
            <p:nvPr/>
          </p:nvSpPr>
          <p:spPr>
            <a:xfrm>
              <a:off x="7400289" y="2598420"/>
              <a:ext cx="0" cy="220979"/>
            </a:xfrm>
            <a:custGeom>
              <a:avLst/>
              <a:gdLst/>
              <a:ahLst/>
              <a:cxnLst/>
              <a:rect l="l" t="t" r="r" b="b"/>
              <a:pathLst>
                <a:path h="220980">
                  <a:moveTo>
                    <a:pt x="0" y="0"/>
                  </a:moveTo>
                  <a:lnTo>
                    <a:pt x="0" y="220979"/>
                  </a:lnTo>
                </a:path>
              </a:pathLst>
            </a:custGeom>
            <a:ln w="9344">
              <a:solidFill>
                <a:srgbClr val="000000"/>
              </a:solidFill>
            </a:ln>
          </p:spPr>
          <p:txBody>
            <a:bodyPr wrap="square" lIns="0" tIns="0" rIns="0" bIns="0" rtlCol="0"/>
            <a:lstStyle/>
            <a:p>
              <a:endParaRPr/>
            </a:p>
          </p:txBody>
        </p:sp>
        <p:sp>
          <p:nvSpPr>
            <p:cNvPr id="37" name="object 37"/>
            <p:cNvSpPr/>
            <p:nvPr/>
          </p:nvSpPr>
          <p:spPr>
            <a:xfrm>
              <a:off x="5714999" y="2133600"/>
              <a:ext cx="990600" cy="228600"/>
            </a:xfrm>
            <a:custGeom>
              <a:avLst/>
              <a:gdLst/>
              <a:ahLst/>
              <a:cxnLst/>
              <a:rect l="l" t="t" r="r" b="b"/>
              <a:pathLst>
                <a:path w="990600" h="228600">
                  <a:moveTo>
                    <a:pt x="0" y="0"/>
                  </a:moveTo>
                  <a:lnTo>
                    <a:pt x="990600" y="0"/>
                  </a:lnTo>
                </a:path>
                <a:path w="990600" h="228600">
                  <a:moveTo>
                    <a:pt x="0" y="0"/>
                  </a:moveTo>
                  <a:lnTo>
                    <a:pt x="0" y="228600"/>
                  </a:lnTo>
                </a:path>
              </a:pathLst>
            </a:custGeom>
            <a:ln w="9344">
              <a:solidFill>
                <a:srgbClr val="000000"/>
              </a:solidFill>
            </a:ln>
          </p:spPr>
          <p:txBody>
            <a:bodyPr wrap="square" lIns="0" tIns="0" rIns="0" bIns="0" rtlCol="0"/>
            <a:lstStyle/>
            <a:p>
              <a:endParaRPr/>
            </a:p>
          </p:txBody>
        </p:sp>
        <p:sp>
          <p:nvSpPr>
            <p:cNvPr id="38" name="object 38"/>
            <p:cNvSpPr/>
            <p:nvPr/>
          </p:nvSpPr>
          <p:spPr>
            <a:xfrm>
              <a:off x="6705599" y="2133600"/>
              <a:ext cx="0" cy="299720"/>
            </a:xfrm>
            <a:custGeom>
              <a:avLst/>
              <a:gdLst/>
              <a:ahLst/>
              <a:cxnLst/>
              <a:rect l="l" t="t" r="r" b="b"/>
              <a:pathLst>
                <a:path h="299719">
                  <a:moveTo>
                    <a:pt x="0" y="0"/>
                  </a:moveTo>
                  <a:lnTo>
                    <a:pt x="0" y="299720"/>
                  </a:lnTo>
                </a:path>
              </a:pathLst>
            </a:custGeom>
            <a:ln w="10159">
              <a:solidFill>
                <a:srgbClr val="000000"/>
              </a:solidFill>
            </a:ln>
          </p:spPr>
          <p:txBody>
            <a:bodyPr wrap="square" lIns="0" tIns="0" rIns="0" bIns="0" rtlCol="0"/>
            <a:lstStyle/>
            <a:p>
              <a:endParaRPr/>
            </a:p>
          </p:txBody>
        </p:sp>
        <p:sp>
          <p:nvSpPr>
            <p:cNvPr id="39" name="object 39"/>
            <p:cNvSpPr/>
            <p:nvPr/>
          </p:nvSpPr>
          <p:spPr>
            <a:xfrm>
              <a:off x="6700520" y="2593339"/>
              <a:ext cx="697230" cy="10160"/>
            </a:xfrm>
            <a:custGeom>
              <a:avLst/>
              <a:gdLst/>
              <a:ahLst/>
              <a:cxnLst/>
              <a:rect l="l" t="t" r="r" b="b"/>
              <a:pathLst>
                <a:path w="697229" h="10160">
                  <a:moveTo>
                    <a:pt x="49530" y="0"/>
                  </a:moveTo>
                  <a:lnTo>
                    <a:pt x="5080" y="0"/>
                  </a:lnTo>
                  <a:lnTo>
                    <a:pt x="5080" y="5080"/>
                  </a:lnTo>
                  <a:lnTo>
                    <a:pt x="0" y="5080"/>
                  </a:lnTo>
                  <a:lnTo>
                    <a:pt x="0" y="10160"/>
                  </a:lnTo>
                  <a:lnTo>
                    <a:pt x="5080" y="10160"/>
                  </a:lnTo>
                  <a:lnTo>
                    <a:pt x="49530" y="10160"/>
                  </a:lnTo>
                  <a:lnTo>
                    <a:pt x="49530" y="0"/>
                  </a:lnTo>
                  <a:close/>
                </a:path>
                <a:path w="697229" h="10160">
                  <a:moveTo>
                    <a:pt x="153670" y="0"/>
                  </a:moveTo>
                  <a:lnTo>
                    <a:pt x="77470" y="0"/>
                  </a:lnTo>
                  <a:lnTo>
                    <a:pt x="77470" y="10160"/>
                  </a:lnTo>
                  <a:lnTo>
                    <a:pt x="153670" y="10160"/>
                  </a:lnTo>
                  <a:lnTo>
                    <a:pt x="153670" y="0"/>
                  </a:lnTo>
                  <a:close/>
                </a:path>
                <a:path w="697229" h="10160">
                  <a:moveTo>
                    <a:pt x="257810" y="0"/>
                  </a:moveTo>
                  <a:lnTo>
                    <a:pt x="181610" y="0"/>
                  </a:lnTo>
                  <a:lnTo>
                    <a:pt x="181610" y="10160"/>
                  </a:lnTo>
                  <a:lnTo>
                    <a:pt x="257810" y="10160"/>
                  </a:lnTo>
                  <a:lnTo>
                    <a:pt x="257810" y="0"/>
                  </a:lnTo>
                  <a:close/>
                </a:path>
                <a:path w="697229" h="10160">
                  <a:moveTo>
                    <a:pt x="384810" y="0"/>
                  </a:moveTo>
                  <a:lnTo>
                    <a:pt x="361950" y="0"/>
                  </a:lnTo>
                  <a:lnTo>
                    <a:pt x="285750" y="0"/>
                  </a:lnTo>
                  <a:lnTo>
                    <a:pt x="285750" y="10160"/>
                  </a:lnTo>
                  <a:lnTo>
                    <a:pt x="361950" y="10160"/>
                  </a:lnTo>
                  <a:lnTo>
                    <a:pt x="384810" y="10160"/>
                  </a:lnTo>
                  <a:lnTo>
                    <a:pt x="384810" y="0"/>
                  </a:lnTo>
                  <a:close/>
                </a:path>
                <a:path w="697229" h="10160">
                  <a:moveTo>
                    <a:pt x="488950" y="0"/>
                  </a:moveTo>
                  <a:lnTo>
                    <a:pt x="412750" y="0"/>
                  </a:lnTo>
                  <a:lnTo>
                    <a:pt x="412750" y="10160"/>
                  </a:lnTo>
                  <a:lnTo>
                    <a:pt x="488950" y="10160"/>
                  </a:lnTo>
                  <a:lnTo>
                    <a:pt x="488950" y="0"/>
                  </a:lnTo>
                  <a:close/>
                </a:path>
                <a:path w="697229" h="10160">
                  <a:moveTo>
                    <a:pt x="593090" y="0"/>
                  </a:moveTo>
                  <a:lnTo>
                    <a:pt x="516890" y="0"/>
                  </a:lnTo>
                  <a:lnTo>
                    <a:pt x="516890" y="10160"/>
                  </a:lnTo>
                  <a:lnTo>
                    <a:pt x="593090" y="10160"/>
                  </a:lnTo>
                  <a:lnTo>
                    <a:pt x="593090" y="0"/>
                  </a:lnTo>
                  <a:close/>
                </a:path>
                <a:path w="697229" h="10160">
                  <a:moveTo>
                    <a:pt x="697230" y="0"/>
                  </a:moveTo>
                  <a:lnTo>
                    <a:pt x="622300" y="0"/>
                  </a:lnTo>
                  <a:lnTo>
                    <a:pt x="622300" y="10160"/>
                  </a:lnTo>
                  <a:lnTo>
                    <a:pt x="697230" y="10160"/>
                  </a:lnTo>
                  <a:lnTo>
                    <a:pt x="697230" y="0"/>
                  </a:lnTo>
                  <a:close/>
                </a:path>
              </a:pathLst>
            </a:custGeom>
            <a:solidFill>
              <a:srgbClr val="000000"/>
            </a:solidFill>
          </p:spPr>
          <p:txBody>
            <a:bodyPr wrap="square" lIns="0" tIns="0" rIns="0" bIns="0" rtlCol="0"/>
            <a:lstStyle/>
            <a:p>
              <a:endParaRPr/>
            </a:p>
          </p:txBody>
        </p:sp>
      </p:grpSp>
      <p:sp>
        <p:nvSpPr>
          <p:cNvPr id="40" name="object 40"/>
          <p:cNvSpPr txBox="1"/>
          <p:nvPr/>
        </p:nvSpPr>
        <p:spPr>
          <a:xfrm>
            <a:off x="6705600" y="1771650"/>
            <a:ext cx="704850" cy="196208"/>
          </a:xfrm>
          <a:prstGeom prst="rect">
            <a:avLst/>
          </a:prstGeom>
          <a:solidFill>
            <a:srgbClr val="98CCFF"/>
          </a:solidFill>
          <a:ln w="8890">
            <a:solidFill>
              <a:srgbClr val="000000"/>
            </a:solidFill>
          </a:ln>
        </p:spPr>
        <p:txBody>
          <a:bodyPr vert="horz" wrap="square" lIns="0" tIns="41910" rIns="0" bIns="0" rtlCol="0">
            <a:spAutoFit/>
          </a:bodyPr>
          <a:lstStyle/>
          <a:p>
            <a:pPr marL="9525" algn="ctr">
              <a:lnSpc>
                <a:spcPct val="100000"/>
              </a:lnSpc>
              <a:spcBef>
                <a:spcPts val="330"/>
              </a:spcBef>
            </a:pPr>
            <a:r>
              <a:rPr sz="1000" spc="-5" dirty="0">
                <a:latin typeface="Arial"/>
                <a:cs typeface="Arial"/>
              </a:rPr>
              <a:t>T2</a:t>
            </a:r>
            <a:endParaRPr sz="1000">
              <a:latin typeface="Arial"/>
              <a:cs typeface="Arial"/>
            </a:endParaRPr>
          </a:p>
        </p:txBody>
      </p:sp>
      <p:sp>
        <p:nvSpPr>
          <p:cNvPr id="41" name="object 41"/>
          <p:cNvSpPr txBox="1"/>
          <p:nvPr/>
        </p:nvSpPr>
        <p:spPr>
          <a:xfrm>
            <a:off x="5640070" y="1077278"/>
            <a:ext cx="115570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network</a:t>
            </a:r>
            <a:r>
              <a:rPr sz="1200" spc="-40" dirty="0">
                <a:latin typeface="Arial"/>
                <a:cs typeface="Arial"/>
              </a:rPr>
              <a:t> </a:t>
            </a:r>
            <a:r>
              <a:rPr sz="1200" dirty="0">
                <a:latin typeface="Arial"/>
                <a:cs typeface="Arial"/>
              </a:rPr>
              <a:t>layer</a:t>
            </a:r>
            <a:endParaRPr sz="1200">
              <a:latin typeface="Arial"/>
              <a:cs typeface="Arial"/>
            </a:endParaRPr>
          </a:p>
        </p:txBody>
      </p:sp>
      <p:sp>
        <p:nvSpPr>
          <p:cNvPr id="42" name="object 42"/>
          <p:cNvSpPr txBox="1"/>
          <p:nvPr/>
        </p:nvSpPr>
        <p:spPr>
          <a:xfrm>
            <a:off x="1906270" y="2540318"/>
            <a:ext cx="117221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a:t>
            </a:r>
            <a:r>
              <a:rPr sz="1200" dirty="0">
                <a:latin typeface="Arial"/>
                <a:cs typeface="Arial"/>
              </a:rPr>
              <a:t>physical</a:t>
            </a:r>
            <a:r>
              <a:rPr sz="1200" spc="-55" dirty="0">
                <a:latin typeface="Arial"/>
                <a:cs typeface="Arial"/>
              </a:rPr>
              <a:t> </a:t>
            </a:r>
            <a:r>
              <a:rPr sz="1200" spc="-5" dirty="0">
                <a:latin typeface="Arial"/>
                <a:cs typeface="Arial"/>
              </a:rPr>
              <a:t>layer</a:t>
            </a:r>
            <a:endParaRPr sz="1200">
              <a:latin typeface="Arial"/>
              <a:cs typeface="Arial"/>
            </a:endParaRPr>
          </a:p>
        </p:txBody>
      </p:sp>
      <p:sp>
        <p:nvSpPr>
          <p:cNvPr id="43" name="object 43"/>
          <p:cNvSpPr txBox="1"/>
          <p:nvPr/>
        </p:nvSpPr>
        <p:spPr>
          <a:xfrm>
            <a:off x="5715000" y="2540318"/>
            <a:ext cx="134874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physical</a:t>
            </a:r>
            <a:r>
              <a:rPr sz="1200" spc="-75" dirty="0">
                <a:latin typeface="Arial"/>
                <a:cs typeface="Arial"/>
              </a:rPr>
              <a:t> </a:t>
            </a:r>
            <a:r>
              <a:rPr sz="1200" dirty="0">
                <a:latin typeface="Arial"/>
                <a:cs typeface="Arial"/>
              </a:rPr>
              <a:t>layer</a:t>
            </a:r>
            <a:endParaRPr sz="1200">
              <a:latin typeface="Arial"/>
              <a:cs typeface="Arial"/>
            </a:endParaRPr>
          </a:p>
        </p:txBody>
      </p:sp>
      <p:sp>
        <p:nvSpPr>
          <p:cNvPr id="44" name="object 44"/>
          <p:cNvSpPr txBox="1"/>
          <p:nvPr/>
        </p:nvSpPr>
        <p:spPr>
          <a:xfrm>
            <a:off x="77469" y="1740218"/>
            <a:ext cx="99314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Data link</a:t>
            </a:r>
            <a:r>
              <a:rPr sz="1200" spc="-40" dirty="0">
                <a:latin typeface="Arial"/>
                <a:cs typeface="Arial"/>
              </a:rPr>
              <a:t> </a:t>
            </a:r>
            <a:r>
              <a:rPr sz="1200" spc="-5" dirty="0">
                <a:latin typeface="Arial"/>
                <a:cs typeface="Arial"/>
              </a:rPr>
              <a:t>layer</a:t>
            </a:r>
            <a:endParaRPr sz="1200">
              <a:latin typeface="Arial"/>
              <a:cs typeface="Arial"/>
            </a:endParaRPr>
          </a:p>
        </p:txBody>
      </p:sp>
      <p:sp>
        <p:nvSpPr>
          <p:cNvPr id="45" name="object 45"/>
          <p:cNvSpPr txBox="1"/>
          <p:nvPr/>
        </p:nvSpPr>
        <p:spPr>
          <a:xfrm>
            <a:off x="7697469" y="1740218"/>
            <a:ext cx="99314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Data link</a:t>
            </a:r>
            <a:r>
              <a:rPr sz="1200" spc="-40" dirty="0">
                <a:latin typeface="Arial"/>
                <a:cs typeface="Arial"/>
              </a:rPr>
              <a:t> </a:t>
            </a:r>
            <a:r>
              <a:rPr sz="1200" spc="-5" dirty="0">
                <a:latin typeface="Arial"/>
                <a:cs typeface="Arial"/>
              </a:rPr>
              <a:t>layer</a:t>
            </a:r>
            <a:endParaRPr sz="1200">
              <a:latin typeface="Arial"/>
              <a:cs typeface="Arial"/>
            </a:endParaRPr>
          </a:p>
        </p:txBody>
      </p:sp>
      <p:grpSp>
        <p:nvGrpSpPr>
          <p:cNvPr id="46" name="object 46"/>
          <p:cNvGrpSpPr/>
          <p:nvPr/>
        </p:nvGrpSpPr>
        <p:grpSpPr>
          <a:xfrm>
            <a:off x="2362610" y="1250939"/>
            <a:ext cx="546735" cy="1267301"/>
            <a:chOff x="2362607" y="1667917"/>
            <a:chExt cx="546735" cy="1689735"/>
          </a:xfrm>
        </p:grpSpPr>
        <p:sp>
          <p:nvSpPr>
            <p:cNvPr id="47" name="object 47"/>
            <p:cNvSpPr/>
            <p:nvPr/>
          </p:nvSpPr>
          <p:spPr>
            <a:xfrm>
              <a:off x="2367280" y="2816860"/>
              <a:ext cx="228600" cy="535940"/>
            </a:xfrm>
            <a:custGeom>
              <a:avLst/>
              <a:gdLst/>
              <a:ahLst/>
              <a:cxnLst/>
              <a:rect l="l" t="t" r="r" b="b"/>
              <a:pathLst>
                <a:path w="228600" h="535939">
                  <a:moveTo>
                    <a:pt x="154939" y="0"/>
                  </a:moveTo>
                  <a:lnTo>
                    <a:pt x="36830" y="5079"/>
                  </a:lnTo>
                  <a:lnTo>
                    <a:pt x="55880" y="439419"/>
                  </a:lnTo>
                  <a:lnTo>
                    <a:pt x="0" y="441960"/>
                  </a:lnTo>
                  <a:lnTo>
                    <a:pt x="118109" y="535939"/>
                  </a:lnTo>
                  <a:lnTo>
                    <a:pt x="228600" y="431800"/>
                  </a:lnTo>
                  <a:lnTo>
                    <a:pt x="172719" y="434339"/>
                  </a:lnTo>
                  <a:lnTo>
                    <a:pt x="154939" y="0"/>
                  </a:lnTo>
                  <a:close/>
                </a:path>
              </a:pathLst>
            </a:custGeom>
            <a:solidFill>
              <a:srgbClr val="CC9800"/>
            </a:solidFill>
          </p:spPr>
          <p:txBody>
            <a:bodyPr wrap="square" lIns="0" tIns="0" rIns="0" bIns="0" rtlCol="0"/>
            <a:lstStyle/>
            <a:p>
              <a:endParaRPr/>
            </a:p>
          </p:txBody>
        </p:sp>
        <p:sp>
          <p:nvSpPr>
            <p:cNvPr id="48" name="object 48"/>
            <p:cNvSpPr/>
            <p:nvPr/>
          </p:nvSpPr>
          <p:spPr>
            <a:xfrm>
              <a:off x="2367280" y="2816860"/>
              <a:ext cx="228600" cy="535940"/>
            </a:xfrm>
            <a:custGeom>
              <a:avLst/>
              <a:gdLst/>
              <a:ahLst/>
              <a:cxnLst/>
              <a:rect l="l" t="t" r="r" b="b"/>
              <a:pathLst>
                <a:path w="228600" h="535939">
                  <a:moveTo>
                    <a:pt x="154939" y="0"/>
                  </a:moveTo>
                  <a:lnTo>
                    <a:pt x="172719" y="434339"/>
                  </a:lnTo>
                  <a:lnTo>
                    <a:pt x="228600" y="431800"/>
                  </a:lnTo>
                  <a:lnTo>
                    <a:pt x="118109" y="535939"/>
                  </a:lnTo>
                  <a:lnTo>
                    <a:pt x="0" y="441960"/>
                  </a:lnTo>
                  <a:lnTo>
                    <a:pt x="55880" y="439419"/>
                  </a:lnTo>
                  <a:lnTo>
                    <a:pt x="36830" y="5079"/>
                  </a:lnTo>
                  <a:lnTo>
                    <a:pt x="154939" y="0"/>
                  </a:lnTo>
                  <a:close/>
                </a:path>
              </a:pathLst>
            </a:custGeom>
            <a:ln w="9344">
              <a:solidFill>
                <a:srgbClr val="000000"/>
              </a:solidFill>
            </a:ln>
          </p:spPr>
          <p:txBody>
            <a:bodyPr wrap="square" lIns="0" tIns="0" rIns="0" bIns="0" rtlCol="0"/>
            <a:lstStyle/>
            <a:p>
              <a:endParaRPr/>
            </a:p>
          </p:txBody>
        </p:sp>
        <p:sp>
          <p:nvSpPr>
            <p:cNvPr id="49" name="object 49"/>
            <p:cNvSpPr/>
            <p:nvPr/>
          </p:nvSpPr>
          <p:spPr>
            <a:xfrm>
              <a:off x="2675890" y="1672590"/>
              <a:ext cx="228600" cy="459740"/>
            </a:xfrm>
            <a:custGeom>
              <a:avLst/>
              <a:gdLst/>
              <a:ahLst/>
              <a:cxnLst/>
              <a:rect l="l" t="t" r="r" b="b"/>
              <a:pathLst>
                <a:path w="228600" h="459739">
                  <a:moveTo>
                    <a:pt x="157480" y="0"/>
                  </a:moveTo>
                  <a:lnTo>
                    <a:pt x="39370" y="5080"/>
                  </a:lnTo>
                  <a:lnTo>
                    <a:pt x="55880" y="377189"/>
                  </a:lnTo>
                  <a:lnTo>
                    <a:pt x="0" y="379730"/>
                  </a:lnTo>
                  <a:lnTo>
                    <a:pt x="118110" y="459739"/>
                  </a:lnTo>
                  <a:lnTo>
                    <a:pt x="228600" y="369570"/>
                  </a:lnTo>
                  <a:lnTo>
                    <a:pt x="173990" y="372110"/>
                  </a:lnTo>
                  <a:lnTo>
                    <a:pt x="157480" y="0"/>
                  </a:lnTo>
                  <a:close/>
                </a:path>
              </a:pathLst>
            </a:custGeom>
            <a:solidFill>
              <a:srgbClr val="CC9800"/>
            </a:solidFill>
          </p:spPr>
          <p:txBody>
            <a:bodyPr wrap="square" lIns="0" tIns="0" rIns="0" bIns="0" rtlCol="0"/>
            <a:lstStyle/>
            <a:p>
              <a:endParaRPr/>
            </a:p>
          </p:txBody>
        </p:sp>
        <p:sp>
          <p:nvSpPr>
            <p:cNvPr id="50" name="object 50"/>
            <p:cNvSpPr/>
            <p:nvPr/>
          </p:nvSpPr>
          <p:spPr>
            <a:xfrm>
              <a:off x="2675890" y="1672590"/>
              <a:ext cx="228600" cy="459740"/>
            </a:xfrm>
            <a:custGeom>
              <a:avLst/>
              <a:gdLst/>
              <a:ahLst/>
              <a:cxnLst/>
              <a:rect l="l" t="t" r="r" b="b"/>
              <a:pathLst>
                <a:path w="228600" h="459739">
                  <a:moveTo>
                    <a:pt x="157480" y="0"/>
                  </a:moveTo>
                  <a:lnTo>
                    <a:pt x="173990" y="372110"/>
                  </a:lnTo>
                  <a:lnTo>
                    <a:pt x="228600" y="369570"/>
                  </a:lnTo>
                  <a:lnTo>
                    <a:pt x="118110" y="459739"/>
                  </a:lnTo>
                  <a:lnTo>
                    <a:pt x="0" y="379730"/>
                  </a:lnTo>
                  <a:lnTo>
                    <a:pt x="55880" y="377189"/>
                  </a:lnTo>
                  <a:lnTo>
                    <a:pt x="39370" y="5080"/>
                  </a:lnTo>
                  <a:lnTo>
                    <a:pt x="157480" y="0"/>
                  </a:lnTo>
                  <a:close/>
                </a:path>
              </a:pathLst>
            </a:custGeom>
            <a:ln w="9344">
              <a:solidFill>
                <a:srgbClr val="000000"/>
              </a:solidFill>
            </a:ln>
          </p:spPr>
          <p:txBody>
            <a:bodyPr wrap="square" lIns="0" tIns="0" rIns="0" bIns="0" rtlCol="0"/>
            <a:lstStyle/>
            <a:p>
              <a:endParaRPr/>
            </a:p>
          </p:txBody>
        </p:sp>
      </p:grpSp>
      <p:grpSp>
        <p:nvGrpSpPr>
          <p:cNvPr id="51" name="object 51"/>
          <p:cNvGrpSpPr/>
          <p:nvPr/>
        </p:nvGrpSpPr>
        <p:grpSpPr>
          <a:xfrm>
            <a:off x="6086250" y="1217601"/>
            <a:ext cx="389255" cy="1337786"/>
            <a:chOff x="6086247" y="1623467"/>
            <a:chExt cx="389255" cy="1783714"/>
          </a:xfrm>
        </p:grpSpPr>
        <p:sp>
          <p:nvSpPr>
            <p:cNvPr id="52" name="object 52"/>
            <p:cNvSpPr/>
            <p:nvPr/>
          </p:nvSpPr>
          <p:spPr>
            <a:xfrm>
              <a:off x="6242049" y="2790189"/>
              <a:ext cx="228600" cy="612140"/>
            </a:xfrm>
            <a:custGeom>
              <a:avLst/>
              <a:gdLst/>
              <a:ahLst/>
              <a:cxnLst/>
              <a:rect l="l" t="t" r="r" b="b"/>
              <a:pathLst>
                <a:path w="228600" h="612139">
                  <a:moveTo>
                    <a:pt x="107950" y="0"/>
                  </a:moveTo>
                  <a:lnTo>
                    <a:pt x="0" y="157480"/>
                  </a:lnTo>
                  <a:lnTo>
                    <a:pt x="57150" y="154939"/>
                  </a:lnTo>
                  <a:lnTo>
                    <a:pt x="76200" y="612139"/>
                  </a:lnTo>
                  <a:lnTo>
                    <a:pt x="190500" y="608330"/>
                  </a:lnTo>
                  <a:lnTo>
                    <a:pt x="171450" y="149860"/>
                  </a:lnTo>
                  <a:lnTo>
                    <a:pt x="228600" y="147320"/>
                  </a:lnTo>
                  <a:lnTo>
                    <a:pt x="107950" y="0"/>
                  </a:lnTo>
                  <a:close/>
                </a:path>
              </a:pathLst>
            </a:custGeom>
            <a:solidFill>
              <a:srgbClr val="CC9800"/>
            </a:solidFill>
          </p:spPr>
          <p:txBody>
            <a:bodyPr wrap="square" lIns="0" tIns="0" rIns="0" bIns="0" rtlCol="0"/>
            <a:lstStyle/>
            <a:p>
              <a:endParaRPr/>
            </a:p>
          </p:txBody>
        </p:sp>
        <p:sp>
          <p:nvSpPr>
            <p:cNvPr id="53" name="object 53"/>
            <p:cNvSpPr/>
            <p:nvPr/>
          </p:nvSpPr>
          <p:spPr>
            <a:xfrm>
              <a:off x="6242049" y="2790189"/>
              <a:ext cx="228600" cy="612140"/>
            </a:xfrm>
            <a:custGeom>
              <a:avLst/>
              <a:gdLst/>
              <a:ahLst/>
              <a:cxnLst/>
              <a:rect l="l" t="t" r="r" b="b"/>
              <a:pathLst>
                <a:path w="228600" h="612139">
                  <a:moveTo>
                    <a:pt x="190500" y="608330"/>
                  </a:moveTo>
                  <a:lnTo>
                    <a:pt x="171450" y="149860"/>
                  </a:lnTo>
                  <a:lnTo>
                    <a:pt x="228600" y="147320"/>
                  </a:lnTo>
                  <a:lnTo>
                    <a:pt x="107950" y="0"/>
                  </a:lnTo>
                  <a:lnTo>
                    <a:pt x="0" y="157480"/>
                  </a:lnTo>
                  <a:lnTo>
                    <a:pt x="57150" y="154939"/>
                  </a:lnTo>
                  <a:lnTo>
                    <a:pt x="76200" y="612139"/>
                  </a:lnTo>
                  <a:lnTo>
                    <a:pt x="190500" y="608330"/>
                  </a:lnTo>
                  <a:close/>
                </a:path>
              </a:pathLst>
            </a:custGeom>
            <a:ln w="9344">
              <a:solidFill>
                <a:srgbClr val="000000"/>
              </a:solidFill>
            </a:ln>
          </p:spPr>
          <p:txBody>
            <a:bodyPr wrap="square" lIns="0" tIns="0" rIns="0" bIns="0" rtlCol="0"/>
            <a:lstStyle/>
            <a:p>
              <a:endParaRPr/>
            </a:p>
          </p:txBody>
        </p:sp>
        <p:sp>
          <p:nvSpPr>
            <p:cNvPr id="54" name="object 54"/>
            <p:cNvSpPr/>
            <p:nvPr/>
          </p:nvSpPr>
          <p:spPr>
            <a:xfrm>
              <a:off x="6090919" y="1628139"/>
              <a:ext cx="224790" cy="497840"/>
            </a:xfrm>
            <a:custGeom>
              <a:avLst/>
              <a:gdLst/>
              <a:ahLst/>
              <a:cxnLst/>
              <a:rect l="l" t="t" r="r" b="b"/>
              <a:pathLst>
                <a:path w="224789" h="497839">
                  <a:moveTo>
                    <a:pt x="106679" y="0"/>
                  </a:moveTo>
                  <a:lnTo>
                    <a:pt x="0" y="129539"/>
                  </a:lnTo>
                  <a:lnTo>
                    <a:pt x="55879" y="127000"/>
                  </a:lnTo>
                  <a:lnTo>
                    <a:pt x="71119" y="497839"/>
                  </a:lnTo>
                  <a:lnTo>
                    <a:pt x="184150" y="492760"/>
                  </a:lnTo>
                  <a:lnTo>
                    <a:pt x="168909" y="121920"/>
                  </a:lnTo>
                  <a:lnTo>
                    <a:pt x="224789" y="119380"/>
                  </a:lnTo>
                  <a:lnTo>
                    <a:pt x="106679" y="0"/>
                  </a:lnTo>
                  <a:close/>
                </a:path>
              </a:pathLst>
            </a:custGeom>
            <a:solidFill>
              <a:srgbClr val="CC9800"/>
            </a:solidFill>
          </p:spPr>
          <p:txBody>
            <a:bodyPr wrap="square" lIns="0" tIns="0" rIns="0" bIns="0" rtlCol="0"/>
            <a:lstStyle/>
            <a:p>
              <a:endParaRPr/>
            </a:p>
          </p:txBody>
        </p:sp>
        <p:sp>
          <p:nvSpPr>
            <p:cNvPr id="55" name="object 55"/>
            <p:cNvSpPr/>
            <p:nvPr/>
          </p:nvSpPr>
          <p:spPr>
            <a:xfrm>
              <a:off x="6090919" y="1628139"/>
              <a:ext cx="224790" cy="497840"/>
            </a:xfrm>
            <a:custGeom>
              <a:avLst/>
              <a:gdLst/>
              <a:ahLst/>
              <a:cxnLst/>
              <a:rect l="l" t="t" r="r" b="b"/>
              <a:pathLst>
                <a:path w="224789" h="497839">
                  <a:moveTo>
                    <a:pt x="184150" y="492760"/>
                  </a:moveTo>
                  <a:lnTo>
                    <a:pt x="168909" y="121920"/>
                  </a:lnTo>
                  <a:lnTo>
                    <a:pt x="224789" y="119380"/>
                  </a:lnTo>
                  <a:lnTo>
                    <a:pt x="106679" y="0"/>
                  </a:lnTo>
                  <a:lnTo>
                    <a:pt x="0" y="129539"/>
                  </a:lnTo>
                  <a:lnTo>
                    <a:pt x="55879" y="127000"/>
                  </a:lnTo>
                  <a:lnTo>
                    <a:pt x="71119" y="497839"/>
                  </a:lnTo>
                  <a:lnTo>
                    <a:pt x="184150" y="492760"/>
                  </a:lnTo>
                  <a:close/>
                </a:path>
              </a:pathLst>
            </a:custGeom>
            <a:ln w="9344">
              <a:solidFill>
                <a:srgbClr val="000000"/>
              </a:solidFill>
            </a:ln>
          </p:spPr>
          <p:txBody>
            <a:bodyPr wrap="square" lIns="0" tIns="0" rIns="0" bIns="0" rtlCol="0"/>
            <a:lstStyle/>
            <a:p>
              <a:endParaRPr/>
            </a:p>
          </p:txBody>
        </p:sp>
      </p:grpSp>
      <p:sp>
        <p:nvSpPr>
          <p:cNvPr id="58" name="object 2"/>
          <p:cNvSpPr txBox="1">
            <a:spLocks/>
          </p:cNvSpPr>
          <p:nvPr/>
        </p:nvSpPr>
        <p:spPr>
          <a:xfrm>
            <a:off x="2451372" y="46499"/>
            <a:ext cx="3864339" cy="597599"/>
          </a:xfrm>
          <a:prstGeom prst="rect">
            <a:avLst/>
          </a:prstGeom>
        </p:spPr>
        <p:txBody>
          <a:bodyPr vert="horz" wrap="square" lIns="0" tIns="12700" rIns="0" bIns="0" rtlCol="0" anchor="b">
            <a:sp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pPr marL="12700">
              <a:spcBef>
                <a:spcPts val="100"/>
              </a:spcBef>
            </a:pPr>
            <a:r>
              <a:rPr lang="en-IN" sz="3800" b="1" spc="-10" dirty="0">
                <a:solidFill>
                  <a:srgbClr val="FF0000"/>
                </a:solidFill>
                <a:effectLst>
                  <a:outerShdw blurRad="38100" dist="38100" dir="2700000" algn="tl">
                    <a:srgbClr val="000000">
                      <a:alpha val="43137"/>
                    </a:srgbClr>
                  </a:outerShdw>
                </a:effectLst>
                <a:latin typeface="Bahnschrift" panose="020B0502040204020203" pitchFamily="34" charset="0"/>
              </a:rPr>
              <a:t>DATALINK</a:t>
            </a:r>
            <a:r>
              <a:rPr lang="en-IN" sz="3800" b="1" spc="-50" dirty="0">
                <a:solidFill>
                  <a:srgbClr val="FF0000"/>
                </a:solidFill>
                <a:effectLst>
                  <a:outerShdw blurRad="38100" dist="38100" dir="2700000" algn="tl">
                    <a:srgbClr val="000000">
                      <a:alpha val="43137"/>
                    </a:srgbClr>
                  </a:outerShdw>
                </a:effectLst>
                <a:latin typeface="Bahnschrift" panose="020B0502040204020203" pitchFamily="34" charset="0"/>
              </a:rPr>
              <a:t> </a:t>
            </a:r>
            <a:r>
              <a:rPr lang="en-IN" sz="3800" b="1" spc="-120" dirty="0">
                <a:solidFill>
                  <a:srgbClr val="FF0000"/>
                </a:solidFill>
                <a:effectLst>
                  <a:outerShdw blurRad="38100" dist="38100" dir="2700000" algn="tl">
                    <a:srgbClr val="000000">
                      <a:alpha val="43137"/>
                    </a:srgbClr>
                  </a:outerShdw>
                </a:effectLst>
                <a:latin typeface="Bahnschrift" panose="020B0502040204020203" pitchFamily="34" charset="0"/>
              </a:rPr>
              <a:t>Layer</a:t>
            </a:r>
            <a:endParaRPr lang="en-IN" sz="3800" b="1" dirty="0">
              <a:solidFill>
                <a:srgbClr val="FF0000"/>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145874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58193" y="3416618"/>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a:latin typeface="Wingdings"/>
              <a:cs typeface="Wingdings"/>
            </a:endParaRPr>
          </a:p>
        </p:txBody>
      </p:sp>
      <p:sp>
        <p:nvSpPr>
          <p:cNvPr id="4" name="object 4"/>
          <p:cNvSpPr txBox="1"/>
          <p:nvPr/>
        </p:nvSpPr>
        <p:spPr>
          <a:xfrm>
            <a:off x="1101089" y="3390901"/>
            <a:ext cx="7252970" cy="428321"/>
          </a:xfrm>
          <a:prstGeom prst="rect">
            <a:avLst/>
          </a:prstGeom>
        </p:spPr>
        <p:txBody>
          <a:bodyPr vert="horz" wrap="square" lIns="0" tIns="58419" rIns="0" bIns="0" rtlCol="0">
            <a:spAutoFit/>
          </a:bodyPr>
          <a:lstStyle/>
          <a:p>
            <a:pPr marL="12700" marR="5080">
              <a:lnSpc>
                <a:spcPct val="80000"/>
              </a:lnSpc>
              <a:spcBef>
                <a:spcPts val="459"/>
              </a:spcBef>
            </a:pPr>
            <a:r>
              <a:rPr sz="1500" spc="-5" dirty="0">
                <a:latin typeface="Arial"/>
                <a:cs typeface="Arial"/>
              </a:rPr>
              <a:t>The </a:t>
            </a:r>
            <a:r>
              <a:rPr sz="1500" dirty="0">
                <a:latin typeface="Arial"/>
                <a:cs typeface="Arial"/>
              </a:rPr>
              <a:t>network layer is responsible for the delivery of individual packets from the source  host to the destination</a:t>
            </a:r>
            <a:r>
              <a:rPr sz="1500" spc="15" dirty="0">
                <a:latin typeface="Arial"/>
                <a:cs typeface="Arial"/>
              </a:rPr>
              <a:t> </a:t>
            </a:r>
            <a:r>
              <a:rPr sz="1500" dirty="0">
                <a:latin typeface="Arial"/>
                <a:cs typeface="Arial"/>
              </a:rPr>
              <a:t>host.</a:t>
            </a:r>
            <a:endParaRPr sz="1500">
              <a:latin typeface="Arial"/>
              <a:cs typeface="Arial"/>
            </a:endParaRPr>
          </a:p>
        </p:txBody>
      </p:sp>
      <p:sp>
        <p:nvSpPr>
          <p:cNvPr id="5" name="object 5"/>
          <p:cNvSpPr txBox="1"/>
          <p:nvPr/>
        </p:nvSpPr>
        <p:spPr>
          <a:xfrm>
            <a:off x="758193" y="3872866"/>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dirty="0">
              <a:latin typeface="Wingdings"/>
              <a:cs typeface="Wingdings"/>
            </a:endParaRPr>
          </a:p>
        </p:txBody>
      </p:sp>
      <p:sp>
        <p:nvSpPr>
          <p:cNvPr id="6" name="object 6"/>
          <p:cNvSpPr txBox="1"/>
          <p:nvPr/>
        </p:nvSpPr>
        <p:spPr>
          <a:xfrm>
            <a:off x="1101089" y="3831828"/>
            <a:ext cx="1016000" cy="243656"/>
          </a:xfrm>
          <a:prstGeom prst="rect">
            <a:avLst/>
          </a:prstGeom>
        </p:spPr>
        <p:txBody>
          <a:bodyPr vert="horz" wrap="square" lIns="0" tIns="12700" rIns="0" bIns="0" rtlCol="0">
            <a:spAutoFit/>
          </a:bodyPr>
          <a:lstStyle/>
          <a:p>
            <a:pPr marL="12700">
              <a:lnSpc>
                <a:spcPct val="100000"/>
              </a:lnSpc>
              <a:spcBef>
                <a:spcPts val="100"/>
              </a:spcBef>
            </a:pPr>
            <a:r>
              <a:rPr sz="1500" dirty="0">
                <a:latin typeface="Arial"/>
                <a:cs typeface="Arial"/>
              </a:rPr>
              <a:t>Concerned:</a:t>
            </a:r>
          </a:p>
        </p:txBody>
      </p:sp>
      <p:sp>
        <p:nvSpPr>
          <p:cNvPr id="7" name="object 7"/>
          <p:cNvSpPr txBox="1"/>
          <p:nvPr/>
        </p:nvSpPr>
        <p:spPr>
          <a:xfrm>
            <a:off x="1102360" y="4154352"/>
            <a:ext cx="114300" cy="337272"/>
          </a:xfrm>
          <a:prstGeom prst="rect">
            <a:avLst/>
          </a:prstGeom>
        </p:spPr>
        <p:txBody>
          <a:bodyPr vert="horz" wrap="square" lIns="0" tIns="16510" rIns="0" bIns="0" rtlCol="0">
            <a:spAutoFit/>
          </a:bodyPr>
          <a:lstStyle/>
          <a:p>
            <a:pPr marL="12700">
              <a:lnSpc>
                <a:spcPct val="100000"/>
              </a:lnSpc>
              <a:spcBef>
                <a:spcPts val="13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p:txBody>
      </p:sp>
      <p:sp>
        <p:nvSpPr>
          <p:cNvPr id="8" name="object 8"/>
          <p:cNvSpPr txBox="1"/>
          <p:nvPr/>
        </p:nvSpPr>
        <p:spPr>
          <a:xfrm>
            <a:off x="1437323" y="4116521"/>
            <a:ext cx="4634865" cy="412934"/>
          </a:xfrm>
          <a:prstGeom prst="rect">
            <a:avLst/>
          </a:prstGeom>
        </p:spPr>
        <p:txBody>
          <a:bodyPr vert="horz" wrap="square" lIns="0" tIns="12700" rIns="0" bIns="0" rtlCol="0">
            <a:spAutoFit/>
          </a:bodyPr>
          <a:lstStyle/>
          <a:p>
            <a:pPr marL="12700">
              <a:lnSpc>
                <a:spcPct val="100000"/>
              </a:lnSpc>
              <a:spcBef>
                <a:spcPts val="100"/>
              </a:spcBef>
            </a:pPr>
            <a:r>
              <a:rPr sz="1300" spc="-5" dirty="0">
                <a:latin typeface="Arial"/>
                <a:cs typeface="Arial"/>
              </a:rPr>
              <a:t>Logical addressing </a:t>
            </a:r>
            <a:r>
              <a:rPr sz="1300" spc="-5" dirty="0">
                <a:solidFill>
                  <a:srgbClr val="959595"/>
                </a:solidFill>
                <a:latin typeface="Arial"/>
                <a:cs typeface="Arial"/>
              </a:rPr>
              <a:t>(IP Address)</a:t>
            </a:r>
            <a:endParaRPr sz="1300">
              <a:latin typeface="Arial"/>
              <a:cs typeface="Arial"/>
            </a:endParaRPr>
          </a:p>
          <a:p>
            <a:pPr marL="12700">
              <a:lnSpc>
                <a:spcPct val="100000"/>
              </a:lnSpc>
              <a:spcBef>
                <a:spcPts val="10"/>
              </a:spcBef>
            </a:pPr>
            <a:r>
              <a:rPr sz="1300" spc="-5" dirty="0">
                <a:latin typeface="Arial"/>
                <a:cs typeface="Arial"/>
              </a:rPr>
              <a:t>Routing </a:t>
            </a:r>
            <a:r>
              <a:rPr sz="1300" spc="-5" dirty="0">
                <a:solidFill>
                  <a:srgbClr val="959595"/>
                </a:solidFill>
                <a:latin typeface="Arial"/>
                <a:cs typeface="Arial"/>
              </a:rPr>
              <a:t>(Source to destination transmission between</a:t>
            </a:r>
            <a:r>
              <a:rPr sz="1300" spc="-30" dirty="0">
                <a:solidFill>
                  <a:srgbClr val="959595"/>
                </a:solidFill>
                <a:latin typeface="Arial"/>
                <a:cs typeface="Arial"/>
              </a:rPr>
              <a:t> </a:t>
            </a:r>
            <a:r>
              <a:rPr sz="1300" spc="-5" dirty="0">
                <a:solidFill>
                  <a:srgbClr val="959595"/>
                </a:solidFill>
                <a:latin typeface="Arial"/>
                <a:cs typeface="Arial"/>
              </a:rPr>
              <a:t>networks)</a:t>
            </a:r>
            <a:endParaRPr sz="1300">
              <a:latin typeface="Arial"/>
              <a:cs typeface="Arial"/>
            </a:endParaRPr>
          </a:p>
        </p:txBody>
      </p:sp>
      <p:grpSp>
        <p:nvGrpSpPr>
          <p:cNvPr id="9" name="object 9"/>
          <p:cNvGrpSpPr/>
          <p:nvPr/>
        </p:nvGrpSpPr>
        <p:grpSpPr>
          <a:xfrm>
            <a:off x="1138240" y="1425179"/>
            <a:ext cx="2689225" cy="873919"/>
            <a:chOff x="1138237" y="1900237"/>
            <a:chExt cx="2689225" cy="1165225"/>
          </a:xfrm>
        </p:grpSpPr>
        <p:sp>
          <p:nvSpPr>
            <p:cNvPr id="10" name="object 10"/>
            <p:cNvSpPr/>
            <p:nvPr/>
          </p:nvSpPr>
          <p:spPr>
            <a:xfrm>
              <a:off x="1155700" y="3048000"/>
              <a:ext cx="2667000" cy="12700"/>
            </a:xfrm>
            <a:custGeom>
              <a:avLst/>
              <a:gdLst/>
              <a:ahLst/>
              <a:cxnLst/>
              <a:rect l="l" t="t" r="r" b="b"/>
              <a:pathLst>
                <a:path w="2667000" h="12700">
                  <a:moveTo>
                    <a:pt x="0" y="12700"/>
                  </a:moveTo>
                  <a:lnTo>
                    <a:pt x="2667000" y="12700"/>
                  </a:lnTo>
                  <a:lnTo>
                    <a:pt x="2667000" y="0"/>
                  </a:lnTo>
                  <a:lnTo>
                    <a:pt x="0" y="0"/>
                  </a:lnTo>
                  <a:lnTo>
                    <a:pt x="0" y="12700"/>
                  </a:lnTo>
                  <a:close/>
                </a:path>
              </a:pathLst>
            </a:custGeom>
            <a:solidFill>
              <a:srgbClr val="5E5E5E"/>
            </a:solidFill>
          </p:spPr>
          <p:txBody>
            <a:bodyPr wrap="square" lIns="0" tIns="0" rIns="0" bIns="0" rtlCol="0"/>
            <a:lstStyle/>
            <a:p>
              <a:endParaRPr/>
            </a:p>
          </p:txBody>
        </p:sp>
        <p:sp>
          <p:nvSpPr>
            <p:cNvPr id="11" name="object 11"/>
            <p:cNvSpPr/>
            <p:nvPr/>
          </p:nvSpPr>
          <p:spPr>
            <a:xfrm>
              <a:off x="1155700" y="191770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Lst>
            </a:custGeom>
            <a:ln w="9344">
              <a:solidFill>
                <a:srgbClr val="5E5E5E"/>
              </a:solidFill>
            </a:ln>
          </p:spPr>
          <p:txBody>
            <a:bodyPr wrap="square" lIns="0" tIns="0" rIns="0" bIns="0" rtlCol="0"/>
            <a:lstStyle/>
            <a:p>
              <a:endParaRPr/>
            </a:p>
          </p:txBody>
        </p:sp>
        <p:sp>
          <p:nvSpPr>
            <p:cNvPr id="12" name="object 12"/>
            <p:cNvSpPr/>
            <p:nvPr/>
          </p:nvSpPr>
          <p:spPr>
            <a:xfrm>
              <a:off x="1143000" y="1905000"/>
              <a:ext cx="2667000" cy="1143000"/>
            </a:xfrm>
            <a:custGeom>
              <a:avLst/>
              <a:gdLst/>
              <a:ahLst/>
              <a:cxnLst/>
              <a:rect l="l" t="t" r="r" b="b"/>
              <a:pathLst>
                <a:path w="2667000" h="1143000">
                  <a:moveTo>
                    <a:pt x="2667000" y="0"/>
                  </a:moveTo>
                  <a:lnTo>
                    <a:pt x="0" y="0"/>
                  </a:lnTo>
                  <a:lnTo>
                    <a:pt x="0" y="1143000"/>
                  </a:lnTo>
                  <a:lnTo>
                    <a:pt x="2667000" y="1143000"/>
                  </a:lnTo>
                  <a:close/>
                </a:path>
              </a:pathLst>
            </a:custGeom>
            <a:solidFill>
              <a:srgbClr val="EDF8C4"/>
            </a:solidFill>
          </p:spPr>
          <p:txBody>
            <a:bodyPr wrap="square" lIns="0" tIns="0" rIns="0" bIns="0" rtlCol="0"/>
            <a:lstStyle/>
            <a:p>
              <a:endParaRPr/>
            </a:p>
          </p:txBody>
        </p:sp>
        <p:sp>
          <p:nvSpPr>
            <p:cNvPr id="13" name="object 13"/>
            <p:cNvSpPr/>
            <p:nvPr/>
          </p:nvSpPr>
          <p:spPr>
            <a:xfrm>
              <a:off x="1143000" y="190500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 w="2667000" h="1143000">
                  <a:moveTo>
                    <a:pt x="1333500" y="685800"/>
                  </a:moveTo>
                  <a:lnTo>
                    <a:pt x="838200" y="685800"/>
                  </a:lnTo>
                  <a:lnTo>
                    <a:pt x="838200" y="457200"/>
                  </a:lnTo>
                  <a:lnTo>
                    <a:pt x="1828800" y="457200"/>
                  </a:lnTo>
                  <a:lnTo>
                    <a:pt x="1828800" y="685800"/>
                  </a:lnTo>
                  <a:lnTo>
                    <a:pt x="1333500" y="685800"/>
                  </a:lnTo>
                  <a:close/>
                </a:path>
              </a:pathLst>
            </a:custGeom>
            <a:ln w="9344">
              <a:solidFill>
                <a:srgbClr val="000000"/>
              </a:solidFill>
            </a:ln>
          </p:spPr>
          <p:txBody>
            <a:bodyPr wrap="square" lIns="0" tIns="0" rIns="0" bIns="0" rtlCol="0"/>
            <a:lstStyle/>
            <a:p>
              <a:endParaRPr/>
            </a:p>
          </p:txBody>
        </p:sp>
      </p:grpSp>
      <p:sp>
        <p:nvSpPr>
          <p:cNvPr id="14" name="object 14"/>
          <p:cNvSpPr txBox="1"/>
          <p:nvPr/>
        </p:nvSpPr>
        <p:spPr>
          <a:xfrm>
            <a:off x="1985872" y="1775155"/>
            <a:ext cx="981710" cy="187231"/>
          </a:xfrm>
          <a:prstGeom prst="rect">
            <a:avLst/>
          </a:prstGeom>
          <a:solidFill>
            <a:srgbClr val="0098FF"/>
          </a:solidFill>
        </p:spPr>
        <p:txBody>
          <a:bodyPr vert="horz" wrap="square" lIns="0" tIns="33020" rIns="0" bIns="0" rtlCol="0">
            <a:spAutoFit/>
          </a:bodyPr>
          <a:lstStyle/>
          <a:p>
            <a:pPr marL="635" algn="ctr">
              <a:lnSpc>
                <a:spcPct val="100000"/>
              </a:lnSpc>
              <a:spcBef>
                <a:spcPts val="260"/>
              </a:spcBef>
            </a:pPr>
            <a:r>
              <a:rPr sz="1000" spc="-5" dirty="0">
                <a:latin typeface="Arial"/>
                <a:cs typeface="Arial"/>
              </a:rPr>
              <a:t>Data</a:t>
            </a:r>
            <a:endParaRPr sz="1000">
              <a:latin typeface="Arial"/>
              <a:cs typeface="Arial"/>
            </a:endParaRPr>
          </a:p>
        </p:txBody>
      </p:sp>
      <p:sp>
        <p:nvSpPr>
          <p:cNvPr id="15" name="object 15"/>
          <p:cNvSpPr/>
          <p:nvPr/>
        </p:nvSpPr>
        <p:spPr>
          <a:xfrm>
            <a:off x="1257300" y="1771651"/>
            <a:ext cx="715010" cy="177165"/>
          </a:xfrm>
          <a:custGeom>
            <a:avLst/>
            <a:gdLst/>
            <a:ahLst/>
            <a:cxnLst/>
            <a:rect l="l" t="t" r="r" b="b"/>
            <a:pathLst>
              <a:path w="715010" h="236219">
                <a:moveTo>
                  <a:pt x="356869" y="236220"/>
                </a:moveTo>
                <a:lnTo>
                  <a:pt x="0" y="236220"/>
                </a:lnTo>
                <a:lnTo>
                  <a:pt x="0" y="0"/>
                </a:lnTo>
                <a:lnTo>
                  <a:pt x="715010" y="0"/>
                </a:lnTo>
                <a:lnTo>
                  <a:pt x="715010" y="236220"/>
                </a:lnTo>
                <a:lnTo>
                  <a:pt x="356869" y="236220"/>
                </a:lnTo>
                <a:close/>
              </a:path>
            </a:pathLst>
          </a:custGeom>
          <a:ln w="9344">
            <a:solidFill>
              <a:srgbClr val="000000"/>
            </a:solidFill>
          </a:ln>
        </p:spPr>
        <p:txBody>
          <a:bodyPr wrap="square" lIns="0" tIns="0" rIns="0" bIns="0" rtlCol="0"/>
          <a:lstStyle/>
          <a:p>
            <a:endParaRPr/>
          </a:p>
        </p:txBody>
      </p:sp>
      <p:sp>
        <p:nvSpPr>
          <p:cNvPr id="16" name="object 16"/>
          <p:cNvSpPr txBox="1"/>
          <p:nvPr/>
        </p:nvSpPr>
        <p:spPr>
          <a:xfrm>
            <a:off x="1261972" y="1775154"/>
            <a:ext cx="706120" cy="191078"/>
          </a:xfrm>
          <a:prstGeom prst="rect">
            <a:avLst/>
          </a:prstGeom>
          <a:solidFill>
            <a:srgbClr val="CC9800"/>
          </a:solidFill>
        </p:spPr>
        <p:txBody>
          <a:bodyPr vert="horz" wrap="square" lIns="0" tIns="36830" rIns="0" bIns="0" rtlCol="0">
            <a:spAutoFit/>
          </a:bodyPr>
          <a:lstStyle/>
          <a:p>
            <a:pPr marL="635" algn="ctr">
              <a:lnSpc>
                <a:spcPct val="100000"/>
              </a:lnSpc>
              <a:spcBef>
                <a:spcPts val="290"/>
              </a:spcBef>
            </a:pPr>
            <a:r>
              <a:rPr sz="1000" spc="-5" dirty="0">
                <a:latin typeface="Arial"/>
                <a:cs typeface="Arial"/>
              </a:rPr>
              <a:t>H3</a:t>
            </a:r>
            <a:endParaRPr sz="1000">
              <a:latin typeface="Arial"/>
              <a:cs typeface="Arial"/>
            </a:endParaRPr>
          </a:p>
        </p:txBody>
      </p:sp>
      <p:grpSp>
        <p:nvGrpSpPr>
          <p:cNvPr id="17" name="object 17"/>
          <p:cNvGrpSpPr/>
          <p:nvPr/>
        </p:nvGrpSpPr>
        <p:grpSpPr>
          <a:xfrm>
            <a:off x="1252630" y="1250939"/>
            <a:ext cx="1724025" cy="1267301"/>
            <a:chOff x="1252627" y="1667917"/>
            <a:chExt cx="1724025" cy="1689735"/>
          </a:xfrm>
        </p:grpSpPr>
        <p:sp>
          <p:nvSpPr>
            <p:cNvPr id="18" name="object 18"/>
            <p:cNvSpPr/>
            <p:nvPr/>
          </p:nvSpPr>
          <p:spPr>
            <a:xfrm>
              <a:off x="1257300" y="2133600"/>
              <a:ext cx="1714500" cy="685800"/>
            </a:xfrm>
            <a:custGeom>
              <a:avLst/>
              <a:gdLst/>
              <a:ahLst/>
              <a:cxnLst/>
              <a:rect l="l" t="t" r="r" b="b"/>
              <a:pathLst>
                <a:path w="1714500" h="685800">
                  <a:moveTo>
                    <a:pt x="0" y="685800"/>
                  </a:moveTo>
                  <a:lnTo>
                    <a:pt x="1686560" y="685800"/>
                  </a:lnTo>
                </a:path>
                <a:path w="1714500" h="685800">
                  <a:moveTo>
                    <a:pt x="0" y="685800"/>
                  </a:moveTo>
                  <a:lnTo>
                    <a:pt x="0" y="457200"/>
                  </a:lnTo>
                </a:path>
                <a:path w="1714500" h="685800">
                  <a:moveTo>
                    <a:pt x="1686560" y="685800"/>
                  </a:moveTo>
                  <a:lnTo>
                    <a:pt x="1686560" y="457200"/>
                  </a:lnTo>
                </a:path>
                <a:path w="1714500" h="685800">
                  <a:moveTo>
                    <a:pt x="723900" y="0"/>
                  </a:moveTo>
                  <a:lnTo>
                    <a:pt x="1714500" y="0"/>
                  </a:lnTo>
                </a:path>
                <a:path w="1714500" h="685800">
                  <a:moveTo>
                    <a:pt x="723900" y="0"/>
                  </a:moveTo>
                  <a:lnTo>
                    <a:pt x="723900" y="228600"/>
                  </a:lnTo>
                </a:path>
                <a:path w="1714500" h="685800">
                  <a:moveTo>
                    <a:pt x="1714500" y="0"/>
                  </a:moveTo>
                  <a:lnTo>
                    <a:pt x="1714500" y="228600"/>
                  </a:lnTo>
                </a:path>
              </a:pathLst>
            </a:custGeom>
            <a:ln w="9344">
              <a:solidFill>
                <a:srgbClr val="000000"/>
              </a:solidFill>
            </a:ln>
          </p:spPr>
          <p:txBody>
            <a:bodyPr wrap="square" lIns="0" tIns="0" rIns="0" bIns="0" rtlCol="0"/>
            <a:lstStyle/>
            <a:p>
              <a:endParaRPr/>
            </a:p>
          </p:txBody>
        </p:sp>
        <p:sp>
          <p:nvSpPr>
            <p:cNvPr id="19" name="object 19"/>
            <p:cNvSpPr/>
            <p:nvPr/>
          </p:nvSpPr>
          <p:spPr>
            <a:xfrm>
              <a:off x="1985010" y="2816860"/>
              <a:ext cx="228600" cy="535940"/>
            </a:xfrm>
            <a:custGeom>
              <a:avLst/>
              <a:gdLst/>
              <a:ahLst/>
              <a:cxnLst/>
              <a:rect l="l" t="t" r="r" b="b"/>
              <a:pathLst>
                <a:path w="228600" h="535939">
                  <a:moveTo>
                    <a:pt x="154939" y="0"/>
                  </a:moveTo>
                  <a:lnTo>
                    <a:pt x="36829" y="5079"/>
                  </a:lnTo>
                  <a:lnTo>
                    <a:pt x="55879" y="439419"/>
                  </a:lnTo>
                  <a:lnTo>
                    <a:pt x="0" y="441960"/>
                  </a:lnTo>
                  <a:lnTo>
                    <a:pt x="118109" y="535939"/>
                  </a:lnTo>
                  <a:lnTo>
                    <a:pt x="228600" y="431800"/>
                  </a:lnTo>
                  <a:lnTo>
                    <a:pt x="172719" y="434339"/>
                  </a:lnTo>
                  <a:lnTo>
                    <a:pt x="154939" y="0"/>
                  </a:lnTo>
                  <a:close/>
                </a:path>
              </a:pathLst>
            </a:custGeom>
            <a:solidFill>
              <a:srgbClr val="CC9800"/>
            </a:solidFill>
          </p:spPr>
          <p:txBody>
            <a:bodyPr wrap="square" lIns="0" tIns="0" rIns="0" bIns="0" rtlCol="0"/>
            <a:lstStyle/>
            <a:p>
              <a:endParaRPr/>
            </a:p>
          </p:txBody>
        </p:sp>
        <p:sp>
          <p:nvSpPr>
            <p:cNvPr id="20" name="object 20"/>
            <p:cNvSpPr/>
            <p:nvPr/>
          </p:nvSpPr>
          <p:spPr>
            <a:xfrm>
              <a:off x="1985010" y="2816860"/>
              <a:ext cx="228600" cy="535940"/>
            </a:xfrm>
            <a:custGeom>
              <a:avLst/>
              <a:gdLst/>
              <a:ahLst/>
              <a:cxnLst/>
              <a:rect l="l" t="t" r="r" b="b"/>
              <a:pathLst>
                <a:path w="228600" h="535939">
                  <a:moveTo>
                    <a:pt x="154939" y="0"/>
                  </a:moveTo>
                  <a:lnTo>
                    <a:pt x="172719" y="434339"/>
                  </a:lnTo>
                  <a:lnTo>
                    <a:pt x="228600" y="431800"/>
                  </a:lnTo>
                  <a:lnTo>
                    <a:pt x="118109" y="535939"/>
                  </a:lnTo>
                  <a:lnTo>
                    <a:pt x="0" y="441960"/>
                  </a:lnTo>
                  <a:lnTo>
                    <a:pt x="55879" y="439419"/>
                  </a:lnTo>
                  <a:lnTo>
                    <a:pt x="36829" y="5079"/>
                  </a:lnTo>
                  <a:lnTo>
                    <a:pt x="154939" y="0"/>
                  </a:lnTo>
                  <a:close/>
                </a:path>
              </a:pathLst>
            </a:custGeom>
            <a:ln w="9344">
              <a:solidFill>
                <a:srgbClr val="000000"/>
              </a:solidFill>
            </a:ln>
          </p:spPr>
          <p:txBody>
            <a:bodyPr wrap="square" lIns="0" tIns="0" rIns="0" bIns="0" rtlCol="0"/>
            <a:lstStyle/>
            <a:p>
              <a:endParaRPr/>
            </a:p>
          </p:txBody>
        </p:sp>
        <p:sp>
          <p:nvSpPr>
            <p:cNvPr id="21" name="object 21"/>
            <p:cNvSpPr/>
            <p:nvPr/>
          </p:nvSpPr>
          <p:spPr>
            <a:xfrm>
              <a:off x="2293620" y="1672590"/>
              <a:ext cx="228600" cy="459740"/>
            </a:xfrm>
            <a:custGeom>
              <a:avLst/>
              <a:gdLst/>
              <a:ahLst/>
              <a:cxnLst/>
              <a:rect l="l" t="t" r="r" b="b"/>
              <a:pathLst>
                <a:path w="228600" h="459739">
                  <a:moveTo>
                    <a:pt x="157480" y="0"/>
                  </a:moveTo>
                  <a:lnTo>
                    <a:pt x="39369" y="5080"/>
                  </a:lnTo>
                  <a:lnTo>
                    <a:pt x="55880" y="377189"/>
                  </a:lnTo>
                  <a:lnTo>
                    <a:pt x="0" y="379730"/>
                  </a:lnTo>
                  <a:lnTo>
                    <a:pt x="118110" y="459739"/>
                  </a:lnTo>
                  <a:lnTo>
                    <a:pt x="228600" y="369570"/>
                  </a:lnTo>
                  <a:lnTo>
                    <a:pt x="172719" y="372110"/>
                  </a:lnTo>
                  <a:lnTo>
                    <a:pt x="157480" y="0"/>
                  </a:lnTo>
                  <a:close/>
                </a:path>
              </a:pathLst>
            </a:custGeom>
            <a:solidFill>
              <a:srgbClr val="CC9800"/>
            </a:solidFill>
          </p:spPr>
          <p:txBody>
            <a:bodyPr wrap="square" lIns="0" tIns="0" rIns="0" bIns="0" rtlCol="0"/>
            <a:lstStyle/>
            <a:p>
              <a:endParaRPr/>
            </a:p>
          </p:txBody>
        </p:sp>
        <p:sp>
          <p:nvSpPr>
            <p:cNvPr id="22" name="object 22"/>
            <p:cNvSpPr/>
            <p:nvPr/>
          </p:nvSpPr>
          <p:spPr>
            <a:xfrm>
              <a:off x="2293620" y="1672590"/>
              <a:ext cx="228600" cy="459740"/>
            </a:xfrm>
            <a:custGeom>
              <a:avLst/>
              <a:gdLst/>
              <a:ahLst/>
              <a:cxnLst/>
              <a:rect l="l" t="t" r="r" b="b"/>
              <a:pathLst>
                <a:path w="228600" h="459739">
                  <a:moveTo>
                    <a:pt x="157480" y="0"/>
                  </a:moveTo>
                  <a:lnTo>
                    <a:pt x="172719" y="372110"/>
                  </a:lnTo>
                  <a:lnTo>
                    <a:pt x="228600" y="369570"/>
                  </a:lnTo>
                  <a:lnTo>
                    <a:pt x="118110" y="459739"/>
                  </a:lnTo>
                  <a:lnTo>
                    <a:pt x="0" y="379730"/>
                  </a:lnTo>
                  <a:lnTo>
                    <a:pt x="55880" y="377189"/>
                  </a:lnTo>
                  <a:lnTo>
                    <a:pt x="39369" y="5080"/>
                  </a:lnTo>
                  <a:lnTo>
                    <a:pt x="157480" y="0"/>
                  </a:lnTo>
                  <a:close/>
                </a:path>
              </a:pathLst>
            </a:custGeom>
            <a:ln w="9344">
              <a:solidFill>
                <a:srgbClr val="000000"/>
              </a:solidFill>
            </a:ln>
          </p:spPr>
          <p:txBody>
            <a:bodyPr wrap="square" lIns="0" tIns="0" rIns="0" bIns="0" rtlCol="0"/>
            <a:lstStyle/>
            <a:p>
              <a:endParaRPr/>
            </a:p>
          </p:txBody>
        </p:sp>
      </p:grpSp>
      <p:sp>
        <p:nvSpPr>
          <p:cNvPr id="23" name="object 23"/>
          <p:cNvSpPr txBox="1"/>
          <p:nvPr/>
        </p:nvSpPr>
        <p:spPr>
          <a:xfrm>
            <a:off x="3122929" y="1793557"/>
            <a:ext cx="412750"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Pa</a:t>
            </a:r>
            <a:r>
              <a:rPr sz="1000" dirty="0">
                <a:latin typeface="Arial"/>
                <a:cs typeface="Arial"/>
              </a:rPr>
              <a:t>c</a:t>
            </a:r>
            <a:r>
              <a:rPr sz="1000" spc="10" dirty="0">
                <a:latin typeface="Arial"/>
                <a:cs typeface="Arial"/>
              </a:rPr>
              <a:t>k</a:t>
            </a:r>
            <a:r>
              <a:rPr sz="1000" spc="-10" dirty="0">
                <a:latin typeface="Arial"/>
                <a:cs typeface="Arial"/>
              </a:rPr>
              <a:t>e</a:t>
            </a:r>
            <a:r>
              <a:rPr sz="1000" dirty="0">
                <a:latin typeface="Arial"/>
                <a:cs typeface="Arial"/>
              </a:rPr>
              <a:t>t</a:t>
            </a:r>
            <a:endParaRPr sz="1000">
              <a:latin typeface="Arial"/>
              <a:cs typeface="Arial"/>
            </a:endParaRPr>
          </a:p>
        </p:txBody>
      </p:sp>
      <p:sp>
        <p:nvSpPr>
          <p:cNvPr id="24" name="object 24"/>
          <p:cNvSpPr txBox="1"/>
          <p:nvPr/>
        </p:nvSpPr>
        <p:spPr>
          <a:xfrm>
            <a:off x="1906270" y="1077278"/>
            <a:ext cx="140081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transport</a:t>
            </a:r>
            <a:r>
              <a:rPr sz="1200" spc="-50" dirty="0">
                <a:latin typeface="Arial"/>
                <a:cs typeface="Arial"/>
              </a:rPr>
              <a:t> </a:t>
            </a:r>
            <a:r>
              <a:rPr sz="1200" spc="-5" dirty="0">
                <a:latin typeface="Arial"/>
                <a:cs typeface="Arial"/>
              </a:rPr>
              <a:t>layer</a:t>
            </a:r>
            <a:endParaRPr sz="1200">
              <a:latin typeface="Arial"/>
              <a:cs typeface="Arial"/>
            </a:endParaRPr>
          </a:p>
        </p:txBody>
      </p:sp>
      <p:sp>
        <p:nvSpPr>
          <p:cNvPr id="25" name="object 25"/>
          <p:cNvSpPr txBox="1"/>
          <p:nvPr/>
        </p:nvSpPr>
        <p:spPr>
          <a:xfrm>
            <a:off x="1906270" y="2540318"/>
            <a:ext cx="118999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a:t>
            </a:r>
            <a:r>
              <a:rPr sz="1200" dirty="0">
                <a:latin typeface="Arial"/>
                <a:cs typeface="Arial"/>
              </a:rPr>
              <a:t>data </a:t>
            </a:r>
            <a:r>
              <a:rPr sz="1200" spc="-5" dirty="0">
                <a:latin typeface="Arial"/>
                <a:cs typeface="Arial"/>
              </a:rPr>
              <a:t>link</a:t>
            </a:r>
            <a:r>
              <a:rPr sz="1200" spc="-65" dirty="0">
                <a:latin typeface="Arial"/>
                <a:cs typeface="Arial"/>
              </a:rPr>
              <a:t> </a:t>
            </a:r>
            <a:r>
              <a:rPr sz="1200" dirty="0">
                <a:latin typeface="Arial"/>
                <a:cs typeface="Arial"/>
              </a:rPr>
              <a:t>layer</a:t>
            </a:r>
            <a:endParaRPr sz="1200">
              <a:latin typeface="Arial"/>
              <a:cs typeface="Arial"/>
            </a:endParaRPr>
          </a:p>
        </p:txBody>
      </p:sp>
      <p:grpSp>
        <p:nvGrpSpPr>
          <p:cNvPr id="26" name="object 26"/>
          <p:cNvGrpSpPr/>
          <p:nvPr/>
        </p:nvGrpSpPr>
        <p:grpSpPr>
          <a:xfrm>
            <a:off x="5087940" y="1402596"/>
            <a:ext cx="2689225" cy="873919"/>
            <a:chOff x="5329237" y="1869757"/>
            <a:chExt cx="2689225" cy="1165225"/>
          </a:xfrm>
        </p:grpSpPr>
        <p:sp>
          <p:nvSpPr>
            <p:cNvPr id="27" name="object 27"/>
            <p:cNvSpPr/>
            <p:nvPr/>
          </p:nvSpPr>
          <p:spPr>
            <a:xfrm>
              <a:off x="5346700" y="3017520"/>
              <a:ext cx="2667000" cy="12700"/>
            </a:xfrm>
            <a:custGeom>
              <a:avLst/>
              <a:gdLst/>
              <a:ahLst/>
              <a:cxnLst/>
              <a:rect l="l" t="t" r="r" b="b"/>
              <a:pathLst>
                <a:path w="2667000" h="12700">
                  <a:moveTo>
                    <a:pt x="0" y="12700"/>
                  </a:moveTo>
                  <a:lnTo>
                    <a:pt x="2667000" y="12700"/>
                  </a:lnTo>
                  <a:lnTo>
                    <a:pt x="2667000" y="0"/>
                  </a:lnTo>
                  <a:lnTo>
                    <a:pt x="0" y="0"/>
                  </a:lnTo>
                  <a:lnTo>
                    <a:pt x="0" y="12700"/>
                  </a:lnTo>
                  <a:close/>
                </a:path>
              </a:pathLst>
            </a:custGeom>
            <a:solidFill>
              <a:srgbClr val="5E5E5E"/>
            </a:solidFill>
          </p:spPr>
          <p:txBody>
            <a:bodyPr wrap="square" lIns="0" tIns="0" rIns="0" bIns="0" rtlCol="0"/>
            <a:lstStyle/>
            <a:p>
              <a:endParaRPr/>
            </a:p>
          </p:txBody>
        </p:sp>
        <p:sp>
          <p:nvSpPr>
            <p:cNvPr id="28" name="object 28"/>
            <p:cNvSpPr/>
            <p:nvPr/>
          </p:nvSpPr>
          <p:spPr>
            <a:xfrm>
              <a:off x="5346700" y="188722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Lst>
            </a:custGeom>
            <a:ln w="9344">
              <a:solidFill>
                <a:srgbClr val="5E5E5E"/>
              </a:solidFill>
            </a:ln>
          </p:spPr>
          <p:txBody>
            <a:bodyPr wrap="square" lIns="0" tIns="0" rIns="0" bIns="0" rtlCol="0"/>
            <a:lstStyle/>
            <a:p>
              <a:endParaRPr/>
            </a:p>
          </p:txBody>
        </p:sp>
        <p:sp>
          <p:nvSpPr>
            <p:cNvPr id="29" name="object 29"/>
            <p:cNvSpPr/>
            <p:nvPr/>
          </p:nvSpPr>
          <p:spPr>
            <a:xfrm>
              <a:off x="5334000" y="1874520"/>
              <a:ext cx="2667000" cy="1143000"/>
            </a:xfrm>
            <a:custGeom>
              <a:avLst/>
              <a:gdLst/>
              <a:ahLst/>
              <a:cxnLst/>
              <a:rect l="l" t="t" r="r" b="b"/>
              <a:pathLst>
                <a:path w="2667000" h="1143000">
                  <a:moveTo>
                    <a:pt x="2667000" y="0"/>
                  </a:moveTo>
                  <a:lnTo>
                    <a:pt x="0" y="0"/>
                  </a:lnTo>
                  <a:lnTo>
                    <a:pt x="0" y="1143000"/>
                  </a:lnTo>
                  <a:lnTo>
                    <a:pt x="2667000" y="1143000"/>
                  </a:lnTo>
                  <a:close/>
                </a:path>
              </a:pathLst>
            </a:custGeom>
            <a:solidFill>
              <a:srgbClr val="EDF8C4"/>
            </a:solidFill>
          </p:spPr>
          <p:txBody>
            <a:bodyPr wrap="square" lIns="0" tIns="0" rIns="0" bIns="0" rtlCol="0"/>
            <a:lstStyle/>
            <a:p>
              <a:endParaRPr/>
            </a:p>
          </p:txBody>
        </p:sp>
        <p:sp>
          <p:nvSpPr>
            <p:cNvPr id="30" name="object 30"/>
            <p:cNvSpPr/>
            <p:nvPr/>
          </p:nvSpPr>
          <p:spPr>
            <a:xfrm>
              <a:off x="5334000" y="187452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 w="2667000" h="1143000">
                  <a:moveTo>
                    <a:pt x="1333500" y="685800"/>
                  </a:moveTo>
                  <a:lnTo>
                    <a:pt x="838200" y="685800"/>
                  </a:lnTo>
                  <a:lnTo>
                    <a:pt x="838200" y="457200"/>
                  </a:lnTo>
                  <a:lnTo>
                    <a:pt x="1828800" y="457200"/>
                  </a:lnTo>
                  <a:lnTo>
                    <a:pt x="1828800" y="685800"/>
                  </a:lnTo>
                  <a:lnTo>
                    <a:pt x="1333500" y="685800"/>
                  </a:lnTo>
                  <a:close/>
                </a:path>
              </a:pathLst>
            </a:custGeom>
            <a:ln w="9344">
              <a:solidFill>
                <a:srgbClr val="000000"/>
              </a:solidFill>
            </a:ln>
          </p:spPr>
          <p:txBody>
            <a:bodyPr wrap="square" lIns="0" tIns="0" rIns="0" bIns="0" rtlCol="0"/>
            <a:lstStyle/>
            <a:p>
              <a:endParaRPr/>
            </a:p>
          </p:txBody>
        </p:sp>
      </p:grpSp>
      <p:sp>
        <p:nvSpPr>
          <p:cNvPr id="31" name="object 31"/>
          <p:cNvSpPr txBox="1"/>
          <p:nvPr/>
        </p:nvSpPr>
        <p:spPr>
          <a:xfrm>
            <a:off x="5940221" y="1752572"/>
            <a:ext cx="976630" cy="187231"/>
          </a:xfrm>
          <a:prstGeom prst="rect">
            <a:avLst/>
          </a:prstGeom>
          <a:solidFill>
            <a:srgbClr val="0098FF"/>
          </a:solidFill>
        </p:spPr>
        <p:txBody>
          <a:bodyPr vert="horz" wrap="square" lIns="0" tIns="33020" rIns="0" bIns="0" rtlCol="0">
            <a:spAutoFit/>
          </a:bodyPr>
          <a:lstStyle/>
          <a:p>
            <a:pPr algn="ctr">
              <a:lnSpc>
                <a:spcPct val="100000"/>
              </a:lnSpc>
              <a:spcBef>
                <a:spcPts val="260"/>
              </a:spcBef>
            </a:pPr>
            <a:r>
              <a:rPr sz="1000" spc="-5" dirty="0">
                <a:latin typeface="Arial"/>
                <a:cs typeface="Arial"/>
              </a:rPr>
              <a:t>Data</a:t>
            </a:r>
            <a:endParaRPr sz="1000">
              <a:latin typeface="Arial"/>
              <a:cs typeface="Arial"/>
            </a:endParaRPr>
          </a:p>
        </p:txBody>
      </p:sp>
      <p:sp>
        <p:nvSpPr>
          <p:cNvPr id="32" name="object 32"/>
          <p:cNvSpPr/>
          <p:nvPr/>
        </p:nvSpPr>
        <p:spPr>
          <a:xfrm>
            <a:off x="5201920" y="1745257"/>
            <a:ext cx="723900" cy="184784"/>
          </a:xfrm>
          <a:custGeom>
            <a:avLst/>
            <a:gdLst/>
            <a:ahLst/>
            <a:cxnLst/>
            <a:rect l="l" t="t" r="r" b="b"/>
            <a:pathLst>
              <a:path w="723900" h="246380">
                <a:moveTo>
                  <a:pt x="8890" y="105410"/>
                </a:moveTo>
                <a:lnTo>
                  <a:pt x="0" y="105410"/>
                </a:lnTo>
                <a:lnTo>
                  <a:pt x="0" y="181610"/>
                </a:lnTo>
                <a:lnTo>
                  <a:pt x="8890" y="181610"/>
                </a:lnTo>
                <a:lnTo>
                  <a:pt x="8890" y="105410"/>
                </a:lnTo>
                <a:close/>
              </a:path>
              <a:path w="723900" h="246380">
                <a:moveTo>
                  <a:pt x="8890" y="0"/>
                </a:moveTo>
                <a:lnTo>
                  <a:pt x="5080" y="0"/>
                </a:lnTo>
                <a:lnTo>
                  <a:pt x="0" y="0"/>
                </a:lnTo>
                <a:lnTo>
                  <a:pt x="0" y="5080"/>
                </a:lnTo>
                <a:lnTo>
                  <a:pt x="0" y="76200"/>
                </a:lnTo>
                <a:lnTo>
                  <a:pt x="8890" y="76200"/>
                </a:lnTo>
                <a:lnTo>
                  <a:pt x="8890" y="10160"/>
                </a:lnTo>
                <a:lnTo>
                  <a:pt x="8890" y="5080"/>
                </a:lnTo>
                <a:lnTo>
                  <a:pt x="8890" y="0"/>
                </a:lnTo>
                <a:close/>
              </a:path>
              <a:path w="723900" h="246380">
                <a:moveTo>
                  <a:pt x="48260" y="237490"/>
                </a:moveTo>
                <a:lnTo>
                  <a:pt x="5080" y="237490"/>
                </a:lnTo>
                <a:lnTo>
                  <a:pt x="5080" y="241300"/>
                </a:lnTo>
                <a:lnTo>
                  <a:pt x="0" y="241300"/>
                </a:lnTo>
                <a:lnTo>
                  <a:pt x="0" y="246380"/>
                </a:lnTo>
                <a:lnTo>
                  <a:pt x="5080" y="246380"/>
                </a:lnTo>
                <a:lnTo>
                  <a:pt x="48260" y="246380"/>
                </a:lnTo>
                <a:lnTo>
                  <a:pt x="48260" y="237490"/>
                </a:lnTo>
                <a:close/>
              </a:path>
              <a:path w="723900" h="246380">
                <a:moveTo>
                  <a:pt x="113030" y="0"/>
                </a:moveTo>
                <a:lnTo>
                  <a:pt x="36830" y="0"/>
                </a:lnTo>
                <a:lnTo>
                  <a:pt x="36830" y="10160"/>
                </a:lnTo>
                <a:lnTo>
                  <a:pt x="113030" y="10160"/>
                </a:lnTo>
                <a:lnTo>
                  <a:pt x="113030" y="0"/>
                </a:lnTo>
                <a:close/>
              </a:path>
              <a:path w="723900" h="246380">
                <a:moveTo>
                  <a:pt x="152400" y="237490"/>
                </a:moveTo>
                <a:lnTo>
                  <a:pt x="77470" y="237490"/>
                </a:lnTo>
                <a:lnTo>
                  <a:pt x="77470" y="246380"/>
                </a:lnTo>
                <a:lnTo>
                  <a:pt x="152400" y="246380"/>
                </a:lnTo>
                <a:lnTo>
                  <a:pt x="152400" y="237490"/>
                </a:lnTo>
                <a:close/>
              </a:path>
              <a:path w="723900" h="246380">
                <a:moveTo>
                  <a:pt x="217170" y="0"/>
                </a:moveTo>
                <a:lnTo>
                  <a:pt x="142240" y="0"/>
                </a:lnTo>
                <a:lnTo>
                  <a:pt x="142240" y="10160"/>
                </a:lnTo>
                <a:lnTo>
                  <a:pt x="217170" y="10160"/>
                </a:lnTo>
                <a:lnTo>
                  <a:pt x="217170" y="0"/>
                </a:lnTo>
                <a:close/>
              </a:path>
              <a:path w="723900" h="246380">
                <a:moveTo>
                  <a:pt x="257810" y="237490"/>
                </a:moveTo>
                <a:lnTo>
                  <a:pt x="181610" y="237490"/>
                </a:lnTo>
                <a:lnTo>
                  <a:pt x="181610" y="246380"/>
                </a:lnTo>
                <a:lnTo>
                  <a:pt x="257810" y="246380"/>
                </a:lnTo>
                <a:lnTo>
                  <a:pt x="257810" y="237490"/>
                </a:lnTo>
                <a:close/>
              </a:path>
              <a:path w="723900" h="246380">
                <a:moveTo>
                  <a:pt x="322580" y="0"/>
                </a:moveTo>
                <a:lnTo>
                  <a:pt x="246380" y="0"/>
                </a:lnTo>
                <a:lnTo>
                  <a:pt x="246380" y="10160"/>
                </a:lnTo>
                <a:lnTo>
                  <a:pt x="322580" y="10160"/>
                </a:lnTo>
                <a:lnTo>
                  <a:pt x="322580" y="0"/>
                </a:lnTo>
                <a:close/>
              </a:path>
              <a:path w="723900" h="246380">
                <a:moveTo>
                  <a:pt x="384810" y="237490"/>
                </a:moveTo>
                <a:lnTo>
                  <a:pt x="361950" y="237490"/>
                </a:lnTo>
                <a:lnTo>
                  <a:pt x="285750" y="237490"/>
                </a:lnTo>
                <a:lnTo>
                  <a:pt x="285750" y="246380"/>
                </a:lnTo>
                <a:lnTo>
                  <a:pt x="361950" y="246380"/>
                </a:lnTo>
                <a:lnTo>
                  <a:pt x="384810" y="246380"/>
                </a:lnTo>
                <a:lnTo>
                  <a:pt x="384810" y="237490"/>
                </a:lnTo>
                <a:close/>
              </a:path>
              <a:path w="723900" h="246380">
                <a:moveTo>
                  <a:pt x="426720" y="0"/>
                </a:moveTo>
                <a:lnTo>
                  <a:pt x="350520" y="0"/>
                </a:lnTo>
                <a:lnTo>
                  <a:pt x="350520" y="10160"/>
                </a:lnTo>
                <a:lnTo>
                  <a:pt x="426720" y="10160"/>
                </a:lnTo>
                <a:lnTo>
                  <a:pt x="426720" y="0"/>
                </a:lnTo>
                <a:close/>
              </a:path>
              <a:path w="723900" h="246380">
                <a:moveTo>
                  <a:pt x="488950" y="237490"/>
                </a:moveTo>
                <a:lnTo>
                  <a:pt x="412750" y="237490"/>
                </a:lnTo>
                <a:lnTo>
                  <a:pt x="412750" y="246380"/>
                </a:lnTo>
                <a:lnTo>
                  <a:pt x="488950" y="246380"/>
                </a:lnTo>
                <a:lnTo>
                  <a:pt x="488950" y="237490"/>
                </a:lnTo>
                <a:close/>
              </a:path>
              <a:path w="723900" h="246380">
                <a:moveTo>
                  <a:pt x="530860" y="0"/>
                </a:moveTo>
                <a:lnTo>
                  <a:pt x="454660" y="0"/>
                </a:lnTo>
                <a:lnTo>
                  <a:pt x="454660" y="10160"/>
                </a:lnTo>
                <a:lnTo>
                  <a:pt x="530860" y="10160"/>
                </a:lnTo>
                <a:lnTo>
                  <a:pt x="530860" y="0"/>
                </a:lnTo>
                <a:close/>
              </a:path>
              <a:path w="723900" h="246380">
                <a:moveTo>
                  <a:pt x="593090" y="237490"/>
                </a:moveTo>
                <a:lnTo>
                  <a:pt x="518160" y="237490"/>
                </a:lnTo>
                <a:lnTo>
                  <a:pt x="518160" y="246380"/>
                </a:lnTo>
                <a:lnTo>
                  <a:pt x="593090" y="246380"/>
                </a:lnTo>
                <a:lnTo>
                  <a:pt x="593090" y="237490"/>
                </a:lnTo>
                <a:close/>
              </a:path>
              <a:path w="723900" h="246380">
                <a:moveTo>
                  <a:pt x="635000" y="0"/>
                </a:moveTo>
                <a:lnTo>
                  <a:pt x="558800" y="0"/>
                </a:lnTo>
                <a:lnTo>
                  <a:pt x="558800" y="10160"/>
                </a:lnTo>
                <a:lnTo>
                  <a:pt x="635000" y="10160"/>
                </a:lnTo>
                <a:lnTo>
                  <a:pt x="635000" y="0"/>
                </a:lnTo>
                <a:close/>
              </a:path>
              <a:path w="723900" h="246380">
                <a:moveTo>
                  <a:pt x="698500" y="237490"/>
                </a:moveTo>
                <a:lnTo>
                  <a:pt x="622300" y="237490"/>
                </a:lnTo>
                <a:lnTo>
                  <a:pt x="622300" y="246380"/>
                </a:lnTo>
                <a:lnTo>
                  <a:pt x="698500" y="246380"/>
                </a:lnTo>
                <a:lnTo>
                  <a:pt x="698500" y="237490"/>
                </a:lnTo>
                <a:close/>
              </a:path>
              <a:path w="723900" h="246380">
                <a:moveTo>
                  <a:pt x="723900" y="158750"/>
                </a:moveTo>
                <a:lnTo>
                  <a:pt x="715010" y="158750"/>
                </a:lnTo>
                <a:lnTo>
                  <a:pt x="715010" y="234950"/>
                </a:lnTo>
                <a:lnTo>
                  <a:pt x="723900" y="234950"/>
                </a:lnTo>
                <a:lnTo>
                  <a:pt x="723900" y="158750"/>
                </a:lnTo>
                <a:close/>
              </a:path>
              <a:path w="723900" h="246380">
                <a:moveTo>
                  <a:pt x="723900" y="54610"/>
                </a:moveTo>
                <a:lnTo>
                  <a:pt x="715010" y="54610"/>
                </a:lnTo>
                <a:lnTo>
                  <a:pt x="715010" y="129540"/>
                </a:lnTo>
                <a:lnTo>
                  <a:pt x="723900" y="129540"/>
                </a:lnTo>
                <a:lnTo>
                  <a:pt x="723900" y="54610"/>
                </a:lnTo>
                <a:close/>
              </a:path>
              <a:path w="723900" h="246380">
                <a:moveTo>
                  <a:pt x="723900" y="0"/>
                </a:moveTo>
                <a:lnTo>
                  <a:pt x="718820" y="0"/>
                </a:lnTo>
                <a:lnTo>
                  <a:pt x="664210" y="0"/>
                </a:lnTo>
                <a:lnTo>
                  <a:pt x="664210" y="10160"/>
                </a:lnTo>
                <a:lnTo>
                  <a:pt x="715010" y="10160"/>
                </a:lnTo>
                <a:lnTo>
                  <a:pt x="715010" y="25400"/>
                </a:lnTo>
                <a:lnTo>
                  <a:pt x="723900" y="25400"/>
                </a:lnTo>
                <a:lnTo>
                  <a:pt x="723900" y="5080"/>
                </a:lnTo>
                <a:lnTo>
                  <a:pt x="723900" y="0"/>
                </a:lnTo>
                <a:close/>
              </a:path>
            </a:pathLst>
          </a:custGeom>
          <a:solidFill>
            <a:srgbClr val="000000"/>
          </a:solidFill>
        </p:spPr>
        <p:txBody>
          <a:bodyPr wrap="square" lIns="0" tIns="0" rIns="0" bIns="0" rtlCol="0"/>
          <a:lstStyle/>
          <a:p>
            <a:endParaRPr/>
          </a:p>
        </p:txBody>
      </p:sp>
      <p:sp>
        <p:nvSpPr>
          <p:cNvPr id="33" name="object 33"/>
          <p:cNvSpPr txBox="1"/>
          <p:nvPr/>
        </p:nvSpPr>
        <p:spPr>
          <a:xfrm>
            <a:off x="5211244" y="1752877"/>
            <a:ext cx="710565" cy="191078"/>
          </a:xfrm>
          <a:prstGeom prst="rect">
            <a:avLst/>
          </a:prstGeom>
          <a:solidFill>
            <a:srgbClr val="CC9800"/>
          </a:solidFill>
        </p:spPr>
        <p:txBody>
          <a:bodyPr vert="horz" wrap="square" lIns="0" tIns="36830" rIns="0" bIns="0" rtlCol="0">
            <a:spAutoFit/>
          </a:bodyPr>
          <a:lstStyle/>
          <a:p>
            <a:pPr algn="ctr">
              <a:lnSpc>
                <a:spcPct val="100000"/>
              </a:lnSpc>
              <a:spcBef>
                <a:spcPts val="290"/>
              </a:spcBef>
            </a:pPr>
            <a:r>
              <a:rPr sz="1000" spc="-5" dirty="0">
                <a:latin typeface="Arial"/>
                <a:cs typeface="Arial"/>
              </a:rPr>
              <a:t>H3</a:t>
            </a:r>
            <a:endParaRPr sz="1000">
              <a:latin typeface="Arial"/>
              <a:cs typeface="Arial"/>
            </a:endParaRPr>
          </a:p>
        </p:txBody>
      </p:sp>
      <p:grpSp>
        <p:nvGrpSpPr>
          <p:cNvPr id="34" name="object 34"/>
          <p:cNvGrpSpPr/>
          <p:nvPr/>
        </p:nvGrpSpPr>
        <p:grpSpPr>
          <a:xfrm>
            <a:off x="5201716" y="1574045"/>
            <a:ext cx="1724660" cy="521970"/>
            <a:chOff x="5443016" y="2098357"/>
            <a:chExt cx="1724660" cy="695960"/>
          </a:xfrm>
        </p:grpSpPr>
        <p:sp>
          <p:nvSpPr>
            <p:cNvPr id="35" name="object 35"/>
            <p:cNvSpPr/>
            <p:nvPr/>
          </p:nvSpPr>
          <p:spPr>
            <a:xfrm>
              <a:off x="5448300" y="2788920"/>
              <a:ext cx="1685289" cy="0"/>
            </a:xfrm>
            <a:custGeom>
              <a:avLst/>
              <a:gdLst/>
              <a:ahLst/>
              <a:cxnLst/>
              <a:rect l="l" t="t" r="r" b="b"/>
              <a:pathLst>
                <a:path w="1685290">
                  <a:moveTo>
                    <a:pt x="0" y="0"/>
                  </a:moveTo>
                  <a:lnTo>
                    <a:pt x="1685290" y="0"/>
                  </a:lnTo>
                </a:path>
              </a:pathLst>
            </a:custGeom>
            <a:ln w="9344">
              <a:solidFill>
                <a:srgbClr val="000000"/>
              </a:solidFill>
            </a:ln>
          </p:spPr>
          <p:txBody>
            <a:bodyPr wrap="square" lIns="0" tIns="0" rIns="0" bIns="0" rtlCol="0"/>
            <a:lstStyle/>
            <a:p>
              <a:endParaRPr/>
            </a:p>
          </p:txBody>
        </p:sp>
        <p:sp>
          <p:nvSpPr>
            <p:cNvPr id="36" name="object 36"/>
            <p:cNvSpPr/>
            <p:nvPr/>
          </p:nvSpPr>
          <p:spPr>
            <a:xfrm>
              <a:off x="5448096" y="2536190"/>
              <a:ext cx="0" cy="252729"/>
            </a:xfrm>
            <a:custGeom>
              <a:avLst/>
              <a:gdLst/>
              <a:ahLst/>
              <a:cxnLst/>
              <a:rect l="l" t="t" r="r" b="b"/>
              <a:pathLst>
                <a:path h="252730">
                  <a:moveTo>
                    <a:pt x="0" y="0"/>
                  </a:moveTo>
                  <a:lnTo>
                    <a:pt x="0" y="252730"/>
                  </a:lnTo>
                </a:path>
              </a:pathLst>
            </a:custGeom>
            <a:ln w="9752">
              <a:solidFill>
                <a:srgbClr val="000000"/>
              </a:solidFill>
            </a:ln>
          </p:spPr>
          <p:txBody>
            <a:bodyPr wrap="square" lIns="0" tIns="0" rIns="0" bIns="0" rtlCol="0"/>
            <a:lstStyle/>
            <a:p>
              <a:endParaRPr/>
            </a:p>
          </p:txBody>
        </p:sp>
        <p:sp>
          <p:nvSpPr>
            <p:cNvPr id="37" name="object 37"/>
            <p:cNvSpPr/>
            <p:nvPr/>
          </p:nvSpPr>
          <p:spPr>
            <a:xfrm>
              <a:off x="6172200" y="2103120"/>
              <a:ext cx="990600" cy="685800"/>
            </a:xfrm>
            <a:custGeom>
              <a:avLst/>
              <a:gdLst/>
              <a:ahLst/>
              <a:cxnLst/>
              <a:rect l="l" t="t" r="r" b="b"/>
              <a:pathLst>
                <a:path w="990600" h="685800">
                  <a:moveTo>
                    <a:pt x="961390" y="685800"/>
                  </a:moveTo>
                  <a:lnTo>
                    <a:pt x="961390" y="457200"/>
                  </a:lnTo>
                </a:path>
                <a:path w="990600" h="685800">
                  <a:moveTo>
                    <a:pt x="0" y="0"/>
                  </a:moveTo>
                  <a:lnTo>
                    <a:pt x="990600" y="0"/>
                  </a:lnTo>
                </a:path>
                <a:path w="990600" h="685800">
                  <a:moveTo>
                    <a:pt x="0" y="0"/>
                  </a:moveTo>
                  <a:lnTo>
                    <a:pt x="0" y="228600"/>
                  </a:lnTo>
                </a:path>
                <a:path w="990600" h="685800">
                  <a:moveTo>
                    <a:pt x="990600" y="0"/>
                  </a:moveTo>
                  <a:lnTo>
                    <a:pt x="990600" y="228600"/>
                  </a:lnTo>
                </a:path>
              </a:pathLst>
            </a:custGeom>
            <a:ln w="9344">
              <a:solidFill>
                <a:srgbClr val="000000"/>
              </a:solidFill>
            </a:ln>
          </p:spPr>
          <p:txBody>
            <a:bodyPr wrap="square" lIns="0" tIns="0" rIns="0" bIns="0" rtlCol="0"/>
            <a:lstStyle/>
            <a:p>
              <a:endParaRPr/>
            </a:p>
          </p:txBody>
        </p:sp>
      </p:grpSp>
      <p:sp>
        <p:nvSpPr>
          <p:cNvPr id="38" name="object 38"/>
          <p:cNvSpPr txBox="1"/>
          <p:nvPr/>
        </p:nvSpPr>
        <p:spPr>
          <a:xfrm>
            <a:off x="7072630" y="1770974"/>
            <a:ext cx="412750"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Pa</a:t>
            </a:r>
            <a:r>
              <a:rPr sz="1000" spc="10" dirty="0">
                <a:latin typeface="Arial"/>
                <a:cs typeface="Arial"/>
              </a:rPr>
              <a:t>c</a:t>
            </a:r>
            <a:r>
              <a:rPr sz="1000" dirty="0">
                <a:latin typeface="Arial"/>
                <a:cs typeface="Arial"/>
              </a:rPr>
              <a:t>k</a:t>
            </a:r>
            <a:r>
              <a:rPr sz="1000" spc="-10" dirty="0">
                <a:latin typeface="Arial"/>
                <a:cs typeface="Arial"/>
              </a:rPr>
              <a:t>e</a:t>
            </a:r>
            <a:r>
              <a:rPr sz="1000" dirty="0">
                <a:latin typeface="Arial"/>
                <a:cs typeface="Arial"/>
              </a:rPr>
              <a:t>t</a:t>
            </a:r>
            <a:endParaRPr sz="1000">
              <a:latin typeface="Arial"/>
              <a:cs typeface="Arial"/>
            </a:endParaRPr>
          </a:p>
        </p:txBody>
      </p:sp>
      <p:sp>
        <p:nvSpPr>
          <p:cNvPr id="39" name="object 39"/>
          <p:cNvSpPr txBox="1"/>
          <p:nvPr/>
        </p:nvSpPr>
        <p:spPr>
          <a:xfrm>
            <a:off x="5855970" y="1054695"/>
            <a:ext cx="122428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a:t>
            </a:r>
            <a:r>
              <a:rPr sz="1200" dirty="0">
                <a:latin typeface="Arial"/>
                <a:cs typeface="Arial"/>
              </a:rPr>
              <a:t>transport</a:t>
            </a:r>
            <a:r>
              <a:rPr sz="1200" spc="-70" dirty="0">
                <a:latin typeface="Arial"/>
                <a:cs typeface="Arial"/>
              </a:rPr>
              <a:t> </a:t>
            </a:r>
            <a:r>
              <a:rPr sz="1200" dirty="0">
                <a:latin typeface="Arial"/>
                <a:cs typeface="Arial"/>
              </a:rPr>
              <a:t>layer</a:t>
            </a:r>
            <a:endParaRPr sz="1200">
              <a:latin typeface="Arial"/>
              <a:cs typeface="Arial"/>
            </a:endParaRPr>
          </a:p>
        </p:txBody>
      </p:sp>
      <p:sp>
        <p:nvSpPr>
          <p:cNvPr id="40" name="object 40"/>
          <p:cNvSpPr txBox="1"/>
          <p:nvPr/>
        </p:nvSpPr>
        <p:spPr>
          <a:xfrm>
            <a:off x="5551170" y="2540595"/>
            <a:ext cx="136652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data </a:t>
            </a:r>
            <a:r>
              <a:rPr sz="1200" spc="-5" dirty="0">
                <a:latin typeface="Arial"/>
                <a:cs typeface="Arial"/>
              </a:rPr>
              <a:t>link</a:t>
            </a:r>
            <a:r>
              <a:rPr sz="1200" spc="-40" dirty="0">
                <a:latin typeface="Arial"/>
                <a:cs typeface="Arial"/>
              </a:rPr>
              <a:t> </a:t>
            </a:r>
            <a:r>
              <a:rPr sz="1200" spc="-5" dirty="0">
                <a:latin typeface="Arial"/>
                <a:cs typeface="Arial"/>
              </a:rPr>
              <a:t>layer</a:t>
            </a:r>
            <a:endParaRPr sz="1200">
              <a:latin typeface="Arial"/>
              <a:cs typeface="Arial"/>
            </a:endParaRPr>
          </a:p>
        </p:txBody>
      </p:sp>
      <p:sp>
        <p:nvSpPr>
          <p:cNvPr id="41" name="object 41"/>
          <p:cNvSpPr txBox="1"/>
          <p:nvPr/>
        </p:nvSpPr>
        <p:spPr>
          <a:xfrm>
            <a:off x="153670" y="1740218"/>
            <a:ext cx="95885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Network</a:t>
            </a:r>
            <a:r>
              <a:rPr sz="1200" spc="-40" dirty="0">
                <a:latin typeface="Arial"/>
                <a:cs typeface="Arial"/>
              </a:rPr>
              <a:t> </a:t>
            </a:r>
            <a:r>
              <a:rPr sz="1200" spc="-5" dirty="0">
                <a:latin typeface="Arial"/>
                <a:cs typeface="Arial"/>
              </a:rPr>
              <a:t>layer</a:t>
            </a:r>
            <a:endParaRPr sz="1200">
              <a:latin typeface="Arial"/>
              <a:cs typeface="Arial"/>
            </a:endParaRPr>
          </a:p>
        </p:txBody>
      </p:sp>
      <p:sp>
        <p:nvSpPr>
          <p:cNvPr id="42" name="object 42"/>
          <p:cNvSpPr txBox="1"/>
          <p:nvPr/>
        </p:nvSpPr>
        <p:spPr>
          <a:xfrm>
            <a:off x="7837172" y="1740495"/>
            <a:ext cx="959485"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Network</a:t>
            </a:r>
            <a:r>
              <a:rPr sz="1200" spc="-55" dirty="0">
                <a:latin typeface="Arial"/>
                <a:cs typeface="Arial"/>
              </a:rPr>
              <a:t> </a:t>
            </a:r>
            <a:r>
              <a:rPr sz="1200" dirty="0">
                <a:latin typeface="Arial"/>
                <a:cs typeface="Arial"/>
              </a:rPr>
              <a:t>layer</a:t>
            </a:r>
            <a:endParaRPr sz="1200">
              <a:latin typeface="Arial"/>
              <a:cs typeface="Arial"/>
            </a:endParaRPr>
          </a:p>
        </p:txBody>
      </p:sp>
      <p:grpSp>
        <p:nvGrpSpPr>
          <p:cNvPr id="43" name="object 43"/>
          <p:cNvGrpSpPr/>
          <p:nvPr/>
        </p:nvGrpSpPr>
        <p:grpSpPr>
          <a:xfrm>
            <a:off x="6072280" y="1195971"/>
            <a:ext cx="466725" cy="1359694"/>
            <a:chOff x="6313577" y="1594257"/>
            <a:chExt cx="466725" cy="1812925"/>
          </a:xfrm>
        </p:grpSpPr>
        <p:sp>
          <p:nvSpPr>
            <p:cNvPr id="44" name="object 44"/>
            <p:cNvSpPr/>
            <p:nvPr/>
          </p:nvSpPr>
          <p:spPr>
            <a:xfrm>
              <a:off x="6318250" y="2790189"/>
              <a:ext cx="228600" cy="612140"/>
            </a:xfrm>
            <a:custGeom>
              <a:avLst/>
              <a:gdLst/>
              <a:ahLst/>
              <a:cxnLst/>
              <a:rect l="l" t="t" r="r" b="b"/>
              <a:pathLst>
                <a:path w="228600" h="612139">
                  <a:moveTo>
                    <a:pt x="107950" y="0"/>
                  </a:moveTo>
                  <a:lnTo>
                    <a:pt x="0" y="157480"/>
                  </a:lnTo>
                  <a:lnTo>
                    <a:pt x="57150" y="154939"/>
                  </a:lnTo>
                  <a:lnTo>
                    <a:pt x="76200" y="612139"/>
                  </a:lnTo>
                  <a:lnTo>
                    <a:pt x="190500" y="608330"/>
                  </a:lnTo>
                  <a:lnTo>
                    <a:pt x="171450" y="149860"/>
                  </a:lnTo>
                  <a:lnTo>
                    <a:pt x="228600" y="147320"/>
                  </a:lnTo>
                  <a:lnTo>
                    <a:pt x="107950" y="0"/>
                  </a:lnTo>
                  <a:close/>
                </a:path>
              </a:pathLst>
            </a:custGeom>
            <a:solidFill>
              <a:srgbClr val="CC9800"/>
            </a:solidFill>
          </p:spPr>
          <p:txBody>
            <a:bodyPr wrap="square" lIns="0" tIns="0" rIns="0" bIns="0" rtlCol="0"/>
            <a:lstStyle/>
            <a:p>
              <a:endParaRPr/>
            </a:p>
          </p:txBody>
        </p:sp>
        <p:sp>
          <p:nvSpPr>
            <p:cNvPr id="45" name="object 45"/>
            <p:cNvSpPr/>
            <p:nvPr/>
          </p:nvSpPr>
          <p:spPr>
            <a:xfrm>
              <a:off x="6318250" y="2790189"/>
              <a:ext cx="228600" cy="612140"/>
            </a:xfrm>
            <a:custGeom>
              <a:avLst/>
              <a:gdLst/>
              <a:ahLst/>
              <a:cxnLst/>
              <a:rect l="l" t="t" r="r" b="b"/>
              <a:pathLst>
                <a:path w="228600" h="612139">
                  <a:moveTo>
                    <a:pt x="190500" y="608330"/>
                  </a:moveTo>
                  <a:lnTo>
                    <a:pt x="171450" y="149860"/>
                  </a:lnTo>
                  <a:lnTo>
                    <a:pt x="228600" y="147320"/>
                  </a:lnTo>
                  <a:lnTo>
                    <a:pt x="107950" y="0"/>
                  </a:lnTo>
                  <a:lnTo>
                    <a:pt x="0" y="157480"/>
                  </a:lnTo>
                  <a:lnTo>
                    <a:pt x="57150" y="154939"/>
                  </a:lnTo>
                  <a:lnTo>
                    <a:pt x="76200" y="612139"/>
                  </a:lnTo>
                  <a:lnTo>
                    <a:pt x="190500" y="608330"/>
                  </a:lnTo>
                  <a:close/>
                </a:path>
              </a:pathLst>
            </a:custGeom>
            <a:ln w="9344">
              <a:solidFill>
                <a:srgbClr val="000000"/>
              </a:solidFill>
            </a:ln>
          </p:spPr>
          <p:txBody>
            <a:bodyPr wrap="square" lIns="0" tIns="0" rIns="0" bIns="0" rtlCol="0"/>
            <a:lstStyle/>
            <a:p>
              <a:endParaRPr/>
            </a:p>
          </p:txBody>
        </p:sp>
        <p:sp>
          <p:nvSpPr>
            <p:cNvPr id="46" name="object 46"/>
            <p:cNvSpPr/>
            <p:nvPr/>
          </p:nvSpPr>
          <p:spPr>
            <a:xfrm>
              <a:off x="6549390" y="1598929"/>
              <a:ext cx="226060" cy="496570"/>
            </a:xfrm>
            <a:custGeom>
              <a:avLst/>
              <a:gdLst/>
              <a:ahLst/>
              <a:cxnLst/>
              <a:rect l="l" t="t" r="r" b="b"/>
              <a:pathLst>
                <a:path w="226059" h="496569">
                  <a:moveTo>
                    <a:pt x="107950" y="0"/>
                  </a:moveTo>
                  <a:lnTo>
                    <a:pt x="0" y="128270"/>
                  </a:lnTo>
                  <a:lnTo>
                    <a:pt x="57150" y="125730"/>
                  </a:lnTo>
                  <a:lnTo>
                    <a:pt x="72389" y="496570"/>
                  </a:lnTo>
                  <a:lnTo>
                    <a:pt x="185419" y="492760"/>
                  </a:lnTo>
                  <a:lnTo>
                    <a:pt x="168909" y="120650"/>
                  </a:lnTo>
                  <a:lnTo>
                    <a:pt x="226059" y="118110"/>
                  </a:lnTo>
                  <a:lnTo>
                    <a:pt x="107950" y="0"/>
                  </a:lnTo>
                  <a:close/>
                </a:path>
              </a:pathLst>
            </a:custGeom>
            <a:solidFill>
              <a:srgbClr val="CC9800"/>
            </a:solidFill>
          </p:spPr>
          <p:txBody>
            <a:bodyPr wrap="square" lIns="0" tIns="0" rIns="0" bIns="0" rtlCol="0"/>
            <a:lstStyle/>
            <a:p>
              <a:endParaRPr/>
            </a:p>
          </p:txBody>
        </p:sp>
        <p:sp>
          <p:nvSpPr>
            <p:cNvPr id="47" name="object 47"/>
            <p:cNvSpPr/>
            <p:nvPr/>
          </p:nvSpPr>
          <p:spPr>
            <a:xfrm>
              <a:off x="6549390" y="1598929"/>
              <a:ext cx="226060" cy="496570"/>
            </a:xfrm>
            <a:custGeom>
              <a:avLst/>
              <a:gdLst/>
              <a:ahLst/>
              <a:cxnLst/>
              <a:rect l="l" t="t" r="r" b="b"/>
              <a:pathLst>
                <a:path w="226059" h="496569">
                  <a:moveTo>
                    <a:pt x="185419" y="492760"/>
                  </a:moveTo>
                  <a:lnTo>
                    <a:pt x="168909" y="120650"/>
                  </a:lnTo>
                  <a:lnTo>
                    <a:pt x="226059" y="118110"/>
                  </a:lnTo>
                  <a:lnTo>
                    <a:pt x="107950" y="0"/>
                  </a:lnTo>
                  <a:lnTo>
                    <a:pt x="0" y="128270"/>
                  </a:lnTo>
                  <a:lnTo>
                    <a:pt x="57150" y="125730"/>
                  </a:lnTo>
                  <a:lnTo>
                    <a:pt x="72389" y="496570"/>
                  </a:lnTo>
                  <a:lnTo>
                    <a:pt x="185419" y="492760"/>
                  </a:lnTo>
                  <a:close/>
                </a:path>
              </a:pathLst>
            </a:custGeom>
            <a:ln w="9344">
              <a:solidFill>
                <a:srgbClr val="000000"/>
              </a:solidFill>
            </a:ln>
          </p:spPr>
          <p:txBody>
            <a:bodyPr wrap="square" lIns="0" tIns="0" rIns="0" bIns="0" rtlCol="0"/>
            <a:lstStyle/>
            <a:p>
              <a:endParaRPr/>
            </a:p>
          </p:txBody>
        </p:sp>
      </p:grpSp>
      <p:sp>
        <p:nvSpPr>
          <p:cNvPr id="52" name="object 2"/>
          <p:cNvSpPr txBox="1">
            <a:spLocks noGrp="1"/>
          </p:cNvSpPr>
          <p:nvPr>
            <p:ph type="title"/>
          </p:nvPr>
        </p:nvSpPr>
        <p:spPr>
          <a:xfrm>
            <a:off x="2451372" y="46499"/>
            <a:ext cx="4330429" cy="597599"/>
          </a:xfrm>
          <a:prstGeom prst="rect">
            <a:avLst/>
          </a:prstGeom>
        </p:spPr>
        <p:txBody>
          <a:bodyPr vert="horz" wrap="square" lIns="0" tIns="12700" rIns="0" bIns="0" rtlCol="0">
            <a:spAutoFit/>
          </a:bodyPr>
          <a:lstStyle/>
          <a:p>
            <a:pPr marL="12700">
              <a:lnSpc>
                <a:spcPct val="100000"/>
              </a:lnSpc>
              <a:spcBef>
                <a:spcPts val="100"/>
              </a:spcBef>
            </a:pPr>
            <a:r>
              <a:rPr lang="en-US" sz="3800" b="1" spc="-10" dirty="0">
                <a:solidFill>
                  <a:srgbClr val="FF0000"/>
                </a:solidFill>
                <a:effectLst>
                  <a:outerShdw blurRad="38100" dist="38100" dir="2700000" algn="tl">
                    <a:srgbClr val="000000">
                      <a:alpha val="43137"/>
                    </a:srgbClr>
                  </a:outerShdw>
                </a:effectLst>
                <a:latin typeface="Bahnschrift" panose="020B0502040204020203" pitchFamily="34" charset="0"/>
              </a:rPr>
              <a:t>Network </a:t>
            </a:r>
            <a:r>
              <a:rPr sz="3800" b="1" spc="-120" dirty="0">
                <a:solidFill>
                  <a:srgbClr val="FF0000"/>
                </a:solidFill>
                <a:effectLst>
                  <a:outerShdw blurRad="38100" dist="38100" dir="2700000" algn="tl">
                    <a:srgbClr val="000000">
                      <a:alpha val="43137"/>
                    </a:srgbClr>
                  </a:outerShdw>
                </a:effectLst>
                <a:latin typeface="Bahnschrift" panose="020B0502040204020203" pitchFamily="34" charset="0"/>
              </a:rPr>
              <a:t>Layer</a:t>
            </a:r>
            <a:endParaRPr sz="3800" b="1" dirty="0">
              <a:solidFill>
                <a:srgbClr val="FF0000"/>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141024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8400" y="285750"/>
            <a:ext cx="4038600" cy="563616"/>
          </a:xfrm>
          <a:prstGeom prst="rect">
            <a:avLst/>
          </a:prstGeom>
        </p:spPr>
        <p:txBody>
          <a:bodyPr vert="horz" wrap="square" lIns="0" tIns="9525" rIns="0" bIns="0" rtlCol="0">
            <a:spAutoFit/>
          </a:bodyPr>
          <a:lstStyle/>
          <a:p>
            <a:pPr marL="9525">
              <a:spcBef>
                <a:spcPts val="75"/>
              </a:spcBef>
            </a:pPr>
            <a:r>
              <a:rPr sz="3600" b="1" dirty="0">
                <a:solidFill>
                  <a:srgbClr val="92D050"/>
                </a:solidFill>
                <a:effectLst>
                  <a:outerShdw blurRad="38100" dist="38100" dir="2700000" algn="tl">
                    <a:srgbClr val="000000">
                      <a:alpha val="43137"/>
                    </a:srgbClr>
                  </a:outerShdw>
                </a:effectLst>
                <a:latin typeface="Hobo Std" pitchFamily="34" charset="0"/>
                <a:cs typeface="Times New Roman"/>
              </a:rPr>
              <a:t>What is Network</a:t>
            </a:r>
            <a:r>
              <a:rPr sz="3600" b="1" spc="-68" dirty="0">
                <a:solidFill>
                  <a:srgbClr val="92D050"/>
                </a:solidFill>
                <a:effectLst>
                  <a:outerShdw blurRad="38100" dist="38100" dir="2700000" algn="tl">
                    <a:srgbClr val="000000">
                      <a:alpha val="43137"/>
                    </a:srgbClr>
                  </a:outerShdw>
                </a:effectLst>
                <a:latin typeface="Hobo Std" pitchFamily="34" charset="0"/>
                <a:cs typeface="Times New Roman"/>
              </a:rPr>
              <a:t> </a:t>
            </a:r>
            <a:r>
              <a:rPr sz="3600" b="1" dirty="0">
                <a:solidFill>
                  <a:srgbClr val="92D050"/>
                </a:solidFill>
                <a:effectLst>
                  <a:outerShdw blurRad="38100" dist="38100" dir="2700000" algn="tl">
                    <a:srgbClr val="000000">
                      <a:alpha val="43137"/>
                    </a:srgbClr>
                  </a:outerShdw>
                </a:effectLst>
                <a:latin typeface="Hobo Std" pitchFamily="34" charset="0"/>
                <a:cs typeface="Times New Roman"/>
              </a:rPr>
              <a:t>?</a:t>
            </a:r>
          </a:p>
        </p:txBody>
      </p:sp>
      <p:sp>
        <p:nvSpPr>
          <p:cNvPr id="3" name="object 3"/>
          <p:cNvSpPr txBox="1"/>
          <p:nvPr/>
        </p:nvSpPr>
        <p:spPr>
          <a:xfrm>
            <a:off x="184557" y="1219640"/>
            <a:ext cx="5604986" cy="2709877"/>
          </a:xfrm>
          <a:prstGeom prst="rect">
            <a:avLst/>
          </a:prstGeom>
        </p:spPr>
        <p:txBody>
          <a:bodyPr vert="horz" wrap="square" lIns="0" tIns="9049" rIns="0" bIns="0" rtlCol="0">
            <a:spAutoFit/>
          </a:bodyPr>
          <a:lstStyle/>
          <a:p>
            <a:pPr marL="266700" marR="3810" indent="-257651">
              <a:spcBef>
                <a:spcPts val="71"/>
              </a:spcBef>
            </a:pPr>
            <a:r>
              <a:rPr sz="1700" spc="285" dirty="0">
                <a:solidFill>
                  <a:srgbClr val="89D0D5"/>
                </a:solidFill>
                <a:latin typeface="Arial"/>
                <a:cs typeface="Arial"/>
              </a:rPr>
              <a:t> </a:t>
            </a:r>
            <a:r>
              <a:rPr sz="2100" spc="-4" dirty="0">
                <a:solidFill>
                  <a:srgbClr val="FFFFFF"/>
                </a:solidFill>
                <a:latin typeface="Times New Roman"/>
                <a:cs typeface="Times New Roman"/>
              </a:rPr>
              <a:t>A network consists of two or more computers</a:t>
            </a:r>
            <a:r>
              <a:rPr sz="2100" spc="-270" dirty="0">
                <a:solidFill>
                  <a:srgbClr val="FFFFFF"/>
                </a:solidFill>
                <a:latin typeface="Times New Roman"/>
                <a:cs typeface="Times New Roman"/>
              </a:rPr>
              <a:t> </a:t>
            </a:r>
            <a:r>
              <a:rPr sz="2100" spc="-131" dirty="0">
                <a:solidFill>
                  <a:srgbClr val="FFFFFF"/>
                </a:solidFill>
                <a:latin typeface="Times New Roman"/>
                <a:cs typeface="Times New Roman"/>
              </a:rPr>
              <a:t>that  </a:t>
            </a:r>
            <a:r>
              <a:rPr sz="2100" spc="-4" dirty="0">
                <a:solidFill>
                  <a:srgbClr val="FFFFFF"/>
                </a:solidFill>
                <a:latin typeface="Times New Roman"/>
                <a:cs typeface="Times New Roman"/>
              </a:rPr>
              <a:t>are </a:t>
            </a:r>
            <a:r>
              <a:rPr sz="2100" dirty="0">
                <a:solidFill>
                  <a:srgbClr val="FFFFFF"/>
                </a:solidFill>
                <a:latin typeface="Times New Roman"/>
                <a:cs typeface="Times New Roman"/>
              </a:rPr>
              <a:t>linked </a:t>
            </a:r>
            <a:r>
              <a:rPr sz="2100" spc="-4" dirty="0">
                <a:solidFill>
                  <a:srgbClr val="FFFFFF"/>
                </a:solidFill>
                <a:latin typeface="Times New Roman"/>
                <a:cs typeface="Times New Roman"/>
              </a:rPr>
              <a:t>in </a:t>
            </a:r>
            <a:r>
              <a:rPr sz="2100" dirty="0">
                <a:solidFill>
                  <a:srgbClr val="FFFFFF"/>
                </a:solidFill>
                <a:latin typeface="Times New Roman"/>
                <a:cs typeface="Times New Roman"/>
              </a:rPr>
              <a:t>order </a:t>
            </a:r>
            <a:r>
              <a:rPr sz="2100" spc="-4" dirty="0">
                <a:solidFill>
                  <a:srgbClr val="FFFFFF"/>
                </a:solidFill>
                <a:latin typeface="Times New Roman"/>
                <a:cs typeface="Times New Roman"/>
              </a:rPr>
              <a:t>to share resources (such as  printers and CDs), exchange files, or allow  electronic</a:t>
            </a:r>
            <a:r>
              <a:rPr sz="2100" spc="-23" dirty="0">
                <a:solidFill>
                  <a:srgbClr val="FFFFFF"/>
                </a:solidFill>
                <a:latin typeface="Times New Roman"/>
                <a:cs typeface="Times New Roman"/>
              </a:rPr>
              <a:t> </a:t>
            </a:r>
            <a:r>
              <a:rPr sz="2100" spc="-4" dirty="0">
                <a:solidFill>
                  <a:srgbClr val="FFFFFF"/>
                </a:solidFill>
                <a:latin typeface="Times New Roman"/>
                <a:cs typeface="Times New Roman"/>
              </a:rPr>
              <a:t>communications.</a:t>
            </a:r>
            <a:endParaRPr lang="en-US" sz="2100" spc="-4" dirty="0">
              <a:solidFill>
                <a:srgbClr val="FFFFFF"/>
              </a:solidFill>
              <a:latin typeface="Times New Roman"/>
              <a:cs typeface="Times New Roman"/>
            </a:endParaRPr>
          </a:p>
          <a:p>
            <a:pPr marL="266700" marR="3810" indent="-257651">
              <a:spcBef>
                <a:spcPts val="71"/>
              </a:spcBef>
            </a:pPr>
            <a:endParaRPr sz="2100" dirty="0">
              <a:latin typeface="Times New Roman"/>
              <a:cs typeface="Times New Roman"/>
            </a:endParaRPr>
          </a:p>
          <a:p>
            <a:pPr marL="266700" marR="556736" indent="-257651">
              <a:spcBef>
                <a:spcPts val="761"/>
              </a:spcBef>
            </a:pPr>
            <a:r>
              <a:rPr sz="1700" spc="285" dirty="0">
                <a:solidFill>
                  <a:srgbClr val="89D0D5"/>
                </a:solidFill>
                <a:latin typeface="Arial"/>
                <a:cs typeface="Arial"/>
              </a:rPr>
              <a:t> </a:t>
            </a:r>
            <a:r>
              <a:rPr sz="2100" spc="-4" dirty="0">
                <a:solidFill>
                  <a:srgbClr val="FFFFFF"/>
                </a:solidFill>
                <a:latin typeface="Times New Roman"/>
                <a:cs typeface="Times New Roman"/>
              </a:rPr>
              <a:t>The computers </a:t>
            </a:r>
            <a:r>
              <a:rPr sz="2100" dirty="0">
                <a:solidFill>
                  <a:srgbClr val="FFFFFF"/>
                </a:solidFill>
                <a:latin typeface="Times New Roman"/>
                <a:cs typeface="Times New Roman"/>
              </a:rPr>
              <a:t>on </a:t>
            </a:r>
            <a:r>
              <a:rPr sz="2100" spc="-4" dirty="0">
                <a:solidFill>
                  <a:srgbClr val="FFFFFF"/>
                </a:solidFill>
                <a:latin typeface="Times New Roman"/>
                <a:cs typeface="Times New Roman"/>
              </a:rPr>
              <a:t>a network </a:t>
            </a:r>
            <a:r>
              <a:rPr sz="2100" spc="-8" dirty="0">
                <a:solidFill>
                  <a:srgbClr val="FFFFFF"/>
                </a:solidFill>
                <a:latin typeface="Times New Roman"/>
                <a:cs typeface="Times New Roman"/>
              </a:rPr>
              <a:t>may </a:t>
            </a:r>
            <a:r>
              <a:rPr sz="2100" spc="-4" dirty="0">
                <a:solidFill>
                  <a:srgbClr val="FFFFFF"/>
                </a:solidFill>
                <a:latin typeface="Times New Roman"/>
                <a:cs typeface="Times New Roman"/>
              </a:rPr>
              <a:t>be linked  </a:t>
            </a:r>
            <a:r>
              <a:rPr sz="2100" dirty="0">
                <a:solidFill>
                  <a:srgbClr val="FFFFFF"/>
                </a:solidFill>
                <a:latin typeface="Times New Roman"/>
                <a:cs typeface="Times New Roman"/>
              </a:rPr>
              <a:t>through </a:t>
            </a:r>
            <a:r>
              <a:rPr sz="2100" spc="-4" dirty="0">
                <a:solidFill>
                  <a:srgbClr val="FFFFFF"/>
                </a:solidFill>
                <a:latin typeface="Times New Roman"/>
                <a:cs typeface="Times New Roman"/>
              </a:rPr>
              <a:t>cables, telephone lines, radio</a:t>
            </a:r>
            <a:r>
              <a:rPr sz="2100" spc="-49" dirty="0">
                <a:solidFill>
                  <a:srgbClr val="FFFFFF"/>
                </a:solidFill>
                <a:latin typeface="Times New Roman"/>
                <a:cs typeface="Times New Roman"/>
              </a:rPr>
              <a:t> </a:t>
            </a:r>
            <a:r>
              <a:rPr sz="2100" spc="-4" dirty="0">
                <a:solidFill>
                  <a:srgbClr val="FFFFFF"/>
                </a:solidFill>
                <a:latin typeface="Times New Roman"/>
                <a:cs typeface="Times New Roman"/>
              </a:rPr>
              <a:t>waves,  satellites, or infrared </a:t>
            </a:r>
            <a:r>
              <a:rPr sz="2100" dirty="0">
                <a:solidFill>
                  <a:srgbClr val="FFFFFF"/>
                </a:solidFill>
                <a:latin typeface="Times New Roman"/>
                <a:cs typeface="Times New Roman"/>
              </a:rPr>
              <a:t>light</a:t>
            </a:r>
            <a:r>
              <a:rPr sz="2100" spc="-19" dirty="0">
                <a:solidFill>
                  <a:srgbClr val="FFFFFF"/>
                </a:solidFill>
                <a:latin typeface="Times New Roman"/>
                <a:cs typeface="Times New Roman"/>
              </a:rPr>
              <a:t> </a:t>
            </a:r>
            <a:r>
              <a:rPr sz="2100" spc="-8" dirty="0">
                <a:solidFill>
                  <a:srgbClr val="FFFFFF"/>
                </a:solidFill>
                <a:latin typeface="Times New Roman"/>
                <a:cs typeface="Times New Roman"/>
              </a:rPr>
              <a:t>beams.</a:t>
            </a:r>
            <a:endParaRPr sz="2100" dirty="0">
              <a:latin typeface="Times New Roman"/>
              <a:cs typeface="Times New Roman"/>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7400" y="1439815"/>
            <a:ext cx="2926344" cy="2515038"/>
          </a:xfrm>
          <a:prstGeom prst="rect">
            <a:avLst/>
          </a:prstGeom>
        </p:spPr>
      </p:pic>
    </p:spTree>
    <p:extLst>
      <p:ext uri="{BB962C8B-B14F-4D97-AF65-F5344CB8AC3E}">
        <p14:creationId xmlns:p14="http://schemas.microsoft.com/office/powerpoint/2010/main" val="12904426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06073" y="3216593"/>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a:latin typeface="Wingdings"/>
              <a:cs typeface="Wingdings"/>
            </a:endParaRPr>
          </a:p>
        </p:txBody>
      </p:sp>
      <p:sp>
        <p:nvSpPr>
          <p:cNvPr id="4" name="object 4"/>
          <p:cNvSpPr txBox="1"/>
          <p:nvPr/>
        </p:nvSpPr>
        <p:spPr>
          <a:xfrm>
            <a:off x="648972" y="3190876"/>
            <a:ext cx="7126605" cy="428321"/>
          </a:xfrm>
          <a:prstGeom prst="rect">
            <a:avLst/>
          </a:prstGeom>
        </p:spPr>
        <p:txBody>
          <a:bodyPr vert="horz" wrap="square" lIns="0" tIns="58419" rIns="0" bIns="0" rtlCol="0">
            <a:spAutoFit/>
          </a:bodyPr>
          <a:lstStyle/>
          <a:p>
            <a:pPr marL="12700" marR="5080">
              <a:lnSpc>
                <a:spcPct val="80000"/>
              </a:lnSpc>
              <a:spcBef>
                <a:spcPts val="459"/>
              </a:spcBef>
            </a:pPr>
            <a:r>
              <a:rPr sz="1500" spc="-5" dirty="0">
                <a:latin typeface="Arial"/>
                <a:cs typeface="Arial"/>
              </a:rPr>
              <a:t>The </a:t>
            </a:r>
            <a:r>
              <a:rPr sz="1500" dirty="0">
                <a:latin typeface="Arial"/>
                <a:cs typeface="Arial"/>
              </a:rPr>
              <a:t>transport </a:t>
            </a:r>
            <a:r>
              <a:rPr sz="1500" spc="5" dirty="0">
                <a:latin typeface="Arial"/>
                <a:cs typeface="Arial"/>
              </a:rPr>
              <a:t>layer </a:t>
            </a:r>
            <a:r>
              <a:rPr sz="1500" spc="-5" dirty="0">
                <a:latin typeface="Arial"/>
                <a:cs typeface="Arial"/>
              </a:rPr>
              <a:t>is </a:t>
            </a:r>
            <a:r>
              <a:rPr sz="1500" dirty="0">
                <a:latin typeface="Arial"/>
                <a:cs typeface="Arial"/>
              </a:rPr>
              <a:t>responsible for the delivery of a message from one </a:t>
            </a:r>
            <a:r>
              <a:rPr sz="1500" spc="5" dirty="0">
                <a:latin typeface="Arial"/>
                <a:cs typeface="Arial"/>
              </a:rPr>
              <a:t>process </a:t>
            </a:r>
            <a:r>
              <a:rPr sz="1500" dirty="0">
                <a:latin typeface="Arial"/>
                <a:cs typeface="Arial"/>
              </a:rPr>
              <a:t>to  another</a:t>
            </a:r>
            <a:endParaRPr sz="1500">
              <a:latin typeface="Arial"/>
              <a:cs typeface="Arial"/>
            </a:endParaRPr>
          </a:p>
        </p:txBody>
      </p:sp>
      <p:sp>
        <p:nvSpPr>
          <p:cNvPr id="5" name="object 5"/>
          <p:cNvSpPr txBox="1"/>
          <p:nvPr/>
        </p:nvSpPr>
        <p:spPr>
          <a:xfrm>
            <a:off x="306072" y="3660233"/>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dirty="0">
              <a:latin typeface="Wingdings"/>
              <a:cs typeface="Wingdings"/>
            </a:endParaRPr>
          </a:p>
        </p:txBody>
      </p:sp>
      <p:sp>
        <p:nvSpPr>
          <p:cNvPr id="6" name="object 6"/>
          <p:cNvSpPr txBox="1"/>
          <p:nvPr/>
        </p:nvSpPr>
        <p:spPr>
          <a:xfrm>
            <a:off x="648969" y="3619196"/>
            <a:ext cx="1016000" cy="243656"/>
          </a:xfrm>
          <a:prstGeom prst="rect">
            <a:avLst/>
          </a:prstGeom>
        </p:spPr>
        <p:txBody>
          <a:bodyPr vert="horz" wrap="square" lIns="0" tIns="12700" rIns="0" bIns="0" rtlCol="0">
            <a:spAutoFit/>
          </a:bodyPr>
          <a:lstStyle/>
          <a:p>
            <a:pPr marL="12700">
              <a:lnSpc>
                <a:spcPct val="100000"/>
              </a:lnSpc>
              <a:spcBef>
                <a:spcPts val="100"/>
              </a:spcBef>
            </a:pPr>
            <a:r>
              <a:rPr sz="1500" dirty="0">
                <a:latin typeface="Arial"/>
                <a:cs typeface="Arial"/>
              </a:rPr>
              <a:t>Concerned:</a:t>
            </a:r>
          </a:p>
        </p:txBody>
      </p:sp>
      <p:sp>
        <p:nvSpPr>
          <p:cNvPr id="7" name="object 7"/>
          <p:cNvSpPr txBox="1"/>
          <p:nvPr/>
        </p:nvSpPr>
        <p:spPr>
          <a:xfrm>
            <a:off x="650240" y="3926602"/>
            <a:ext cx="114300" cy="952825"/>
          </a:xfrm>
          <a:prstGeom prst="rect">
            <a:avLst/>
          </a:prstGeom>
        </p:spPr>
        <p:txBody>
          <a:bodyPr vert="horz" wrap="square" lIns="0" tIns="16510" rIns="0" bIns="0" rtlCol="0">
            <a:spAutoFit/>
          </a:bodyPr>
          <a:lstStyle/>
          <a:p>
            <a:pPr marL="12700">
              <a:lnSpc>
                <a:spcPct val="100000"/>
              </a:lnSpc>
              <a:spcBef>
                <a:spcPts val="13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p:txBody>
      </p:sp>
      <p:sp>
        <p:nvSpPr>
          <p:cNvPr id="8" name="object 8"/>
          <p:cNvSpPr txBox="1"/>
          <p:nvPr/>
        </p:nvSpPr>
        <p:spPr>
          <a:xfrm>
            <a:off x="944245" y="3893131"/>
            <a:ext cx="4352290" cy="1019766"/>
          </a:xfrm>
          <a:prstGeom prst="rect">
            <a:avLst/>
          </a:prstGeom>
        </p:spPr>
        <p:txBody>
          <a:bodyPr vert="horz" wrap="square" lIns="0" tIns="11430" rIns="0" bIns="0" rtlCol="0">
            <a:spAutoFit/>
          </a:bodyPr>
          <a:lstStyle/>
          <a:p>
            <a:pPr marL="12700" marR="609600">
              <a:lnSpc>
                <a:spcPct val="100600"/>
              </a:lnSpc>
              <a:spcBef>
                <a:spcPts val="90"/>
              </a:spcBef>
            </a:pPr>
            <a:r>
              <a:rPr sz="1300" spc="-5" dirty="0">
                <a:latin typeface="Arial"/>
                <a:cs typeface="Arial"/>
              </a:rPr>
              <a:t>Service-point addressing </a:t>
            </a:r>
            <a:r>
              <a:rPr sz="1300" spc="-5" dirty="0">
                <a:solidFill>
                  <a:srgbClr val="959595"/>
                </a:solidFill>
                <a:latin typeface="Arial"/>
                <a:cs typeface="Arial"/>
              </a:rPr>
              <a:t>(Port address)  </a:t>
            </a:r>
            <a:r>
              <a:rPr sz="1300" spc="-5" dirty="0">
                <a:latin typeface="Arial"/>
                <a:cs typeface="Arial"/>
              </a:rPr>
              <a:t>Segmentation and reassembly </a:t>
            </a:r>
            <a:r>
              <a:rPr sz="1300" spc="-5" dirty="0">
                <a:solidFill>
                  <a:srgbClr val="959595"/>
                </a:solidFill>
                <a:latin typeface="Arial"/>
                <a:cs typeface="Arial"/>
              </a:rPr>
              <a:t>(Sequence</a:t>
            </a:r>
            <a:r>
              <a:rPr sz="1300" spc="-75" dirty="0">
                <a:solidFill>
                  <a:srgbClr val="959595"/>
                </a:solidFill>
                <a:latin typeface="Arial"/>
                <a:cs typeface="Arial"/>
              </a:rPr>
              <a:t> </a:t>
            </a:r>
            <a:r>
              <a:rPr sz="1300" spc="-5" dirty="0">
                <a:solidFill>
                  <a:srgbClr val="959595"/>
                </a:solidFill>
                <a:latin typeface="Arial"/>
                <a:cs typeface="Arial"/>
              </a:rPr>
              <a:t>number)</a:t>
            </a:r>
            <a:endParaRPr sz="1300" dirty="0">
              <a:latin typeface="Arial"/>
              <a:cs typeface="Arial"/>
            </a:endParaRPr>
          </a:p>
          <a:p>
            <a:pPr marL="12700" marR="5080">
              <a:lnSpc>
                <a:spcPct val="100600"/>
              </a:lnSpc>
            </a:pPr>
            <a:r>
              <a:rPr sz="1300" spc="-5" dirty="0">
                <a:latin typeface="Arial"/>
                <a:cs typeface="Arial"/>
              </a:rPr>
              <a:t>Connection control </a:t>
            </a:r>
            <a:r>
              <a:rPr sz="1300" spc="-5" dirty="0">
                <a:solidFill>
                  <a:srgbClr val="959595"/>
                </a:solidFill>
                <a:latin typeface="Arial"/>
                <a:cs typeface="Arial"/>
              </a:rPr>
              <a:t>(Connectionless or connection oriented)  </a:t>
            </a:r>
            <a:r>
              <a:rPr sz="1300" spc="-5" dirty="0">
                <a:latin typeface="Arial"/>
                <a:cs typeface="Arial"/>
              </a:rPr>
              <a:t>Flow control </a:t>
            </a:r>
            <a:r>
              <a:rPr sz="1300" spc="-5" dirty="0">
                <a:solidFill>
                  <a:srgbClr val="959595"/>
                </a:solidFill>
                <a:latin typeface="Arial"/>
                <a:cs typeface="Arial"/>
              </a:rPr>
              <a:t>(end to end)</a:t>
            </a:r>
            <a:endParaRPr sz="1300" dirty="0">
              <a:latin typeface="Arial"/>
              <a:cs typeface="Arial"/>
            </a:endParaRPr>
          </a:p>
          <a:p>
            <a:pPr marL="12700">
              <a:lnSpc>
                <a:spcPct val="100000"/>
              </a:lnSpc>
              <a:spcBef>
                <a:spcPts val="10"/>
              </a:spcBef>
            </a:pPr>
            <a:r>
              <a:rPr sz="1300" spc="-5" dirty="0">
                <a:latin typeface="Arial"/>
                <a:cs typeface="Arial"/>
              </a:rPr>
              <a:t>Error Control </a:t>
            </a:r>
            <a:r>
              <a:rPr sz="1300" spc="-5" dirty="0">
                <a:solidFill>
                  <a:srgbClr val="959595"/>
                </a:solidFill>
                <a:latin typeface="Arial"/>
                <a:cs typeface="Arial"/>
              </a:rPr>
              <a:t>(Process to</a:t>
            </a:r>
            <a:r>
              <a:rPr sz="1300" spc="-15" dirty="0">
                <a:solidFill>
                  <a:srgbClr val="959595"/>
                </a:solidFill>
                <a:latin typeface="Arial"/>
                <a:cs typeface="Arial"/>
              </a:rPr>
              <a:t> </a:t>
            </a:r>
            <a:r>
              <a:rPr sz="1300" spc="-5" dirty="0">
                <a:solidFill>
                  <a:srgbClr val="959595"/>
                </a:solidFill>
                <a:latin typeface="Arial"/>
                <a:cs typeface="Arial"/>
              </a:rPr>
              <a:t>Process)</a:t>
            </a:r>
            <a:endParaRPr sz="1300" dirty="0">
              <a:latin typeface="Arial"/>
              <a:cs typeface="Arial"/>
            </a:endParaRPr>
          </a:p>
        </p:txBody>
      </p:sp>
      <p:grpSp>
        <p:nvGrpSpPr>
          <p:cNvPr id="9" name="object 9"/>
          <p:cNvGrpSpPr/>
          <p:nvPr/>
        </p:nvGrpSpPr>
        <p:grpSpPr>
          <a:xfrm>
            <a:off x="1138240" y="1825229"/>
            <a:ext cx="2765425" cy="873919"/>
            <a:chOff x="1138237" y="2433637"/>
            <a:chExt cx="2765425" cy="1165225"/>
          </a:xfrm>
        </p:grpSpPr>
        <p:sp>
          <p:nvSpPr>
            <p:cNvPr id="10" name="object 10"/>
            <p:cNvSpPr/>
            <p:nvPr/>
          </p:nvSpPr>
          <p:spPr>
            <a:xfrm>
              <a:off x="1155700" y="3581400"/>
              <a:ext cx="2743200" cy="12700"/>
            </a:xfrm>
            <a:custGeom>
              <a:avLst/>
              <a:gdLst/>
              <a:ahLst/>
              <a:cxnLst/>
              <a:rect l="l" t="t" r="r" b="b"/>
              <a:pathLst>
                <a:path w="2743200" h="12700">
                  <a:moveTo>
                    <a:pt x="0" y="12700"/>
                  </a:moveTo>
                  <a:lnTo>
                    <a:pt x="2743200" y="12700"/>
                  </a:lnTo>
                  <a:lnTo>
                    <a:pt x="2743200" y="0"/>
                  </a:lnTo>
                  <a:lnTo>
                    <a:pt x="0" y="0"/>
                  </a:lnTo>
                  <a:lnTo>
                    <a:pt x="0" y="12700"/>
                  </a:lnTo>
                  <a:close/>
                </a:path>
              </a:pathLst>
            </a:custGeom>
            <a:solidFill>
              <a:srgbClr val="5E5E5E"/>
            </a:solidFill>
          </p:spPr>
          <p:txBody>
            <a:bodyPr wrap="square" lIns="0" tIns="0" rIns="0" bIns="0" rtlCol="0"/>
            <a:lstStyle/>
            <a:p>
              <a:endParaRPr/>
            </a:p>
          </p:txBody>
        </p:sp>
        <p:sp>
          <p:nvSpPr>
            <p:cNvPr id="11" name="object 11"/>
            <p:cNvSpPr/>
            <p:nvPr/>
          </p:nvSpPr>
          <p:spPr>
            <a:xfrm>
              <a:off x="1155700" y="2451100"/>
              <a:ext cx="2743200" cy="1143000"/>
            </a:xfrm>
            <a:custGeom>
              <a:avLst/>
              <a:gdLst/>
              <a:ahLst/>
              <a:cxnLst/>
              <a:rect l="l" t="t" r="r" b="b"/>
              <a:pathLst>
                <a:path w="2743200" h="1143000">
                  <a:moveTo>
                    <a:pt x="1371600" y="1143000"/>
                  </a:moveTo>
                  <a:lnTo>
                    <a:pt x="0" y="1143000"/>
                  </a:lnTo>
                  <a:lnTo>
                    <a:pt x="0" y="0"/>
                  </a:lnTo>
                  <a:lnTo>
                    <a:pt x="2743200" y="0"/>
                  </a:lnTo>
                  <a:lnTo>
                    <a:pt x="2743200" y="1143000"/>
                  </a:lnTo>
                  <a:lnTo>
                    <a:pt x="1371600" y="1143000"/>
                  </a:lnTo>
                  <a:close/>
                </a:path>
              </a:pathLst>
            </a:custGeom>
            <a:ln w="9344">
              <a:solidFill>
                <a:srgbClr val="5E5E5E"/>
              </a:solidFill>
            </a:ln>
          </p:spPr>
          <p:txBody>
            <a:bodyPr wrap="square" lIns="0" tIns="0" rIns="0" bIns="0" rtlCol="0"/>
            <a:lstStyle/>
            <a:p>
              <a:endParaRPr/>
            </a:p>
          </p:txBody>
        </p:sp>
        <p:sp>
          <p:nvSpPr>
            <p:cNvPr id="12" name="object 12"/>
            <p:cNvSpPr/>
            <p:nvPr/>
          </p:nvSpPr>
          <p:spPr>
            <a:xfrm>
              <a:off x="1143000" y="2438400"/>
              <a:ext cx="2743200" cy="1143000"/>
            </a:xfrm>
            <a:custGeom>
              <a:avLst/>
              <a:gdLst/>
              <a:ahLst/>
              <a:cxnLst/>
              <a:rect l="l" t="t" r="r" b="b"/>
              <a:pathLst>
                <a:path w="2743200" h="1143000">
                  <a:moveTo>
                    <a:pt x="2743200" y="0"/>
                  </a:moveTo>
                  <a:lnTo>
                    <a:pt x="0" y="0"/>
                  </a:lnTo>
                  <a:lnTo>
                    <a:pt x="0" y="1143000"/>
                  </a:lnTo>
                  <a:lnTo>
                    <a:pt x="2743200" y="1143000"/>
                  </a:lnTo>
                  <a:close/>
                </a:path>
              </a:pathLst>
            </a:custGeom>
            <a:solidFill>
              <a:srgbClr val="EDF8C4"/>
            </a:solidFill>
          </p:spPr>
          <p:txBody>
            <a:bodyPr wrap="square" lIns="0" tIns="0" rIns="0" bIns="0" rtlCol="0"/>
            <a:lstStyle/>
            <a:p>
              <a:endParaRPr/>
            </a:p>
          </p:txBody>
        </p:sp>
        <p:sp>
          <p:nvSpPr>
            <p:cNvPr id="13" name="object 13"/>
            <p:cNvSpPr/>
            <p:nvPr/>
          </p:nvSpPr>
          <p:spPr>
            <a:xfrm>
              <a:off x="1143000" y="2438400"/>
              <a:ext cx="2743200" cy="1143000"/>
            </a:xfrm>
            <a:custGeom>
              <a:avLst/>
              <a:gdLst/>
              <a:ahLst/>
              <a:cxnLst/>
              <a:rect l="l" t="t" r="r" b="b"/>
              <a:pathLst>
                <a:path w="2743200" h="1143000">
                  <a:moveTo>
                    <a:pt x="1371600" y="1143000"/>
                  </a:moveTo>
                  <a:lnTo>
                    <a:pt x="0" y="1143000"/>
                  </a:lnTo>
                  <a:lnTo>
                    <a:pt x="0" y="0"/>
                  </a:lnTo>
                  <a:lnTo>
                    <a:pt x="2743200" y="0"/>
                  </a:lnTo>
                  <a:lnTo>
                    <a:pt x="2743200" y="1143000"/>
                  </a:lnTo>
                  <a:lnTo>
                    <a:pt x="1371600" y="1143000"/>
                  </a:lnTo>
                  <a:close/>
                </a:path>
              </a:pathLst>
            </a:custGeom>
            <a:ln w="9344">
              <a:solidFill>
                <a:srgbClr val="000000"/>
              </a:solidFill>
            </a:ln>
          </p:spPr>
          <p:txBody>
            <a:bodyPr wrap="square" lIns="0" tIns="0" rIns="0" bIns="0" rtlCol="0"/>
            <a:lstStyle/>
            <a:p>
              <a:endParaRPr/>
            </a:p>
          </p:txBody>
        </p:sp>
      </p:grpSp>
      <p:sp>
        <p:nvSpPr>
          <p:cNvPr id="14" name="object 14"/>
          <p:cNvSpPr txBox="1"/>
          <p:nvPr/>
        </p:nvSpPr>
        <p:spPr>
          <a:xfrm>
            <a:off x="3215639" y="2556509"/>
            <a:ext cx="593090"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Segments</a:t>
            </a:r>
            <a:endParaRPr sz="1000">
              <a:latin typeface="Arial"/>
              <a:cs typeface="Arial"/>
            </a:endParaRPr>
          </a:p>
        </p:txBody>
      </p:sp>
      <p:graphicFrame>
        <p:nvGraphicFramePr>
          <p:cNvPr id="15" name="object 15"/>
          <p:cNvGraphicFramePr>
            <a:graphicFrameLocks noGrp="1"/>
          </p:cNvGraphicFramePr>
          <p:nvPr/>
        </p:nvGraphicFramePr>
        <p:xfrm>
          <a:off x="1267233" y="2168196"/>
          <a:ext cx="1619249" cy="285750"/>
        </p:xfrm>
        <a:graphic>
          <a:graphicData uri="http://schemas.openxmlformats.org/drawingml/2006/table">
            <a:tbl>
              <a:tblPr firstRow="1" bandRow="1">
                <a:tableStyleId>{2D5ABB26-0587-4C30-8999-92F81FD0307C}</a:tableStyleId>
              </a:tblPr>
              <a:tblGrid>
                <a:gridCol w="317500">
                  <a:extLst>
                    <a:ext uri="{9D8B030D-6E8A-4147-A177-3AD203B41FA5}">
                      <a16:colId xmlns:a16="http://schemas.microsoft.com/office/drawing/2014/main" val="20000"/>
                    </a:ext>
                  </a:extLst>
                </a:gridCol>
                <a:gridCol w="454025">
                  <a:extLst>
                    <a:ext uri="{9D8B030D-6E8A-4147-A177-3AD203B41FA5}">
                      <a16:colId xmlns:a16="http://schemas.microsoft.com/office/drawing/2014/main" val="20001"/>
                    </a:ext>
                  </a:extLst>
                </a:gridCol>
                <a:gridCol w="75565">
                  <a:extLst>
                    <a:ext uri="{9D8B030D-6E8A-4147-A177-3AD203B41FA5}">
                      <a16:colId xmlns:a16="http://schemas.microsoft.com/office/drawing/2014/main" val="20002"/>
                    </a:ext>
                  </a:extLst>
                </a:gridCol>
                <a:gridCol w="318134">
                  <a:extLst>
                    <a:ext uri="{9D8B030D-6E8A-4147-A177-3AD203B41FA5}">
                      <a16:colId xmlns:a16="http://schemas.microsoft.com/office/drawing/2014/main" val="20003"/>
                    </a:ext>
                  </a:extLst>
                </a:gridCol>
                <a:gridCol w="454025">
                  <a:extLst>
                    <a:ext uri="{9D8B030D-6E8A-4147-A177-3AD203B41FA5}">
                      <a16:colId xmlns:a16="http://schemas.microsoft.com/office/drawing/2014/main" val="20004"/>
                    </a:ext>
                  </a:extLst>
                </a:gridCol>
              </a:tblGrid>
              <a:tr h="174308">
                <a:tc>
                  <a:txBody>
                    <a:bodyPr/>
                    <a:lstStyle/>
                    <a:p>
                      <a:pPr marL="68580">
                        <a:lnSpc>
                          <a:spcPct val="100000"/>
                        </a:lnSpc>
                        <a:spcBef>
                          <a:spcPts val="330"/>
                        </a:spcBef>
                      </a:pPr>
                      <a:r>
                        <a:rPr sz="800" spc="-5" dirty="0">
                          <a:latin typeface="Arial"/>
                          <a:cs typeface="Arial"/>
                        </a:rPr>
                        <a:t>H4</a:t>
                      </a:r>
                      <a:endParaRPr sz="800">
                        <a:latin typeface="Arial"/>
                        <a:cs typeface="Arial"/>
                      </a:endParaRPr>
                    </a:p>
                  </a:txBody>
                  <a:tcPr marL="0" marR="0" marT="31433" marB="0">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solidFill>
                      <a:srgbClr val="CC9800"/>
                    </a:solidFill>
                  </a:tcPr>
                </a:tc>
                <a:tc>
                  <a:txBody>
                    <a:bodyPr/>
                    <a:lstStyle/>
                    <a:p>
                      <a:pPr marL="95250">
                        <a:lnSpc>
                          <a:spcPct val="100000"/>
                        </a:lnSpc>
                        <a:spcBef>
                          <a:spcPts val="300"/>
                        </a:spcBef>
                      </a:pPr>
                      <a:r>
                        <a:rPr sz="800" spc="-5" dirty="0">
                          <a:latin typeface="Arial"/>
                          <a:cs typeface="Arial"/>
                        </a:rPr>
                        <a:t>Data</a:t>
                      </a:r>
                      <a:endParaRPr sz="800">
                        <a:latin typeface="Arial"/>
                        <a:cs typeface="Arial"/>
                      </a:endParaRPr>
                    </a:p>
                  </a:txBody>
                  <a:tcPr marL="0" marR="0" marT="28575" marB="0">
                    <a:lnL w="1905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98FF"/>
                    </a:solidFill>
                  </a:tcPr>
                </a:tc>
                <a:tc>
                  <a:txBody>
                    <a:bodyPr/>
                    <a:lstStyle/>
                    <a:p>
                      <a:pPr>
                        <a:lnSpc>
                          <a:spcPct val="100000"/>
                        </a:lnSpc>
                      </a:pPr>
                      <a:endParaRPr sz="1000">
                        <a:latin typeface="Times New Roman"/>
                        <a:cs typeface="Times New Roman"/>
                      </a:endParaRPr>
                    </a:p>
                  </a:txBody>
                  <a:tcPr marL="0" marR="0" marT="0" marB="0">
                    <a:lnL w="9525">
                      <a:solidFill>
                        <a:srgbClr val="000000"/>
                      </a:solidFill>
                      <a:prstDash val="solid"/>
                    </a:lnL>
                    <a:lnR w="9525">
                      <a:solidFill>
                        <a:srgbClr val="000000"/>
                      </a:solidFill>
                      <a:prstDash val="solid"/>
                    </a:lnR>
                    <a:solidFill>
                      <a:srgbClr val="CC9800"/>
                    </a:solidFill>
                  </a:tcPr>
                </a:tc>
                <a:tc>
                  <a:txBody>
                    <a:bodyPr/>
                    <a:lstStyle/>
                    <a:p>
                      <a:pPr marL="70485">
                        <a:lnSpc>
                          <a:spcPct val="100000"/>
                        </a:lnSpc>
                        <a:spcBef>
                          <a:spcPts val="330"/>
                        </a:spcBef>
                      </a:pPr>
                      <a:r>
                        <a:rPr sz="800" spc="-5" dirty="0">
                          <a:latin typeface="Arial"/>
                          <a:cs typeface="Arial"/>
                        </a:rPr>
                        <a:t>H4</a:t>
                      </a:r>
                      <a:endParaRPr sz="800">
                        <a:latin typeface="Arial"/>
                        <a:cs typeface="Arial"/>
                      </a:endParaRPr>
                    </a:p>
                  </a:txBody>
                  <a:tcPr marL="0" marR="0" marT="31433" marB="0">
                    <a:lnL w="9525">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CC9800"/>
                    </a:solidFill>
                  </a:tcPr>
                </a:tc>
                <a:tc>
                  <a:txBody>
                    <a:bodyPr/>
                    <a:lstStyle/>
                    <a:p>
                      <a:pPr marL="95885">
                        <a:lnSpc>
                          <a:spcPct val="100000"/>
                        </a:lnSpc>
                        <a:spcBef>
                          <a:spcPts val="300"/>
                        </a:spcBef>
                      </a:pPr>
                      <a:r>
                        <a:rPr sz="800" spc="-5" dirty="0">
                          <a:latin typeface="Arial"/>
                          <a:cs typeface="Arial"/>
                        </a:rPr>
                        <a:t>Data</a:t>
                      </a:r>
                      <a:endParaRPr sz="800">
                        <a:latin typeface="Arial"/>
                        <a:cs typeface="Arial"/>
                      </a:endParaRPr>
                    </a:p>
                  </a:txBody>
                  <a:tcPr marL="0" marR="0" marT="28575" marB="0">
                    <a:lnL w="1270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98FF"/>
                    </a:solidFill>
                  </a:tcPr>
                </a:tc>
                <a:extLst>
                  <a:ext uri="{0D108BD9-81ED-4DB2-BD59-A6C34878D82A}">
                    <a16:rowId xmlns:a16="http://schemas.microsoft.com/office/drawing/2014/main" val="10000"/>
                  </a:ext>
                </a:extLst>
              </a:tr>
              <a:tr h="111442">
                <a:tc gridSpan="2">
                  <a:txBody>
                    <a:bodyPr/>
                    <a:lstStyle/>
                    <a:p>
                      <a:pPr>
                        <a:lnSpc>
                          <a:spcPct val="100000"/>
                        </a:lnSpc>
                      </a:pPr>
                      <a:endParaRPr sz="600">
                        <a:latin typeface="Times New Roman"/>
                        <a:cs typeface="Times New Roman"/>
                      </a:endParaRPr>
                    </a:p>
                  </a:txBody>
                  <a:tcPr marL="0" marR="0" marT="0" marB="0">
                    <a:lnL w="9525">
                      <a:solidFill>
                        <a:srgbClr val="000000"/>
                      </a:solidFill>
                      <a:prstDash val="solid"/>
                    </a:lnL>
                    <a:lnR w="9525">
                      <a:solidFill>
                        <a:srgbClr val="000000"/>
                      </a:solidFill>
                      <a:prstDash val="solid"/>
                    </a:lnR>
                    <a:lnT w="9525" cap="flat" cmpd="sng" algn="ctr">
                      <a:solidFill>
                        <a:srgbClr val="000000"/>
                      </a:solidFill>
                      <a:prstDash val="solid"/>
                      <a:round/>
                      <a:headEnd type="none" w="med" len="med"/>
                      <a:tailEnd type="none" w="med" len="med"/>
                    </a:lnT>
                    <a:lnB w="9525">
                      <a:solidFill>
                        <a:srgbClr val="000000"/>
                      </a:solidFill>
                      <a:prstDash val="solid"/>
                    </a:lnB>
                  </a:tcPr>
                </a:tc>
                <a:tc hMerge="1">
                  <a:txBody>
                    <a:bodyPr/>
                    <a:lstStyle/>
                    <a:p>
                      <a:endParaRPr/>
                    </a:p>
                  </a:txBody>
                  <a:tcPr marL="0" marR="0" marT="0" marB="0"/>
                </a:tc>
                <a:tc>
                  <a:txBody>
                    <a:bodyPr/>
                    <a:lstStyle/>
                    <a:p>
                      <a:pPr>
                        <a:lnSpc>
                          <a:spcPct val="100000"/>
                        </a:lnSpc>
                      </a:pPr>
                      <a:endParaRPr sz="600">
                        <a:latin typeface="Times New Roman"/>
                        <a:cs typeface="Times New Roman"/>
                      </a:endParaRPr>
                    </a:p>
                  </a:txBody>
                  <a:tcPr marL="0" marR="0" marT="0" marB="0">
                    <a:lnL w="9525">
                      <a:solidFill>
                        <a:srgbClr val="000000"/>
                      </a:solidFill>
                      <a:prstDash val="solid"/>
                    </a:lnL>
                    <a:lnR w="9525">
                      <a:solidFill>
                        <a:srgbClr val="000000"/>
                      </a:solidFill>
                      <a:prstDash val="solid"/>
                    </a:lnR>
                  </a:tcPr>
                </a:tc>
                <a:tc gridSpan="2">
                  <a:txBody>
                    <a:bodyPr/>
                    <a:lstStyle/>
                    <a:p>
                      <a:pPr>
                        <a:lnSpc>
                          <a:spcPct val="100000"/>
                        </a:lnSpc>
                      </a:pPr>
                      <a:endParaRPr sz="600">
                        <a:latin typeface="Times New Roman"/>
                        <a:cs typeface="Times New Roman"/>
                      </a:endParaRPr>
                    </a:p>
                  </a:txBody>
                  <a:tcPr marL="0" marR="0" marT="0" marB="0">
                    <a:lnL w="9525">
                      <a:solidFill>
                        <a:srgbClr val="000000"/>
                      </a:solidFill>
                      <a:prstDash val="solid"/>
                    </a:lnL>
                    <a:lnR w="9525">
                      <a:solidFill>
                        <a:srgbClr val="000000"/>
                      </a:solidFill>
                      <a:prstDash val="solid"/>
                    </a:lnR>
                    <a:lnT w="9525" cap="flat" cmpd="sng" algn="ctr">
                      <a:solidFill>
                        <a:srgbClr val="000000"/>
                      </a:solidFill>
                      <a:prstDash val="solid"/>
                      <a:round/>
                      <a:headEnd type="none" w="med" len="med"/>
                      <a:tailEnd type="none" w="med" len="med"/>
                    </a:lnT>
                    <a:lnB w="9525">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1"/>
                  </a:ext>
                </a:extLst>
              </a:tr>
            </a:tbl>
          </a:graphicData>
        </a:graphic>
      </p:graphicFrame>
      <p:sp>
        <p:nvSpPr>
          <p:cNvPr id="16" name="object 16"/>
          <p:cNvSpPr txBox="1"/>
          <p:nvPr/>
        </p:nvSpPr>
        <p:spPr>
          <a:xfrm>
            <a:off x="1677670" y="1054418"/>
            <a:ext cx="131572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session</a:t>
            </a:r>
            <a:r>
              <a:rPr sz="1200" spc="-70" dirty="0">
                <a:latin typeface="Arial"/>
                <a:cs typeface="Arial"/>
              </a:rPr>
              <a:t> </a:t>
            </a:r>
            <a:r>
              <a:rPr sz="1200" dirty="0">
                <a:latin typeface="Arial"/>
                <a:cs typeface="Arial"/>
              </a:rPr>
              <a:t>layer</a:t>
            </a:r>
            <a:endParaRPr sz="1200">
              <a:latin typeface="Arial"/>
              <a:cs typeface="Arial"/>
            </a:endParaRPr>
          </a:p>
        </p:txBody>
      </p:sp>
      <p:sp>
        <p:nvSpPr>
          <p:cNvPr id="17" name="object 17"/>
          <p:cNvSpPr txBox="1"/>
          <p:nvPr/>
        </p:nvSpPr>
        <p:spPr>
          <a:xfrm>
            <a:off x="1906270" y="2940368"/>
            <a:ext cx="115443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network</a:t>
            </a:r>
            <a:r>
              <a:rPr sz="1200" spc="-30" dirty="0">
                <a:latin typeface="Arial"/>
                <a:cs typeface="Arial"/>
              </a:rPr>
              <a:t> </a:t>
            </a:r>
            <a:r>
              <a:rPr sz="1200" spc="-5" dirty="0">
                <a:latin typeface="Arial"/>
                <a:cs typeface="Arial"/>
              </a:rPr>
              <a:t>layer</a:t>
            </a:r>
            <a:endParaRPr sz="1200">
              <a:latin typeface="Arial"/>
              <a:cs typeface="Arial"/>
            </a:endParaRPr>
          </a:p>
        </p:txBody>
      </p:sp>
      <p:sp>
        <p:nvSpPr>
          <p:cNvPr id="18" name="object 18"/>
          <p:cNvSpPr txBox="1"/>
          <p:nvPr/>
        </p:nvSpPr>
        <p:spPr>
          <a:xfrm>
            <a:off x="77469" y="2140268"/>
            <a:ext cx="105283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Transport</a:t>
            </a:r>
            <a:r>
              <a:rPr sz="1200" spc="-45" dirty="0">
                <a:latin typeface="Arial"/>
                <a:cs typeface="Arial"/>
              </a:rPr>
              <a:t> </a:t>
            </a:r>
            <a:r>
              <a:rPr sz="1200" dirty="0">
                <a:latin typeface="Arial"/>
                <a:cs typeface="Arial"/>
              </a:rPr>
              <a:t>layer</a:t>
            </a:r>
            <a:endParaRPr sz="1200">
              <a:latin typeface="Arial"/>
              <a:cs typeface="Arial"/>
            </a:endParaRPr>
          </a:p>
        </p:txBody>
      </p:sp>
      <p:graphicFrame>
        <p:nvGraphicFramePr>
          <p:cNvPr id="19" name="object 19"/>
          <p:cNvGraphicFramePr>
            <a:graphicFrameLocks noGrp="1"/>
          </p:cNvGraphicFramePr>
          <p:nvPr/>
        </p:nvGraphicFramePr>
        <p:xfrm>
          <a:off x="2967127" y="2168196"/>
          <a:ext cx="770890" cy="285750"/>
        </p:xfrm>
        <a:graphic>
          <a:graphicData uri="http://schemas.openxmlformats.org/drawingml/2006/table">
            <a:tbl>
              <a:tblPr firstRow="1" bandRow="1">
                <a:tableStyleId>{2D5ABB26-0587-4C30-8999-92F81FD0307C}</a:tableStyleId>
              </a:tblPr>
              <a:tblGrid>
                <a:gridCol w="331470">
                  <a:extLst>
                    <a:ext uri="{9D8B030D-6E8A-4147-A177-3AD203B41FA5}">
                      <a16:colId xmlns:a16="http://schemas.microsoft.com/office/drawing/2014/main" val="20000"/>
                    </a:ext>
                  </a:extLst>
                </a:gridCol>
                <a:gridCol w="439420">
                  <a:extLst>
                    <a:ext uri="{9D8B030D-6E8A-4147-A177-3AD203B41FA5}">
                      <a16:colId xmlns:a16="http://schemas.microsoft.com/office/drawing/2014/main" val="20001"/>
                    </a:ext>
                  </a:extLst>
                </a:gridCol>
              </a:tblGrid>
              <a:tr h="174308">
                <a:tc>
                  <a:txBody>
                    <a:bodyPr/>
                    <a:lstStyle/>
                    <a:p>
                      <a:pPr marL="83185">
                        <a:lnSpc>
                          <a:spcPct val="100000"/>
                        </a:lnSpc>
                        <a:spcBef>
                          <a:spcPts val="330"/>
                        </a:spcBef>
                      </a:pPr>
                      <a:r>
                        <a:rPr sz="800" spc="-5" dirty="0">
                          <a:latin typeface="Arial"/>
                          <a:cs typeface="Arial"/>
                        </a:rPr>
                        <a:t>H4</a:t>
                      </a:r>
                      <a:endParaRPr sz="800">
                        <a:latin typeface="Arial"/>
                        <a:cs typeface="Arial"/>
                      </a:endParaRPr>
                    </a:p>
                  </a:txBody>
                  <a:tcPr marL="0" marR="0" marT="31433" marB="0">
                    <a:lnL w="9525">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CC9800"/>
                    </a:solidFill>
                  </a:tcPr>
                </a:tc>
                <a:tc>
                  <a:txBody>
                    <a:bodyPr/>
                    <a:lstStyle/>
                    <a:p>
                      <a:pPr marL="95885">
                        <a:lnSpc>
                          <a:spcPct val="100000"/>
                        </a:lnSpc>
                        <a:spcBef>
                          <a:spcPts val="300"/>
                        </a:spcBef>
                      </a:pPr>
                      <a:r>
                        <a:rPr sz="800" spc="-5" dirty="0">
                          <a:latin typeface="Arial"/>
                          <a:cs typeface="Arial"/>
                        </a:rPr>
                        <a:t>Data</a:t>
                      </a:r>
                      <a:endParaRPr sz="800">
                        <a:latin typeface="Arial"/>
                        <a:cs typeface="Arial"/>
                      </a:endParaRPr>
                    </a:p>
                  </a:txBody>
                  <a:tcPr marL="0" marR="0" marT="28575" marB="0">
                    <a:lnL w="1270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98FF"/>
                    </a:solidFill>
                  </a:tcPr>
                </a:tc>
                <a:extLst>
                  <a:ext uri="{0D108BD9-81ED-4DB2-BD59-A6C34878D82A}">
                    <a16:rowId xmlns:a16="http://schemas.microsoft.com/office/drawing/2014/main" val="10000"/>
                  </a:ext>
                </a:extLst>
              </a:tr>
              <a:tr h="111442">
                <a:tc gridSpan="2">
                  <a:txBody>
                    <a:bodyPr/>
                    <a:lstStyle/>
                    <a:p>
                      <a:pPr>
                        <a:lnSpc>
                          <a:spcPct val="100000"/>
                        </a:lnSpc>
                      </a:pPr>
                      <a:endParaRPr sz="600">
                        <a:latin typeface="Times New Roman"/>
                        <a:cs typeface="Times New Roman"/>
                      </a:endParaRPr>
                    </a:p>
                  </a:txBody>
                  <a:tcPr marL="0" marR="0" marT="0" marB="0">
                    <a:lnL w="9525">
                      <a:solidFill>
                        <a:srgbClr val="000000"/>
                      </a:solidFill>
                      <a:prstDash val="solid"/>
                    </a:lnL>
                    <a:lnR w="9525">
                      <a:solidFill>
                        <a:srgbClr val="000000"/>
                      </a:solidFill>
                      <a:prstDash val="solid"/>
                    </a:lnR>
                    <a:lnT w="9525" cap="flat" cmpd="sng" algn="ctr">
                      <a:solidFill>
                        <a:srgbClr val="000000"/>
                      </a:solidFill>
                      <a:prstDash val="solid"/>
                      <a:round/>
                      <a:headEnd type="none" w="med" len="med"/>
                      <a:tailEnd type="none" w="med" len="med"/>
                    </a:lnT>
                    <a:lnB w="9525">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1"/>
                  </a:ext>
                </a:extLst>
              </a:tr>
            </a:tbl>
          </a:graphicData>
        </a:graphic>
      </p:graphicFrame>
      <p:grpSp>
        <p:nvGrpSpPr>
          <p:cNvPr id="20" name="object 20"/>
          <p:cNvGrpSpPr/>
          <p:nvPr/>
        </p:nvGrpSpPr>
        <p:grpSpPr>
          <a:xfrm>
            <a:off x="5100640" y="1847137"/>
            <a:ext cx="2765425" cy="873919"/>
            <a:chOff x="5100637" y="2462847"/>
            <a:chExt cx="2765425" cy="1165225"/>
          </a:xfrm>
        </p:grpSpPr>
        <p:sp>
          <p:nvSpPr>
            <p:cNvPr id="21" name="object 21"/>
            <p:cNvSpPr/>
            <p:nvPr/>
          </p:nvSpPr>
          <p:spPr>
            <a:xfrm>
              <a:off x="5118100" y="3610610"/>
              <a:ext cx="2743200" cy="12700"/>
            </a:xfrm>
            <a:custGeom>
              <a:avLst/>
              <a:gdLst/>
              <a:ahLst/>
              <a:cxnLst/>
              <a:rect l="l" t="t" r="r" b="b"/>
              <a:pathLst>
                <a:path w="2743200" h="12700">
                  <a:moveTo>
                    <a:pt x="0" y="12700"/>
                  </a:moveTo>
                  <a:lnTo>
                    <a:pt x="2743200" y="12700"/>
                  </a:lnTo>
                  <a:lnTo>
                    <a:pt x="2743200" y="0"/>
                  </a:lnTo>
                  <a:lnTo>
                    <a:pt x="0" y="0"/>
                  </a:lnTo>
                  <a:lnTo>
                    <a:pt x="0" y="12700"/>
                  </a:lnTo>
                  <a:close/>
                </a:path>
              </a:pathLst>
            </a:custGeom>
            <a:solidFill>
              <a:srgbClr val="5E5E5E"/>
            </a:solidFill>
          </p:spPr>
          <p:txBody>
            <a:bodyPr wrap="square" lIns="0" tIns="0" rIns="0" bIns="0" rtlCol="0"/>
            <a:lstStyle/>
            <a:p>
              <a:endParaRPr/>
            </a:p>
          </p:txBody>
        </p:sp>
        <p:sp>
          <p:nvSpPr>
            <p:cNvPr id="22" name="object 22"/>
            <p:cNvSpPr/>
            <p:nvPr/>
          </p:nvSpPr>
          <p:spPr>
            <a:xfrm>
              <a:off x="5118100" y="2480310"/>
              <a:ext cx="2743200" cy="1143000"/>
            </a:xfrm>
            <a:custGeom>
              <a:avLst/>
              <a:gdLst/>
              <a:ahLst/>
              <a:cxnLst/>
              <a:rect l="l" t="t" r="r" b="b"/>
              <a:pathLst>
                <a:path w="2743200" h="1143000">
                  <a:moveTo>
                    <a:pt x="1371600" y="1143000"/>
                  </a:moveTo>
                  <a:lnTo>
                    <a:pt x="0" y="1143000"/>
                  </a:lnTo>
                  <a:lnTo>
                    <a:pt x="0" y="0"/>
                  </a:lnTo>
                  <a:lnTo>
                    <a:pt x="2743200" y="0"/>
                  </a:lnTo>
                  <a:lnTo>
                    <a:pt x="2743200" y="1143000"/>
                  </a:lnTo>
                  <a:lnTo>
                    <a:pt x="1371600" y="1143000"/>
                  </a:lnTo>
                  <a:close/>
                </a:path>
              </a:pathLst>
            </a:custGeom>
            <a:ln w="9344">
              <a:solidFill>
                <a:srgbClr val="5E5E5E"/>
              </a:solidFill>
            </a:ln>
          </p:spPr>
          <p:txBody>
            <a:bodyPr wrap="square" lIns="0" tIns="0" rIns="0" bIns="0" rtlCol="0"/>
            <a:lstStyle/>
            <a:p>
              <a:endParaRPr/>
            </a:p>
          </p:txBody>
        </p:sp>
        <p:sp>
          <p:nvSpPr>
            <p:cNvPr id="23" name="object 23"/>
            <p:cNvSpPr/>
            <p:nvPr/>
          </p:nvSpPr>
          <p:spPr>
            <a:xfrm>
              <a:off x="5105400" y="2467610"/>
              <a:ext cx="2743200" cy="1143000"/>
            </a:xfrm>
            <a:custGeom>
              <a:avLst/>
              <a:gdLst/>
              <a:ahLst/>
              <a:cxnLst/>
              <a:rect l="l" t="t" r="r" b="b"/>
              <a:pathLst>
                <a:path w="2743200" h="1143000">
                  <a:moveTo>
                    <a:pt x="2743200" y="0"/>
                  </a:moveTo>
                  <a:lnTo>
                    <a:pt x="0" y="0"/>
                  </a:lnTo>
                  <a:lnTo>
                    <a:pt x="0" y="1143000"/>
                  </a:lnTo>
                  <a:lnTo>
                    <a:pt x="2743200" y="1143000"/>
                  </a:lnTo>
                  <a:close/>
                </a:path>
              </a:pathLst>
            </a:custGeom>
            <a:solidFill>
              <a:srgbClr val="EDF8C4"/>
            </a:solidFill>
          </p:spPr>
          <p:txBody>
            <a:bodyPr wrap="square" lIns="0" tIns="0" rIns="0" bIns="0" rtlCol="0"/>
            <a:lstStyle/>
            <a:p>
              <a:endParaRPr/>
            </a:p>
          </p:txBody>
        </p:sp>
        <p:sp>
          <p:nvSpPr>
            <p:cNvPr id="24" name="object 24"/>
            <p:cNvSpPr/>
            <p:nvPr/>
          </p:nvSpPr>
          <p:spPr>
            <a:xfrm>
              <a:off x="5105400" y="2467610"/>
              <a:ext cx="2743200" cy="1143000"/>
            </a:xfrm>
            <a:custGeom>
              <a:avLst/>
              <a:gdLst/>
              <a:ahLst/>
              <a:cxnLst/>
              <a:rect l="l" t="t" r="r" b="b"/>
              <a:pathLst>
                <a:path w="2743200" h="1143000">
                  <a:moveTo>
                    <a:pt x="1371600" y="1143000"/>
                  </a:moveTo>
                  <a:lnTo>
                    <a:pt x="0" y="1143000"/>
                  </a:lnTo>
                  <a:lnTo>
                    <a:pt x="0" y="0"/>
                  </a:lnTo>
                  <a:lnTo>
                    <a:pt x="2743200" y="0"/>
                  </a:lnTo>
                  <a:lnTo>
                    <a:pt x="2743200" y="1143000"/>
                  </a:lnTo>
                  <a:lnTo>
                    <a:pt x="1371600" y="1143000"/>
                  </a:lnTo>
                  <a:close/>
                </a:path>
              </a:pathLst>
            </a:custGeom>
            <a:ln w="9344">
              <a:solidFill>
                <a:srgbClr val="000000"/>
              </a:solidFill>
            </a:ln>
          </p:spPr>
          <p:txBody>
            <a:bodyPr wrap="square" lIns="0" tIns="0" rIns="0" bIns="0" rtlCol="0"/>
            <a:lstStyle/>
            <a:p>
              <a:endParaRPr/>
            </a:p>
          </p:txBody>
        </p:sp>
      </p:grpSp>
      <p:sp>
        <p:nvSpPr>
          <p:cNvPr id="25" name="object 25"/>
          <p:cNvSpPr txBox="1"/>
          <p:nvPr/>
        </p:nvSpPr>
        <p:spPr>
          <a:xfrm>
            <a:off x="6637019" y="2579369"/>
            <a:ext cx="594360"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Segments</a:t>
            </a:r>
            <a:endParaRPr sz="1000">
              <a:latin typeface="Arial"/>
              <a:cs typeface="Arial"/>
            </a:endParaRPr>
          </a:p>
        </p:txBody>
      </p:sp>
      <p:graphicFrame>
        <p:nvGraphicFramePr>
          <p:cNvPr id="26" name="object 26"/>
          <p:cNvGraphicFramePr>
            <a:graphicFrameLocks noGrp="1"/>
          </p:cNvGraphicFramePr>
          <p:nvPr/>
        </p:nvGraphicFramePr>
        <p:xfrm>
          <a:off x="5229428" y="2190257"/>
          <a:ext cx="770890" cy="286549"/>
        </p:xfrm>
        <a:graphic>
          <a:graphicData uri="http://schemas.openxmlformats.org/drawingml/2006/table">
            <a:tbl>
              <a:tblPr firstRow="1" bandRow="1">
                <a:tableStyleId>{2D5ABB26-0587-4C30-8999-92F81FD0307C}</a:tableStyleId>
              </a:tblPr>
              <a:tblGrid>
                <a:gridCol w="318135">
                  <a:extLst>
                    <a:ext uri="{9D8B030D-6E8A-4147-A177-3AD203B41FA5}">
                      <a16:colId xmlns:a16="http://schemas.microsoft.com/office/drawing/2014/main" val="20000"/>
                    </a:ext>
                  </a:extLst>
                </a:gridCol>
                <a:gridCol w="452755">
                  <a:extLst>
                    <a:ext uri="{9D8B030D-6E8A-4147-A177-3AD203B41FA5}">
                      <a16:colId xmlns:a16="http://schemas.microsoft.com/office/drawing/2014/main" val="20001"/>
                    </a:ext>
                  </a:extLst>
                </a:gridCol>
              </a:tblGrid>
              <a:tr h="171297">
                <a:tc>
                  <a:txBody>
                    <a:bodyPr/>
                    <a:lstStyle/>
                    <a:p>
                      <a:pPr marL="69215">
                        <a:lnSpc>
                          <a:spcPct val="100000"/>
                        </a:lnSpc>
                        <a:spcBef>
                          <a:spcPts val="335"/>
                        </a:spcBef>
                      </a:pPr>
                      <a:r>
                        <a:rPr sz="800" spc="-5" dirty="0">
                          <a:latin typeface="Arial"/>
                          <a:cs typeface="Arial"/>
                        </a:rPr>
                        <a:t>H4</a:t>
                      </a:r>
                      <a:endParaRPr sz="800">
                        <a:latin typeface="Arial"/>
                        <a:cs typeface="Arial"/>
                      </a:endParaRPr>
                    </a:p>
                  </a:txBody>
                  <a:tcPr marL="0" marR="0" marT="31909" marB="0">
                    <a:lnL w="9525">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CC9800"/>
                    </a:solidFill>
                  </a:tcPr>
                </a:tc>
                <a:tc>
                  <a:txBody>
                    <a:bodyPr/>
                    <a:lstStyle/>
                    <a:p>
                      <a:pPr marL="95250">
                        <a:lnSpc>
                          <a:spcPct val="100000"/>
                        </a:lnSpc>
                        <a:spcBef>
                          <a:spcPts val="305"/>
                        </a:spcBef>
                      </a:pPr>
                      <a:r>
                        <a:rPr sz="800" spc="-5" dirty="0">
                          <a:latin typeface="Arial"/>
                          <a:cs typeface="Arial"/>
                        </a:rPr>
                        <a:t>Data</a:t>
                      </a:r>
                      <a:endParaRPr sz="800">
                        <a:latin typeface="Arial"/>
                        <a:cs typeface="Arial"/>
                      </a:endParaRPr>
                    </a:p>
                  </a:txBody>
                  <a:tcPr marL="0" marR="0" marT="29051" marB="0">
                    <a:lnL w="1270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98FF"/>
                    </a:solidFill>
                  </a:tcPr>
                </a:tc>
                <a:extLst>
                  <a:ext uri="{0D108BD9-81ED-4DB2-BD59-A6C34878D82A}">
                    <a16:rowId xmlns:a16="http://schemas.microsoft.com/office/drawing/2014/main" val="10000"/>
                  </a:ext>
                </a:extLst>
              </a:tr>
              <a:tr h="115252">
                <a:tc gridSpan="2">
                  <a:txBody>
                    <a:bodyPr/>
                    <a:lstStyle/>
                    <a:p>
                      <a:pPr>
                        <a:lnSpc>
                          <a:spcPct val="100000"/>
                        </a:lnSpc>
                      </a:pPr>
                      <a:endParaRPr sz="600">
                        <a:latin typeface="Times New Roman"/>
                        <a:cs typeface="Times New Roman"/>
                      </a:endParaRPr>
                    </a:p>
                  </a:txBody>
                  <a:tcPr marL="0" marR="0" marT="0" marB="0">
                    <a:lnL w="9525">
                      <a:solidFill>
                        <a:srgbClr val="000000"/>
                      </a:solidFill>
                      <a:prstDash val="solid"/>
                    </a:lnL>
                    <a:lnR w="9525">
                      <a:solidFill>
                        <a:srgbClr val="000000"/>
                      </a:solidFill>
                      <a:prstDash val="solid"/>
                    </a:lnR>
                    <a:lnT w="9525" cap="flat" cmpd="sng" algn="ctr">
                      <a:solidFill>
                        <a:srgbClr val="000000"/>
                      </a:solidFill>
                      <a:prstDash val="solid"/>
                      <a:round/>
                      <a:headEnd type="none" w="med" len="med"/>
                      <a:tailEnd type="none" w="med" len="med"/>
                    </a:lnT>
                    <a:lnB w="9525">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1"/>
                  </a:ext>
                </a:extLst>
              </a:tr>
            </a:tbl>
          </a:graphicData>
        </a:graphic>
      </p:graphicFrame>
      <p:sp>
        <p:nvSpPr>
          <p:cNvPr id="27" name="object 27"/>
          <p:cNvSpPr txBox="1"/>
          <p:nvPr/>
        </p:nvSpPr>
        <p:spPr>
          <a:xfrm>
            <a:off x="5640070" y="1054418"/>
            <a:ext cx="131572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session</a:t>
            </a:r>
            <a:r>
              <a:rPr sz="1200" spc="-70" dirty="0">
                <a:latin typeface="Arial"/>
                <a:cs typeface="Arial"/>
              </a:rPr>
              <a:t> </a:t>
            </a:r>
            <a:r>
              <a:rPr sz="1200" dirty="0">
                <a:latin typeface="Arial"/>
                <a:cs typeface="Arial"/>
              </a:rPr>
              <a:t>layer</a:t>
            </a:r>
            <a:endParaRPr sz="1200">
              <a:latin typeface="Arial"/>
              <a:cs typeface="Arial"/>
            </a:endParaRPr>
          </a:p>
        </p:txBody>
      </p:sp>
      <p:sp>
        <p:nvSpPr>
          <p:cNvPr id="28" name="object 28"/>
          <p:cNvSpPr txBox="1"/>
          <p:nvPr/>
        </p:nvSpPr>
        <p:spPr>
          <a:xfrm>
            <a:off x="5868670" y="2963228"/>
            <a:ext cx="133223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network</a:t>
            </a:r>
            <a:r>
              <a:rPr sz="1200" spc="-45" dirty="0">
                <a:latin typeface="Arial"/>
                <a:cs typeface="Arial"/>
              </a:rPr>
              <a:t> </a:t>
            </a:r>
            <a:r>
              <a:rPr sz="1200" dirty="0">
                <a:latin typeface="Arial"/>
                <a:cs typeface="Arial"/>
              </a:rPr>
              <a:t>layer</a:t>
            </a:r>
            <a:endParaRPr sz="1200">
              <a:latin typeface="Arial"/>
              <a:cs typeface="Arial"/>
            </a:endParaRPr>
          </a:p>
        </p:txBody>
      </p:sp>
      <p:sp>
        <p:nvSpPr>
          <p:cNvPr id="29" name="object 29"/>
          <p:cNvSpPr txBox="1"/>
          <p:nvPr/>
        </p:nvSpPr>
        <p:spPr>
          <a:xfrm>
            <a:off x="7926069" y="2140268"/>
            <a:ext cx="105283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Transport</a:t>
            </a:r>
            <a:r>
              <a:rPr sz="1200" spc="-45" dirty="0">
                <a:latin typeface="Arial"/>
                <a:cs typeface="Arial"/>
              </a:rPr>
              <a:t> </a:t>
            </a:r>
            <a:r>
              <a:rPr sz="1200" dirty="0">
                <a:latin typeface="Arial"/>
                <a:cs typeface="Arial"/>
              </a:rPr>
              <a:t>layer</a:t>
            </a:r>
            <a:endParaRPr sz="1200">
              <a:latin typeface="Arial"/>
              <a:cs typeface="Arial"/>
            </a:endParaRPr>
          </a:p>
        </p:txBody>
      </p:sp>
      <p:graphicFrame>
        <p:nvGraphicFramePr>
          <p:cNvPr id="30" name="object 30"/>
          <p:cNvGraphicFramePr>
            <a:graphicFrameLocks noGrp="1"/>
          </p:cNvGraphicFramePr>
          <p:nvPr/>
        </p:nvGraphicFramePr>
        <p:xfrm>
          <a:off x="6077156" y="2190257"/>
          <a:ext cx="771525" cy="286549"/>
        </p:xfrm>
        <a:graphic>
          <a:graphicData uri="http://schemas.openxmlformats.org/drawingml/2006/table">
            <a:tbl>
              <a:tblPr firstRow="1" bandRow="1">
                <a:tableStyleId>{2D5ABB26-0587-4C30-8999-92F81FD0307C}</a:tableStyleId>
              </a:tblPr>
              <a:tblGrid>
                <a:gridCol w="318770">
                  <a:extLst>
                    <a:ext uri="{9D8B030D-6E8A-4147-A177-3AD203B41FA5}">
                      <a16:colId xmlns:a16="http://schemas.microsoft.com/office/drawing/2014/main" val="20000"/>
                    </a:ext>
                  </a:extLst>
                </a:gridCol>
                <a:gridCol w="452755">
                  <a:extLst>
                    <a:ext uri="{9D8B030D-6E8A-4147-A177-3AD203B41FA5}">
                      <a16:colId xmlns:a16="http://schemas.microsoft.com/office/drawing/2014/main" val="20001"/>
                    </a:ext>
                  </a:extLst>
                </a:gridCol>
              </a:tblGrid>
              <a:tr h="171297">
                <a:tc>
                  <a:txBody>
                    <a:bodyPr/>
                    <a:lstStyle/>
                    <a:p>
                      <a:pPr marL="69850">
                        <a:lnSpc>
                          <a:spcPct val="100000"/>
                        </a:lnSpc>
                        <a:spcBef>
                          <a:spcPts val="335"/>
                        </a:spcBef>
                      </a:pPr>
                      <a:r>
                        <a:rPr sz="800" spc="-5" dirty="0">
                          <a:latin typeface="Arial"/>
                          <a:cs typeface="Arial"/>
                        </a:rPr>
                        <a:t>H4</a:t>
                      </a:r>
                      <a:endParaRPr sz="800">
                        <a:latin typeface="Arial"/>
                        <a:cs typeface="Arial"/>
                      </a:endParaRPr>
                    </a:p>
                  </a:txBody>
                  <a:tcPr marL="0" marR="0" marT="31909" marB="0">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solidFill>
                      <a:srgbClr val="CC9800"/>
                    </a:solidFill>
                  </a:tcPr>
                </a:tc>
                <a:tc>
                  <a:txBody>
                    <a:bodyPr/>
                    <a:lstStyle/>
                    <a:p>
                      <a:pPr marL="95250">
                        <a:lnSpc>
                          <a:spcPct val="100000"/>
                        </a:lnSpc>
                        <a:spcBef>
                          <a:spcPts val="305"/>
                        </a:spcBef>
                      </a:pPr>
                      <a:r>
                        <a:rPr sz="800" spc="-5" dirty="0">
                          <a:latin typeface="Arial"/>
                          <a:cs typeface="Arial"/>
                        </a:rPr>
                        <a:t>Data</a:t>
                      </a:r>
                      <a:endParaRPr sz="800">
                        <a:latin typeface="Arial"/>
                        <a:cs typeface="Arial"/>
                      </a:endParaRPr>
                    </a:p>
                  </a:txBody>
                  <a:tcPr marL="0" marR="0" marT="29051" marB="0">
                    <a:lnL w="1905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98FF"/>
                    </a:solidFill>
                  </a:tcPr>
                </a:tc>
                <a:extLst>
                  <a:ext uri="{0D108BD9-81ED-4DB2-BD59-A6C34878D82A}">
                    <a16:rowId xmlns:a16="http://schemas.microsoft.com/office/drawing/2014/main" val="10000"/>
                  </a:ext>
                </a:extLst>
              </a:tr>
              <a:tr h="115252">
                <a:tc gridSpan="2">
                  <a:txBody>
                    <a:bodyPr/>
                    <a:lstStyle/>
                    <a:p>
                      <a:pPr>
                        <a:lnSpc>
                          <a:spcPct val="100000"/>
                        </a:lnSpc>
                      </a:pPr>
                      <a:endParaRPr sz="600">
                        <a:latin typeface="Times New Roman"/>
                        <a:cs typeface="Times New Roman"/>
                      </a:endParaRPr>
                    </a:p>
                  </a:txBody>
                  <a:tcPr marL="0" marR="0" marT="0" marB="0">
                    <a:lnL w="9525">
                      <a:solidFill>
                        <a:srgbClr val="000000"/>
                      </a:solidFill>
                      <a:prstDash val="solid"/>
                    </a:lnL>
                    <a:lnR w="9525">
                      <a:solidFill>
                        <a:srgbClr val="000000"/>
                      </a:solidFill>
                      <a:prstDash val="solid"/>
                    </a:lnR>
                    <a:lnT w="9525" cap="flat" cmpd="sng" algn="ctr">
                      <a:solidFill>
                        <a:srgbClr val="000000"/>
                      </a:solidFill>
                      <a:prstDash val="solid"/>
                      <a:round/>
                      <a:headEnd type="none" w="med" len="med"/>
                      <a:tailEnd type="none" w="med" len="med"/>
                    </a:lnT>
                    <a:lnB w="9525">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1"/>
                  </a:ext>
                </a:extLst>
              </a:tr>
            </a:tbl>
          </a:graphicData>
        </a:graphic>
      </p:graphicFrame>
      <p:graphicFrame>
        <p:nvGraphicFramePr>
          <p:cNvPr id="31" name="object 31"/>
          <p:cNvGraphicFramePr>
            <a:graphicFrameLocks noGrp="1"/>
          </p:cNvGraphicFramePr>
          <p:nvPr/>
        </p:nvGraphicFramePr>
        <p:xfrm>
          <a:off x="6929119" y="2190257"/>
          <a:ext cx="772160" cy="286549"/>
        </p:xfrm>
        <a:graphic>
          <a:graphicData uri="http://schemas.openxmlformats.org/drawingml/2006/table">
            <a:tbl>
              <a:tblPr firstRow="1" bandRow="1">
                <a:tableStyleId>{2D5ABB26-0587-4C30-8999-92F81FD0307C}</a:tableStyleId>
              </a:tblPr>
              <a:tblGrid>
                <a:gridCol w="334010">
                  <a:extLst>
                    <a:ext uri="{9D8B030D-6E8A-4147-A177-3AD203B41FA5}">
                      <a16:colId xmlns:a16="http://schemas.microsoft.com/office/drawing/2014/main" val="20000"/>
                    </a:ext>
                  </a:extLst>
                </a:gridCol>
                <a:gridCol w="438150">
                  <a:extLst>
                    <a:ext uri="{9D8B030D-6E8A-4147-A177-3AD203B41FA5}">
                      <a16:colId xmlns:a16="http://schemas.microsoft.com/office/drawing/2014/main" val="20001"/>
                    </a:ext>
                  </a:extLst>
                </a:gridCol>
              </a:tblGrid>
              <a:tr h="171297">
                <a:tc>
                  <a:txBody>
                    <a:bodyPr/>
                    <a:lstStyle/>
                    <a:p>
                      <a:pPr marL="83820">
                        <a:lnSpc>
                          <a:spcPct val="100000"/>
                        </a:lnSpc>
                        <a:spcBef>
                          <a:spcPts val="335"/>
                        </a:spcBef>
                      </a:pPr>
                      <a:r>
                        <a:rPr sz="800" spc="-5" dirty="0">
                          <a:latin typeface="Arial"/>
                          <a:cs typeface="Arial"/>
                        </a:rPr>
                        <a:t>H4</a:t>
                      </a:r>
                      <a:endParaRPr sz="800">
                        <a:latin typeface="Arial"/>
                        <a:cs typeface="Arial"/>
                      </a:endParaRPr>
                    </a:p>
                  </a:txBody>
                  <a:tcPr marL="0" marR="0" marT="31909" marB="0">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solidFill>
                      <a:srgbClr val="CC9800"/>
                    </a:solidFill>
                  </a:tcPr>
                </a:tc>
                <a:tc>
                  <a:txBody>
                    <a:bodyPr/>
                    <a:lstStyle/>
                    <a:p>
                      <a:pPr marL="93980">
                        <a:lnSpc>
                          <a:spcPct val="100000"/>
                        </a:lnSpc>
                        <a:spcBef>
                          <a:spcPts val="305"/>
                        </a:spcBef>
                      </a:pPr>
                      <a:r>
                        <a:rPr sz="800" spc="-5" dirty="0">
                          <a:latin typeface="Arial"/>
                          <a:cs typeface="Arial"/>
                        </a:rPr>
                        <a:t>Data</a:t>
                      </a:r>
                      <a:endParaRPr sz="800">
                        <a:latin typeface="Arial"/>
                        <a:cs typeface="Arial"/>
                      </a:endParaRPr>
                    </a:p>
                  </a:txBody>
                  <a:tcPr marL="0" marR="0" marT="29051" marB="0">
                    <a:lnL w="1905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98FF"/>
                    </a:solidFill>
                  </a:tcPr>
                </a:tc>
                <a:extLst>
                  <a:ext uri="{0D108BD9-81ED-4DB2-BD59-A6C34878D82A}">
                    <a16:rowId xmlns:a16="http://schemas.microsoft.com/office/drawing/2014/main" val="10000"/>
                  </a:ext>
                </a:extLst>
              </a:tr>
              <a:tr h="115252">
                <a:tc gridSpan="2">
                  <a:txBody>
                    <a:bodyPr/>
                    <a:lstStyle/>
                    <a:p>
                      <a:pPr>
                        <a:lnSpc>
                          <a:spcPct val="100000"/>
                        </a:lnSpc>
                      </a:pPr>
                      <a:endParaRPr sz="600">
                        <a:latin typeface="Times New Roman"/>
                        <a:cs typeface="Times New Roman"/>
                      </a:endParaRPr>
                    </a:p>
                  </a:txBody>
                  <a:tcPr marL="0" marR="0" marT="0" marB="0">
                    <a:lnL w="12700">
                      <a:solidFill>
                        <a:srgbClr val="000000"/>
                      </a:solidFill>
                      <a:prstDash val="solid"/>
                    </a:lnL>
                    <a:lnR w="9525">
                      <a:solidFill>
                        <a:srgbClr val="000000"/>
                      </a:solidFill>
                      <a:prstDash val="solid"/>
                    </a:lnR>
                    <a:lnT w="9525" cap="flat" cmpd="sng" algn="ctr">
                      <a:solidFill>
                        <a:srgbClr val="000000"/>
                      </a:solidFill>
                      <a:prstDash val="solid"/>
                      <a:round/>
                      <a:headEnd type="none" w="med" len="med"/>
                      <a:tailEnd type="none" w="med" len="med"/>
                    </a:lnT>
                    <a:lnB w="9525">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1"/>
                  </a:ext>
                </a:extLst>
              </a:tr>
            </a:tbl>
          </a:graphicData>
        </a:graphic>
      </p:graphicFrame>
      <p:grpSp>
        <p:nvGrpSpPr>
          <p:cNvPr id="32" name="object 32"/>
          <p:cNvGrpSpPr/>
          <p:nvPr/>
        </p:nvGrpSpPr>
        <p:grpSpPr>
          <a:xfrm>
            <a:off x="1526947" y="1312545"/>
            <a:ext cx="2211070" cy="1615440"/>
            <a:chOff x="1526947" y="1750060"/>
            <a:chExt cx="2211070" cy="2153920"/>
          </a:xfrm>
        </p:grpSpPr>
        <p:sp>
          <p:nvSpPr>
            <p:cNvPr id="33" name="object 33"/>
            <p:cNvSpPr/>
            <p:nvPr/>
          </p:nvSpPr>
          <p:spPr>
            <a:xfrm>
              <a:off x="1595120" y="1750059"/>
              <a:ext cx="2142490" cy="1146810"/>
            </a:xfrm>
            <a:custGeom>
              <a:avLst/>
              <a:gdLst/>
              <a:ahLst/>
              <a:cxnLst/>
              <a:rect l="l" t="t" r="r" b="b"/>
              <a:pathLst>
                <a:path w="2142490" h="1146810">
                  <a:moveTo>
                    <a:pt x="20320" y="1070610"/>
                  </a:moveTo>
                  <a:lnTo>
                    <a:pt x="10160" y="1069340"/>
                  </a:lnTo>
                  <a:lnTo>
                    <a:pt x="0" y="1144270"/>
                  </a:lnTo>
                  <a:lnTo>
                    <a:pt x="10160" y="1145540"/>
                  </a:lnTo>
                  <a:lnTo>
                    <a:pt x="20320" y="1070610"/>
                  </a:lnTo>
                  <a:close/>
                </a:path>
                <a:path w="2142490" h="1146810">
                  <a:moveTo>
                    <a:pt x="33007" y="966470"/>
                  </a:moveTo>
                  <a:lnTo>
                    <a:pt x="24130" y="965200"/>
                  </a:lnTo>
                  <a:lnTo>
                    <a:pt x="13970" y="1041400"/>
                  </a:lnTo>
                  <a:lnTo>
                    <a:pt x="22860" y="1042670"/>
                  </a:lnTo>
                  <a:lnTo>
                    <a:pt x="33007" y="966470"/>
                  </a:lnTo>
                  <a:close/>
                </a:path>
                <a:path w="2142490" h="1146810">
                  <a:moveTo>
                    <a:pt x="46990" y="863600"/>
                  </a:moveTo>
                  <a:lnTo>
                    <a:pt x="38100" y="862330"/>
                  </a:lnTo>
                  <a:lnTo>
                    <a:pt x="27940" y="937260"/>
                  </a:lnTo>
                  <a:lnTo>
                    <a:pt x="36830" y="938530"/>
                  </a:lnTo>
                  <a:lnTo>
                    <a:pt x="46990" y="863600"/>
                  </a:lnTo>
                  <a:close/>
                </a:path>
                <a:path w="2142490" h="1146810">
                  <a:moveTo>
                    <a:pt x="60960" y="759460"/>
                  </a:moveTo>
                  <a:lnTo>
                    <a:pt x="52057" y="758190"/>
                  </a:lnTo>
                  <a:lnTo>
                    <a:pt x="41910" y="834390"/>
                  </a:lnTo>
                  <a:lnTo>
                    <a:pt x="50800" y="835660"/>
                  </a:lnTo>
                  <a:lnTo>
                    <a:pt x="60960" y="759460"/>
                  </a:lnTo>
                  <a:close/>
                </a:path>
                <a:path w="2142490" h="1146810">
                  <a:moveTo>
                    <a:pt x="74930" y="656590"/>
                  </a:moveTo>
                  <a:lnTo>
                    <a:pt x="66040" y="655320"/>
                  </a:lnTo>
                  <a:lnTo>
                    <a:pt x="55880" y="730250"/>
                  </a:lnTo>
                  <a:lnTo>
                    <a:pt x="64757" y="731520"/>
                  </a:lnTo>
                  <a:lnTo>
                    <a:pt x="74930" y="656590"/>
                  </a:lnTo>
                  <a:close/>
                </a:path>
                <a:path w="2142490" h="1146810">
                  <a:moveTo>
                    <a:pt x="88900" y="552450"/>
                  </a:moveTo>
                  <a:lnTo>
                    <a:pt x="78740" y="551180"/>
                  </a:lnTo>
                  <a:lnTo>
                    <a:pt x="69850" y="627380"/>
                  </a:lnTo>
                  <a:lnTo>
                    <a:pt x="78740" y="628650"/>
                  </a:lnTo>
                  <a:lnTo>
                    <a:pt x="88900" y="552450"/>
                  </a:lnTo>
                  <a:close/>
                </a:path>
                <a:path w="2142490" h="1146810">
                  <a:moveTo>
                    <a:pt x="102870" y="449580"/>
                  </a:moveTo>
                  <a:lnTo>
                    <a:pt x="92710" y="448310"/>
                  </a:lnTo>
                  <a:lnTo>
                    <a:pt x="83820" y="523240"/>
                  </a:lnTo>
                  <a:lnTo>
                    <a:pt x="92710" y="524510"/>
                  </a:lnTo>
                  <a:lnTo>
                    <a:pt x="102870" y="449580"/>
                  </a:lnTo>
                  <a:close/>
                </a:path>
                <a:path w="2142490" h="1146810">
                  <a:moveTo>
                    <a:pt x="116840" y="345440"/>
                  </a:moveTo>
                  <a:lnTo>
                    <a:pt x="106680" y="344170"/>
                  </a:lnTo>
                  <a:lnTo>
                    <a:pt x="96520" y="420370"/>
                  </a:lnTo>
                  <a:lnTo>
                    <a:pt x="106680" y="421640"/>
                  </a:lnTo>
                  <a:lnTo>
                    <a:pt x="116840" y="345440"/>
                  </a:lnTo>
                  <a:close/>
                </a:path>
                <a:path w="2142490" h="1146810">
                  <a:moveTo>
                    <a:pt x="129540" y="242570"/>
                  </a:moveTo>
                  <a:lnTo>
                    <a:pt x="120650" y="241300"/>
                  </a:lnTo>
                  <a:lnTo>
                    <a:pt x="110490" y="316230"/>
                  </a:lnTo>
                  <a:lnTo>
                    <a:pt x="119380" y="317500"/>
                  </a:lnTo>
                  <a:lnTo>
                    <a:pt x="129540" y="242570"/>
                  </a:lnTo>
                  <a:close/>
                </a:path>
                <a:path w="2142490" h="1146810">
                  <a:moveTo>
                    <a:pt x="143510" y="138430"/>
                  </a:moveTo>
                  <a:lnTo>
                    <a:pt x="134620" y="137160"/>
                  </a:lnTo>
                  <a:lnTo>
                    <a:pt x="124460" y="213360"/>
                  </a:lnTo>
                  <a:lnTo>
                    <a:pt x="133350" y="214630"/>
                  </a:lnTo>
                  <a:lnTo>
                    <a:pt x="143510" y="138430"/>
                  </a:lnTo>
                  <a:close/>
                </a:path>
                <a:path w="2142490" h="1146810">
                  <a:moveTo>
                    <a:pt x="157480" y="35560"/>
                  </a:moveTo>
                  <a:lnTo>
                    <a:pt x="148590" y="34290"/>
                  </a:lnTo>
                  <a:lnTo>
                    <a:pt x="138430" y="109220"/>
                  </a:lnTo>
                  <a:lnTo>
                    <a:pt x="147320" y="110490"/>
                  </a:lnTo>
                  <a:lnTo>
                    <a:pt x="157480" y="35560"/>
                  </a:lnTo>
                  <a:close/>
                </a:path>
                <a:path w="2142490" h="1146810">
                  <a:moveTo>
                    <a:pt x="162560" y="2540"/>
                  </a:moveTo>
                  <a:lnTo>
                    <a:pt x="152400" y="1270"/>
                  </a:lnTo>
                  <a:lnTo>
                    <a:pt x="152400" y="6350"/>
                  </a:lnTo>
                  <a:lnTo>
                    <a:pt x="161290" y="7620"/>
                  </a:lnTo>
                  <a:lnTo>
                    <a:pt x="162560" y="2540"/>
                  </a:lnTo>
                  <a:close/>
                </a:path>
                <a:path w="2142490" h="1146810">
                  <a:moveTo>
                    <a:pt x="477520" y="1070610"/>
                  </a:moveTo>
                  <a:lnTo>
                    <a:pt x="467360" y="1069340"/>
                  </a:lnTo>
                  <a:lnTo>
                    <a:pt x="457200" y="1144270"/>
                  </a:lnTo>
                  <a:lnTo>
                    <a:pt x="467360" y="1145540"/>
                  </a:lnTo>
                  <a:lnTo>
                    <a:pt x="477520" y="1070610"/>
                  </a:lnTo>
                  <a:close/>
                </a:path>
                <a:path w="2142490" h="1146810">
                  <a:moveTo>
                    <a:pt x="490220" y="966470"/>
                  </a:moveTo>
                  <a:lnTo>
                    <a:pt x="481330" y="965200"/>
                  </a:lnTo>
                  <a:lnTo>
                    <a:pt x="471170" y="1041400"/>
                  </a:lnTo>
                  <a:lnTo>
                    <a:pt x="480060" y="1042670"/>
                  </a:lnTo>
                  <a:lnTo>
                    <a:pt x="490220" y="966470"/>
                  </a:lnTo>
                  <a:close/>
                </a:path>
                <a:path w="2142490" h="1146810">
                  <a:moveTo>
                    <a:pt x="504190" y="863600"/>
                  </a:moveTo>
                  <a:lnTo>
                    <a:pt x="495300" y="862330"/>
                  </a:lnTo>
                  <a:lnTo>
                    <a:pt x="485140" y="937260"/>
                  </a:lnTo>
                  <a:lnTo>
                    <a:pt x="494030" y="938530"/>
                  </a:lnTo>
                  <a:lnTo>
                    <a:pt x="504190" y="863600"/>
                  </a:lnTo>
                  <a:close/>
                </a:path>
                <a:path w="2142490" h="1146810">
                  <a:moveTo>
                    <a:pt x="518160" y="759460"/>
                  </a:moveTo>
                  <a:lnTo>
                    <a:pt x="509270" y="758190"/>
                  </a:lnTo>
                  <a:lnTo>
                    <a:pt x="499110" y="834390"/>
                  </a:lnTo>
                  <a:lnTo>
                    <a:pt x="508000" y="835660"/>
                  </a:lnTo>
                  <a:lnTo>
                    <a:pt x="518160" y="759460"/>
                  </a:lnTo>
                  <a:close/>
                </a:path>
                <a:path w="2142490" h="1146810">
                  <a:moveTo>
                    <a:pt x="532130" y="656590"/>
                  </a:moveTo>
                  <a:lnTo>
                    <a:pt x="523240" y="655320"/>
                  </a:lnTo>
                  <a:lnTo>
                    <a:pt x="513080" y="730250"/>
                  </a:lnTo>
                  <a:lnTo>
                    <a:pt x="521970" y="731520"/>
                  </a:lnTo>
                  <a:lnTo>
                    <a:pt x="532130" y="656590"/>
                  </a:lnTo>
                  <a:close/>
                </a:path>
                <a:path w="2142490" h="1146810">
                  <a:moveTo>
                    <a:pt x="546100" y="552450"/>
                  </a:moveTo>
                  <a:lnTo>
                    <a:pt x="535940" y="551180"/>
                  </a:lnTo>
                  <a:lnTo>
                    <a:pt x="527050" y="627380"/>
                  </a:lnTo>
                  <a:lnTo>
                    <a:pt x="535940" y="628650"/>
                  </a:lnTo>
                  <a:lnTo>
                    <a:pt x="546100" y="552450"/>
                  </a:lnTo>
                  <a:close/>
                </a:path>
                <a:path w="2142490" h="1146810">
                  <a:moveTo>
                    <a:pt x="560070" y="449580"/>
                  </a:moveTo>
                  <a:lnTo>
                    <a:pt x="549910" y="448310"/>
                  </a:lnTo>
                  <a:lnTo>
                    <a:pt x="541020" y="523240"/>
                  </a:lnTo>
                  <a:lnTo>
                    <a:pt x="549910" y="524510"/>
                  </a:lnTo>
                  <a:lnTo>
                    <a:pt x="560070" y="449580"/>
                  </a:lnTo>
                  <a:close/>
                </a:path>
                <a:path w="2142490" h="1146810">
                  <a:moveTo>
                    <a:pt x="574040" y="345440"/>
                  </a:moveTo>
                  <a:lnTo>
                    <a:pt x="563880" y="344170"/>
                  </a:lnTo>
                  <a:lnTo>
                    <a:pt x="553720" y="420370"/>
                  </a:lnTo>
                  <a:lnTo>
                    <a:pt x="563880" y="421640"/>
                  </a:lnTo>
                  <a:lnTo>
                    <a:pt x="574040" y="345440"/>
                  </a:lnTo>
                  <a:close/>
                </a:path>
                <a:path w="2142490" h="1146810">
                  <a:moveTo>
                    <a:pt x="586740" y="242570"/>
                  </a:moveTo>
                  <a:lnTo>
                    <a:pt x="577850" y="241300"/>
                  </a:lnTo>
                  <a:lnTo>
                    <a:pt x="567690" y="316230"/>
                  </a:lnTo>
                  <a:lnTo>
                    <a:pt x="576580" y="317500"/>
                  </a:lnTo>
                  <a:lnTo>
                    <a:pt x="586740" y="242570"/>
                  </a:lnTo>
                  <a:close/>
                </a:path>
                <a:path w="2142490" h="1146810">
                  <a:moveTo>
                    <a:pt x="600710" y="138430"/>
                  </a:moveTo>
                  <a:lnTo>
                    <a:pt x="591820" y="137160"/>
                  </a:lnTo>
                  <a:lnTo>
                    <a:pt x="581660" y="213360"/>
                  </a:lnTo>
                  <a:lnTo>
                    <a:pt x="590550" y="214630"/>
                  </a:lnTo>
                  <a:lnTo>
                    <a:pt x="600710" y="138430"/>
                  </a:lnTo>
                  <a:close/>
                </a:path>
                <a:path w="2142490" h="1146810">
                  <a:moveTo>
                    <a:pt x="614680" y="35560"/>
                  </a:moveTo>
                  <a:lnTo>
                    <a:pt x="605790" y="34290"/>
                  </a:lnTo>
                  <a:lnTo>
                    <a:pt x="595630" y="109220"/>
                  </a:lnTo>
                  <a:lnTo>
                    <a:pt x="604520" y="110490"/>
                  </a:lnTo>
                  <a:lnTo>
                    <a:pt x="614680" y="35560"/>
                  </a:lnTo>
                  <a:close/>
                </a:path>
                <a:path w="2142490" h="1146810">
                  <a:moveTo>
                    <a:pt x="622300" y="17780"/>
                  </a:moveTo>
                  <a:lnTo>
                    <a:pt x="619252" y="4572"/>
                  </a:lnTo>
                  <a:lnTo>
                    <a:pt x="619760" y="2540"/>
                  </a:lnTo>
                  <a:lnTo>
                    <a:pt x="618744" y="2425"/>
                  </a:lnTo>
                  <a:lnTo>
                    <a:pt x="618490" y="1270"/>
                  </a:lnTo>
                  <a:lnTo>
                    <a:pt x="614337" y="1866"/>
                  </a:lnTo>
                  <a:lnTo>
                    <a:pt x="609600" y="1270"/>
                  </a:lnTo>
                  <a:lnTo>
                    <a:pt x="609600" y="2540"/>
                  </a:lnTo>
                  <a:lnTo>
                    <a:pt x="609600" y="6350"/>
                  </a:lnTo>
                  <a:lnTo>
                    <a:pt x="610438" y="6477"/>
                  </a:lnTo>
                  <a:lnTo>
                    <a:pt x="613410" y="20320"/>
                  </a:lnTo>
                  <a:lnTo>
                    <a:pt x="622300" y="17780"/>
                  </a:lnTo>
                  <a:close/>
                </a:path>
                <a:path w="2142490" h="1146810">
                  <a:moveTo>
                    <a:pt x="642620" y="120650"/>
                  </a:moveTo>
                  <a:lnTo>
                    <a:pt x="627380" y="45720"/>
                  </a:lnTo>
                  <a:lnTo>
                    <a:pt x="618490" y="48260"/>
                  </a:lnTo>
                  <a:lnTo>
                    <a:pt x="633730" y="121920"/>
                  </a:lnTo>
                  <a:lnTo>
                    <a:pt x="642620" y="120650"/>
                  </a:lnTo>
                  <a:close/>
                </a:path>
                <a:path w="2142490" h="1146810">
                  <a:moveTo>
                    <a:pt x="662940" y="222250"/>
                  </a:moveTo>
                  <a:lnTo>
                    <a:pt x="648970" y="148590"/>
                  </a:lnTo>
                  <a:lnTo>
                    <a:pt x="638810" y="149860"/>
                  </a:lnTo>
                  <a:lnTo>
                    <a:pt x="654050" y="224790"/>
                  </a:lnTo>
                  <a:lnTo>
                    <a:pt x="662940" y="222250"/>
                  </a:lnTo>
                  <a:close/>
                </a:path>
                <a:path w="2142490" h="1146810">
                  <a:moveTo>
                    <a:pt x="683260" y="325120"/>
                  </a:moveTo>
                  <a:lnTo>
                    <a:pt x="668020" y="250190"/>
                  </a:lnTo>
                  <a:lnTo>
                    <a:pt x="659130" y="252730"/>
                  </a:lnTo>
                  <a:lnTo>
                    <a:pt x="674370" y="327660"/>
                  </a:lnTo>
                  <a:lnTo>
                    <a:pt x="683260" y="325120"/>
                  </a:lnTo>
                  <a:close/>
                </a:path>
                <a:path w="2142490" h="1146810">
                  <a:moveTo>
                    <a:pt x="703580" y="427990"/>
                  </a:moveTo>
                  <a:lnTo>
                    <a:pt x="689610" y="353060"/>
                  </a:lnTo>
                  <a:lnTo>
                    <a:pt x="679450" y="354330"/>
                  </a:lnTo>
                  <a:lnTo>
                    <a:pt x="694690" y="429260"/>
                  </a:lnTo>
                  <a:lnTo>
                    <a:pt x="703580" y="427990"/>
                  </a:lnTo>
                  <a:close/>
                </a:path>
                <a:path w="2142490" h="1146810">
                  <a:moveTo>
                    <a:pt x="725170" y="529590"/>
                  </a:moveTo>
                  <a:lnTo>
                    <a:pt x="709930" y="455930"/>
                  </a:lnTo>
                  <a:lnTo>
                    <a:pt x="701040" y="457200"/>
                  </a:lnTo>
                  <a:lnTo>
                    <a:pt x="715010" y="532130"/>
                  </a:lnTo>
                  <a:lnTo>
                    <a:pt x="725170" y="529590"/>
                  </a:lnTo>
                  <a:close/>
                </a:path>
                <a:path w="2142490" h="1146810">
                  <a:moveTo>
                    <a:pt x="745490" y="632460"/>
                  </a:moveTo>
                  <a:lnTo>
                    <a:pt x="730250" y="557530"/>
                  </a:lnTo>
                  <a:lnTo>
                    <a:pt x="721360" y="560070"/>
                  </a:lnTo>
                  <a:lnTo>
                    <a:pt x="735330" y="633730"/>
                  </a:lnTo>
                  <a:lnTo>
                    <a:pt x="745490" y="632460"/>
                  </a:lnTo>
                  <a:close/>
                </a:path>
                <a:path w="2142490" h="1146810">
                  <a:moveTo>
                    <a:pt x="765810" y="734060"/>
                  </a:moveTo>
                  <a:lnTo>
                    <a:pt x="750570" y="660400"/>
                  </a:lnTo>
                  <a:lnTo>
                    <a:pt x="741680" y="661670"/>
                  </a:lnTo>
                  <a:lnTo>
                    <a:pt x="756920" y="736600"/>
                  </a:lnTo>
                  <a:lnTo>
                    <a:pt x="765810" y="734060"/>
                  </a:lnTo>
                  <a:close/>
                </a:path>
                <a:path w="2142490" h="1146810">
                  <a:moveTo>
                    <a:pt x="786130" y="836930"/>
                  </a:moveTo>
                  <a:lnTo>
                    <a:pt x="770890" y="762000"/>
                  </a:lnTo>
                  <a:lnTo>
                    <a:pt x="762000" y="764540"/>
                  </a:lnTo>
                  <a:lnTo>
                    <a:pt x="777240" y="838200"/>
                  </a:lnTo>
                  <a:lnTo>
                    <a:pt x="786130" y="836930"/>
                  </a:lnTo>
                  <a:close/>
                </a:path>
                <a:path w="2142490" h="1146810">
                  <a:moveTo>
                    <a:pt x="806450" y="939800"/>
                  </a:moveTo>
                  <a:lnTo>
                    <a:pt x="791210" y="864870"/>
                  </a:lnTo>
                  <a:lnTo>
                    <a:pt x="782320" y="867410"/>
                  </a:lnTo>
                  <a:lnTo>
                    <a:pt x="797560" y="941070"/>
                  </a:lnTo>
                  <a:lnTo>
                    <a:pt x="806450" y="939800"/>
                  </a:lnTo>
                  <a:close/>
                </a:path>
                <a:path w="2142490" h="1146810">
                  <a:moveTo>
                    <a:pt x="826770" y="1041400"/>
                  </a:moveTo>
                  <a:lnTo>
                    <a:pt x="811530" y="967740"/>
                  </a:lnTo>
                  <a:lnTo>
                    <a:pt x="802640" y="969010"/>
                  </a:lnTo>
                  <a:lnTo>
                    <a:pt x="817880" y="1043940"/>
                  </a:lnTo>
                  <a:lnTo>
                    <a:pt x="826770" y="1041400"/>
                  </a:lnTo>
                  <a:close/>
                </a:path>
                <a:path w="2142490" h="1146810">
                  <a:moveTo>
                    <a:pt x="847090" y="1144270"/>
                  </a:moveTo>
                  <a:lnTo>
                    <a:pt x="831850" y="1069340"/>
                  </a:lnTo>
                  <a:lnTo>
                    <a:pt x="822960" y="1071880"/>
                  </a:lnTo>
                  <a:lnTo>
                    <a:pt x="838200" y="1145540"/>
                  </a:lnTo>
                  <a:lnTo>
                    <a:pt x="847090" y="1144270"/>
                  </a:lnTo>
                  <a:close/>
                </a:path>
                <a:path w="2142490" h="1146810">
                  <a:moveTo>
                    <a:pt x="1096010" y="38100"/>
                  </a:moveTo>
                  <a:lnTo>
                    <a:pt x="1075690" y="0"/>
                  </a:lnTo>
                  <a:lnTo>
                    <a:pt x="1072134" y="1778"/>
                  </a:lnTo>
                  <a:lnTo>
                    <a:pt x="1066800" y="2540"/>
                  </a:lnTo>
                  <a:lnTo>
                    <a:pt x="1070610" y="20320"/>
                  </a:lnTo>
                  <a:lnTo>
                    <a:pt x="1075601" y="18897"/>
                  </a:lnTo>
                  <a:lnTo>
                    <a:pt x="1087120" y="41910"/>
                  </a:lnTo>
                  <a:lnTo>
                    <a:pt x="1096010" y="38100"/>
                  </a:lnTo>
                  <a:close/>
                </a:path>
                <a:path w="2142490" h="1146810">
                  <a:moveTo>
                    <a:pt x="1099820" y="120650"/>
                  </a:moveTo>
                  <a:lnTo>
                    <a:pt x="1084580" y="45720"/>
                  </a:lnTo>
                  <a:lnTo>
                    <a:pt x="1075690" y="48260"/>
                  </a:lnTo>
                  <a:lnTo>
                    <a:pt x="1090930" y="121920"/>
                  </a:lnTo>
                  <a:lnTo>
                    <a:pt x="1099820" y="120650"/>
                  </a:lnTo>
                  <a:close/>
                </a:path>
                <a:path w="2142490" h="1146810">
                  <a:moveTo>
                    <a:pt x="1120140" y="222250"/>
                  </a:moveTo>
                  <a:lnTo>
                    <a:pt x="1106170" y="148590"/>
                  </a:lnTo>
                  <a:lnTo>
                    <a:pt x="1096010" y="149860"/>
                  </a:lnTo>
                  <a:lnTo>
                    <a:pt x="1111250" y="224790"/>
                  </a:lnTo>
                  <a:lnTo>
                    <a:pt x="1120140" y="222250"/>
                  </a:lnTo>
                  <a:close/>
                </a:path>
                <a:path w="2142490" h="1146810">
                  <a:moveTo>
                    <a:pt x="1140460" y="325120"/>
                  </a:moveTo>
                  <a:lnTo>
                    <a:pt x="1125220" y="250190"/>
                  </a:lnTo>
                  <a:lnTo>
                    <a:pt x="1116330" y="252730"/>
                  </a:lnTo>
                  <a:lnTo>
                    <a:pt x="1131570" y="327660"/>
                  </a:lnTo>
                  <a:lnTo>
                    <a:pt x="1140460" y="325120"/>
                  </a:lnTo>
                  <a:close/>
                </a:path>
                <a:path w="2142490" h="1146810">
                  <a:moveTo>
                    <a:pt x="1145540" y="129540"/>
                  </a:moveTo>
                  <a:lnTo>
                    <a:pt x="1109980" y="62230"/>
                  </a:lnTo>
                  <a:lnTo>
                    <a:pt x="1101090" y="67310"/>
                  </a:lnTo>
                  <a:lnTo>
                    <a:pt x="1136650" y="134620"/>
                  </a:lnTo>
                  <a:lnTo>
                    <a:pt x="1145540" y="129540"/>
                  </a:lnTo>
                  <a:close/>
                </a:path>
                <a:path w="2142490" h="1146810">
                  <a:moveTo>
                    <a:pt x="1160780" y="427990"/>
                  </a:moveTo>
                  <a:lnTo>
                    <a:pt x="1146810" y="353060"/>
                  </a:lnTo>
                  <a:lnTo>
                    <a:pt x="1136650" y="354330"/>
                  </a:lnTo>
                  <a:lnTo>
                    <a:pt x="1151890" y="429260"/>
                  </a:lnTo>
                  <a:lnTo>
                    <a:pt x="1160780" y="427990"/>
                  </a:lnTo>
                  <a:close/>
                </a:path>
                <a:path w="2142490" h="1146810">
                  <a:moveTo>
                    <a:pt x="1182370" y="529590"/>
                  </a:moveTo>
                  <a:lnTo>
                    <a:pt x="1167130" y="455930"/>
                  </a:lnTo>
                  <a:lnTo>
                    <a:pt x="1158240" y="457200"/>
                  </a:lnTo>
                  <a:lnTo>
                    <a:pt x="1172210" y="532130"/>
                  </a:lnTo>
                  <a:lnTo>
                    <a:pt x="1182370" y="529590"/>
                  </a:lnTo>
                  <a:close/>
                </a:path>
                <a:path w="2142490" h="1146810">
                  <a:moveTo>
                    <a:pt x="1193800" y="222250"/>
                  </a:moveTo>
                  <a:lnTo>
                    <a:pt x="1158240" y="154940"/>
                  </a:lnTo>
                  <a:lnTo>
                    <a:pt x="1150620" y="158750"/>
                  </a:lnTo>
                  <a:lnTo>
                    <a:pt x="1186180" y="226060"/>
                  </a:lnTo>
                  <a:lnTo>
                    <a:pt x="1193800" y="222250"/>
                  </a:lnTo>
                  <a:close/>
                </a:path>
                <a:path w="2142490" h="1146810">
                  <a:moveTo>
                    <a:pt x="1202690" y="632460"/>
                  </a:moveTo>
                  <a:lnTo>
                    <a:pt x="1187450" y="557530"/>
                  </a:lnTo>
                  <a:lnTo>
                    <a:pt x="1178560" y="560070"/>
                  </a:lnTo>
                  <a:lnTo>
                    <a:pt x="1192530" y="633730"/>
                  </a:lnTo>
                  <a:lnTo>
                    <a:pt x="1202690" y="632460"/>
                  </a:lnTo>
                  <a:close/>
                </a:path>
                <a:path w="2142490" h="1146810">
                  <a:moveTo>
                    <a:pt x="1223010" y="734060"/>
                  </a:moveTo>
                  <a:lnTo>
                    <a:pt x="1207770" y="660400"/>
                  </a:lnTo>
                  <a:lnTo>
                    <a:pt x="1198880" y="661670"/>
                  </a:lnTo>
                  <a:lnTo>
                    <a:pt x="1214120" y="736600"/>
                  </a:lnTo>
                  <a:lnTo>
                    <a:pt x="1223010" y="734060"/>
                  </a:lnTo>
                  <a:close/>
                </a:path>
                <a:path w="2142490" h="1146810">
                  <a:moveTo>
                    <a:pt x="1243330" y="836930"/>
                  </a:moveTo>
                  <a:lnTo>
                    <a:pt x="1228090" y="762000"/>
                  </a:lnTo>
                  <a:lnTo>
                    <a:pt x="1219200" y="764540"/>
                  </a:lnTo>
                  <a:lnTo>
                    <a:pt x="1234440" y="838200"/>
                  </a:lnTo>
                  <a:lnTo>
                    <a:pt x="1243330" y="836930"/>
                  </a:lnTo>
                  <a:close/>
                </a:path>
                <a:path w="2142490" h="1146810">
                  <a:moveTo>
                    <a:pt x="1243330" y="313690"/>
                  </a:moveTo>
                  <a:lnTo>
                    <a:pt x="1207770" y="246380"/>
                  </a:lnTo>
                  <a:lnTo>
                    <a:pt x="1200150" y="251460"/>
                  </a:lnTo>
                  <a:lnTo>
                    <a:pt x="1235710" y="318770"/>
                  </a:lnTo>
                  <a:lnTo>
                    <a:pt x="1243330" y="313690"/>
                  </a:lnTo>
                  <a:close/>
                </a:path>
                <a:path w="2142490" h="1146810">
                  <a:moveTo>
                    <a:pt x="1263650" y="939800"/>
                  </a:moveTo>
                  <a:lnTo>
                    <a:pt x="1248410" y="864870"/>
                  </a:lnTo>
                  <a:lnTo>
                    <a:pt x="1239520" y="867410"/>
                  </a:lnTo>
                  <a:lnTo>
                    <a:pt x="1254760" y="941070"/>
                  </a:lnTo>
                  <a:lnTo>
                    <a:pt x="1263650" y="939800"/>
                  </a:lnTo>
                  <a:close/>
                </a:path>
                <a:path w="2142490" h="1146810">
                  <a:moveTo>
                    <a:pt x="1283970" y="1041400"/>
                  </a:moveTo>
                  <a:lnTo>
                    <a:pt x="1268730" y="967740"/>
                  </a:lnTo>
                  <a:lnTo>
                    <a:pt x="1259840" y="969010"/>
                  </a:lnTo>
                  <a:lnTo>
                    <a:pt x="1275080" y="1043940"/>
                  </a:lnTo>
                  <a:lnTo>
                    <a:pt x="1283970" y="1041400"/>
                  </a:lnTo>
                  <a:close/>
                </a:path>
                <a:path w="2142490" h="1146810">
                  <a:moveTo>
                    <a:pt x="1292860" y="406400"/>
                  </a:moveTo>
                  <a:lnTo>
                    <a:pt x="1257300" y="339090"/>
                  </a:lnTo>
                  <a:lnTo>
                    <a:pt x="1248410" y="342900"/>
                  </a:lnTo>
                  <a:lnTo>
                    <a:pt x="1283970" y="410210"/>
                  </a:lnTo>
                  <a:lnTo>
                    <a:pt x="1292860" y="406400"/>
                  </a:lnTo>
                  <a:close/>
                </a:path>
                <a:path w="2142490" h="1146810">
                  <a:moveTo>
                    <a:pt x="1304290" y="1144270"/>
                  </a:moveTo>
                  <a:lnTo>
                    <a:pt x="1289050" y="1069340"/>
                  </a:lnTo>
                  <a:lnTo>
                    <a:pt x="1280160" y="1071880"/>
                  </a:lnTo>
                  <a:lnTo>
                    <a:pt x="1295400" y="1145540"/>
                  </a:lnTo>
                  <a:lnTo>
                    <a:pt x="1304290" y="1144270"/>
                  </a:lnTo>
                  <a:close/>
                </a:path>
                <a:path w="2142490" h="1146810">
                  <a:moveTo>
                    <a:pt x="1342390" y="497840"/>
                  </a:moveTo>
                  <a:lnTo>
                    <a:pt x="1305560" y="431800"/>
                  </a:lnTo>
                  <a:lnTo>
                    <a:pt x="1297940" y="435610"/>
                  </a:lnTo>
                  <a:lnTo>
                    <a:pt x="1333500" y="502920"/>
                  </a:lnTo>
                  <a:lnTo>
                    <a:pt x="1342390" y="497840"/>
                  </a:lnTo>
                  <a:close/>
                </a:path>
                <a:path w="2142490" h="1146810">
                  <a:moveTo>
                    <a:pt x="1390650" y="590550"/>
                  </a:moveTo>
                  <a:lnTo>
                    <a:pt x="1355090" y="523240"/>
                  </a:lnTo>
                  <a:lnTo>
                    <a:pt x="1346200" y="527050"/>
                  </a:lnTo>
                  <a:lnTo>
                    <a:pt x="1383030" y="594360"/>
                  </a:lnTo>
                  <a:lnTo>
                    <a:pt x="1390650" y="590550"/>
                  </a:lnTo>
                  <a:close/>
                </a:path>
                <a:path w="2142490" h="1146810">
                  <a:moveTo>
                    <a:pt x="1440180" y="681990"/>
                  </a:moveTo>
                  <a:lnTo>
                    <a:pt x="1404620" y="614680"/>
                  </a:lnTo>
                  <a:lnTo>
                    <a:pt x="1395730" y="619760"/>
                  </a:lnTo>
                  <a:lnTo>
                    <a:pt x="1431290" y="687070"/>
                  </a:lnTo>
                  <a:lnTo>
                    <a:pt x="1440180" y="681990"/>
                  </a:lnTo>
                  <a:close/>
                </a:path>
                <a:path w="2142490" h="1146810">
                  <a:moveTo>
                    <a:pt x="1488440" y="774700"/>
                  </a:moveTo>
                  <a:lnTo>
                    <a:pt x="1452880" y="707390"/>
                  </a:lnTo>
                  <a:lnTo>
                    <a:pt x="1445260" y="712470"/>
                  </a:lnTo>
                  <a:lnTo>
                    <a:pt x="1480820" y="778510"/>
                  </a:lnTo>
                  <a:lnTo>
                    <a:pt x="1488440" y="774700"/>
                  </a:lnTo>
                  <a:close/>
                </a:path>
                <a:path w="2142490" h="1146810">
                  <a:moveTo>
                    <a:pt x="1537970" y="866140"/>
                  </a:moveTo>
                  <a:lnTo>
                    <a:pt x="1502410" y="798830"/>
                  </a:lnTo>
                  <a:lnTo>
                    <a:pt x="1494790" y="803910"/>
                  </a:lnTo>
                  <a:lnTo>
                    <a:pt x="1530350" y="871220"/>
                  </a:lnTo>
                  <a:lnTo>
                    <a:pt x="1537970" y="866140"/>
                  </a:lnTo>
                  <a:close/>
                </a:path>
                <a:path w="2142490" h="1146810">
                  <a:moveTo>
                    <a:pt x="1587500" y="958850"/>
                  </a:moveTo>
                  <a:lnTo>
                    <a:pt x="1551940" y="891540"/>
                  </a:lnTo>
                  <a:lnTo>
                    <a:pt x="1543050" y="895350"/>
                  </a:lnTo>
                  <a:lnTo>
                    <a:pt x="1579880" y="962660"/>
                  </a:lnTo>
                  <a:lnTo>
                    <a:pt x="1587500" y="958850"/>
                  </a:lnTo>
                  <a:close/>
                </a:path>
                <a:path w="2142490" h="1146810">
                  <a:moveTo>
                    <a:pt x="1637030" y="1050290"/>
                  </a:moveTo>
                  <a:lnTo>
                    <a:pt x="1601470" y="984250"/>
                  </a:lnTo>
                  <a:lnTo>
                    <a:pt x="1592580" y="988060"/>
                  </a:lnTo>
                  <a:lnTo>
                    <a:pt x="1628140" y="1055370"/>
                  </a:lnTo>
                  <a:lnTo>
                    <a:pt x="1637030" y="1050290"/>
                  </a:lnTo>
                  <a:close/>
                </a:path>
                <a:path w="2142490" h="1146810">
                  <a:moveTo>
                    <a:pt x="1685290" y="1143000"/>
                  </a:moveTo>
                  <a:lnTo>
                    <a:pt x="1649730" y="1075690"/>
                  </a:lnTo>
                  <a:lnTo>
                    <a:pt x="1642110" y="1080770"/>
                  </a:lnTo>
                  <a:lnTo>
                    <a:pt x="1677670" y="1146810"/>
                  </a:lnTo>
                  <a:lnTo>
                    <a:pt x="1685290" y="1143000"/>
                  </a:lnTo>
                  <a:close/>
                </a:path>
                <a:path w="2142490" h="1146810">
                  <a:moveTo>
                    <a:pt x="1700530" y="313690"/>
                  </a:moveTo>
                  <a:lnTo>
                    <a:pt x="1664970" y="246380"/>
                  </a:lnTo>
                  <a:lnTo>
                    <a:pt x="1657350" y="251460"/>
                  </a:lnTo>
                  <a:lnTo>
                    <a:pt x="1692897" y="318770"/>
                  </a:lnTo>
                  <a:lnTo>
                    <a:pt x="1700530" y="313690"/>
                  </a:lnTo>
                  <a:close/>
                </a:path>
                <a:path w="2142490" h="1146810">
                  <a:moveTo>
                    <a:pt x="1750060" y="406400"/>
                  </a:moveTo>
                  <a:lnTo>
                    <a:pt x="1714500" y="339090"/>
                  </a:lnTo>
                  <a:lnTo>
                    <a:pt x="1705597" y="342900"/>
                  </a:lnTo>
                  <a:lnTo>
                    <a:pt x="1741170" y="410210"/>
                  </a:lnTo>
                  <a:lnTo>
                    <a:pt x="1750060" y="406400"/>
                  </a:lnTo>
                  <a:close/>
                </a:path>
                <a:path w="2142490" h="1146810">
                  <a:moveTo>
                    <a:pt x="1799590" y="497840"/>
                  </a:moveTo>
                  <a:lnTo>
                    <a:pt x="1762760" y="431800"/>
                  </a:lnTo>
                  <a:lnTo>
                    <a:pt x="1755140" y="435610"/>
                  </a:lnTo>
                  <a:lnTo>
                    <a:pt x="1790700" y="502920"/>
                  </a:lnTo>
                  <a:lnTo>
                    <a:pt x="1799590" y="497840"/>
                  </a:lnTo>
                  <a:close/>
                </a:path>
                <a:path w="2142490" h="1146810">
                  <a:moveTo>
                    <a:pt x="1847850" y="590550"/>
                  </a:moveTo>
                  <a:lnTo>
                    <a:pt x="1812290" y="523240"/>
                  </a:lnTo>
                  <a:lnTo>
                    <a:pt x="1803400" y="527050"/>
                  </a:lnTo>
                  <a:lnTo>
                    <a:pt x="1840230" y="594360"/>
                  </a:lnTo>
                  <a:lnTo>
                    <a:pt x="1847850" y="590550"/>
                  </a:lnTo>
                  <a:close/>
                </a:path>
                <a:path w="2142490" h="1146810">
                  <a:moveTo>
                    <a:pt x="1897380" y="681990"/>
                  </a:moveTo>
                  <a:lnTo>
                    <a:pt x="1861820" y="614680"/>
                  </a:lnTo>
                  <a:lnTo>
                    <a:pt x="1852930" y="619760"/>
                  </a:lnTo>
                  <a:lnTo>
                    <a:pt x="1888490" y="687070"/>
                  </a:lnTo>
                  <a:lnTo>
                    <a:pt x="1897380" y="681990"/>
                  </a:lnTo>
                  <a:close/>
                </a:path>
                <a:path w="2142490" h="1146810">
                  <a:moveTo>
                    <a:pt x="1945640" y="774700"/>
                  </a:moveTo>
                  <a:lnTo>
                    <a:pt x="1910080" y="707390"/>
                  </a:lnTo>
                  <a:lnTo>
                    <a:pt x="1902460" y="712470"/>
                  </a:lnTo>
                  <a:lnTo>
                    <a:pt x="1938020" y="778510"/>
                  </a:lnTo>
                  <a:lnTo>
                    <a:pt x="1945640" y="774700"/>
                  </a:lnTo>
                  <a:close/>
                </a:path>
                <a:path w="2142490" h="1146810">
                  <a:moveTo>
                    <a:pt x="1995170" y="866140"/>
                  </a:moveTo>
                  <a:lnTo>
                    <a:pt x="1959610" y="798830"/>
                  </a:lnTo>
                  <a:lnTo>
                    <a:pt x="1951990" y="803910"/>
                  </a:lnTo>
                  <a:lnTo>
                    <a:pt x="1987550" y="871220"/>
                  </a:lnTo>
                  <a:lnTo>
                    <a:pt x="1995170" y="866140"/>
                  </a:lnTo>
                  <a:close/>
                </a:path>
                <a:path w="2142490" h="1146810">
                  <a:moveTo>
                    <a:pt x="2044700" y="958850"/>
                  </a:moveTo>
                  <a:lnTo>
                    <a:pt x="2009140" y="891540"/>
                  </a:lnTo>
                  <a:lnTo>
                    <a:pt x="2000250" y="895350"/>
                  </a:lnTo>
                  <a:lnTo>
                    <a:pt x="2037080" y="962660"/>
                  </a:lnTo>
                  <a:lnTo>
                    <a:pt x="2044700" y="958850"/>
                  </a:lnTo>
                  <a:close/>
                </a:path>
                <a:path w="2142490" h="1146810">
                  <a:moveTo>
                    <a:pt x="2094230" y="1050290"/>
                  </a:moveTo>
                  <a:lnTo>
                    <a:pt x="2058670" y="984250"/>
                  </a:lnTo>
                  <a:lnTo>
                    <a:pt x="2049780" y="988060"/>
                  </a:lnTo>
                  <a:lnTo>
                    <a:pt x="2085340" y="1055370"/>
                  </a:lnTo>
                  <a:lnTo>
                    <a:pt x="2094230" y="1050290"/>
                  </a:lnTo>
                  <a:close/>
                </a:path>
                <a:path w="2142490" h="1146810">
                  <a:moveTo>
                    <a:pt x="2142490" y="1143000"/>
                  </a:moveTo>
                  <a:lnTo>
                    <a:pt x="2106930" y="1075690"/>
                  </a:lnTo>
                  <a:lnTo>
                    <a:pt x="2099310" y="1080770"/>
                  </a:lnTo>
                  <a:lnTo>
                    <a:pt x="2134870" y="1146810"/>
                  </a:lnTo>
                  <a:lnTo>
                    <a:pt x="2142490" y="1143000"/>
                  </a:lnTo>
                  <a:close/>
                </a:path>
              </a:pathLst>
            </a:custGeom>
            <a:solidFill>
              <a:srgbClr val="000000"/>
            </a:solidFill>
          </p:spPr>
          <p:txBody>
            <a:bodyPr wrap="square" lIns="0" tIns="0" rIns="0" bIns="0" rtlCol="0"/>
            <a:lstStyle/>
            <a:p>
              <a:endParaRPr/>
            </a:p>
          </p:txBody>
        </p:sp>
        <p:sp>
          <p:nvSpPr>
            <p:cNvPr id="34" name="object 34"/>
            <p:cNvSpPr/>
            <p:nvPr/>
          </p:nvSpPr>
          <p:spPr>
            <a:xfrm>
              <a:off x="3120390" y="1750059"/>
              <a:ext cx="175260" cy="318770"/>
            </a:xfrm>
            <a:custGeom>
              <a:avLst/>
              <a:gdLst/>
              <a:ahLst/>
              <a:cxnLst/>
              <a:rect l="l" t="t" r="r" b="b"/>
              <a:pathLst>
                <a:path w="175260" h="318769">
                  <a:moveTo>
                    <a:pt x="27940" y="38100"/>
                  </a:moveTo>
                  <a:lnTo>
                    <a:pt x="7620" y="0"/>
                  </a:lnTo>
                  <a:lnTo>
                    <a:pt x="0" y="3810"/>
                  </a:lnTo>
                  <a:lnTo>
                    <a:pt x="19050" y="41910"/>
                  </a:lnTo>
                  <a:lnTo>
                    <a:pt x="27940" y="38100"/>
                  </a:lnTo>
                  <a:close/>
                </a:path>
                <a:path w="175260" h="318769">
                  <a:moveTo>
                    <a:pt x="77470" y="129540"/>
                  </a:moveTo>
                  <a:lnTo>
                    <a:pt x="41910" y="62230"/>
                  </a:lnTo>
                  <a:lnTo>
                    <a:pt x="33020" y="67310"/>
                  </a:lnTo>
                  <a:lnTo>
                    <a:pt x="68580" y="134620"/>
                  </a:lnTo>
                  <a:lnTo>
                    <a:pt x="77470" y="129540"/>
                  </a:lnTo>
                  <a:close/>
                </a:path>
                <a:path w="175260" h="318769">
                  <a:moveTo>
                    <a:pt x="125730" y="222250"/>
                  </a:moveTo>
                  <a:lnTo>
                    <a:pt x="90170" y="154940"/>
                  </a:lnTo>
                  <a:lnTo>
                    <a:pt x="82550" y="158750"/>
                  </a:lnTo>
                  <a:lnTo>
                    <a:pt x="118110" y="226060"/>
                  </a:lnTo>
                  <a:lnTo>
                    <a:pt x="125730" y="222250"/>
                  </a:lnTo>
                  <a:close/>
                </a:path>
                <a:path w="175260" h="318769">
                  <a:moveTo>
                    <a:pt x="175260" y="313690"/>
                  </a:moveTo>
                  <a:lnTo>
                    <a:pt x="139700" y="246380"/>
                  </a:lnTo>
                  <a:lnTo>
                    <a:pt x="132080" y="251460"/>
                  </a:lnTo>
                  <a:lnTo>
                    <a:pt x="167627" y="318770"/>
                  </a:lnTo>
                  <a:lnTo>
                    <a:pt x="175260" y="313690"/>
                  </a:lnTo>
                  <a:close/>
                </a:path>
              </a:pathLst>
            </a:custGeom>
            <a:solidFill>
              <a:srgbClr val="000000"/>
            </a:solidFill>
          </p:spPr>
          <p:txBody>
            <a:bodyPr wrap="square" lIns="0" tIns="0" rIns="0" bIns="0" rtlCol="0"/>
            <a:lstStyle/>
            <a:p>
              <a:endParaRPr/>
            </a:p>
          </p:txBody>
        </p:sp>
        <p:sp>
          <p:nvSpPr>
            <p:cNvPr id="35" name="object 35"/>
            <p:cNvSpPr/>
            <p:nvPr/>
          </p:nvSpPr>
          <p:spPr>
            <a:xfrm>
              <a:off x="1531620" y="3274060"/>
              <a:ext cx="228600" cy="612140"/>
            </a:xfrm>
            <a:custGeom>
              <a:avLst/>
              <a:gdLst/>
              <a:ahLst/>
              <a:cxnLst/>
              <a:rect l="l" t="t" r="r" b="b"/>
              <a:pathLst>
                <a:path w="228600" h="612139">
                  <a:moveTo>
                    <a:pt x="152400" y="0"/>
                  </a:moveTo>
                  <a:lnTo>
                    <a:pt x="34290" y="5079"/>
                  </a:lnTo>
                  <a:lnTo>
                    <a:pt x="55880" y="501650"/>
                  </a:lnTo>
                  <a:lnTo>
                    <a:pt x="0" y="504189"/>
                  </a:lnTo>
                  <a:lnTo>
                    <a:pt x="119380" y="612139"/>
                  </a:lnTo>
                  <a:lnTo>
                    <a:pt x="228600" y="494029"/>
                  </a:lnTo>
                  <a:lnTo>
                    <a:pt x="172719" y="496569"/>
                  </a:lnTo>
                  <a:lnTo>
                    <a:pt x="152400" y="0"/>
                  </a:lnTo>
                  <a:close/>
                </a:path>
              </a:pathLst>
            </a:custGeom>
            <a:solidFill>
              <a:srgbClr val="CC9800"/>
            </a:solidFill>
          </p:spPr>
          <p:txBody>
            <a:bodyPr wrap="square" lIns="0" tIns="0" rIns="0" bIns="0" rtlCol="0"/>
            <a:lstStyle/>
            <a:p>
              <a:endParaRPr/>
            </a:p>
          </p:txBody>
        </p:sp>
        <p:sp>
          <p:nvSpPr>
            <p:cNvPr id="36" name="object 36"/>
            <p:cNvSpPr/>
            <p:nvPr/>
          </p:nvSpPr>
          <p:spPr>
            <a:xfrm>
              <a:off x="1531620" y="3274060"/>
              <a:ext cx="228600" cy="612140"/>
            </a:xfrm>
            <a:custGeom>
              <a:avLst/>
              <a:gdLst/>
              <a:ahLst/>
              <a:cxnLst/>
              <a:rect l="l" t="t" r="r" b="b"/>
              <a:pathLst>
                <a:path w="228600" h="612139">
                  <a:moveTo>
                    <a:pt x="152400" y="0"/>
                  </a:moveTo>
                  <a:lnTo>
                    <a:pt x="172719" y="496569"/>
                  </a:lnTo>
                  <a:lnTo>
                    <a:pt x="228600" y="494029"/>
                  </a:lnTo>
                  <a:lnTo>
                    <a:pt x="119380" y="612139"/>
                  </a:lnTo>
                  <a:lnTo>
                    <a:pt x="0" y="504189"/>
                  </a:lnTo>
                  <a:lnTo>
                    <a:pt x="55880" y="501650"/>
                  </a:lnTo>
                  <a:lnTo>
                    <a:pt x="34290" y="5079"/>
                  </a:lnTo>
                  <a:lnTo>
                    <a:pt x="152400" y="0"/>
                  </a:lnTo>
                  <a:close/>
                </a:path>
              </a:pathLst>
            </a:custGeom>
            <a:ln w="9344">
              <a:solidFill>
                <a:srgbClr val="000000"/>
              </a:solidFill>
            </a:ln>
          </p:spPr>
          <p:txBody>
            <a:bodyPr wrap="square" lIns="0" tIns="0" rIns="0" bIns="0" rtlCol="0"/>
            <a:lstStyle/>
            <a:p>
              <a:endParaRPr/>
            </a:p>
          </p:txBody>
        </p:sp>
        <p:sp>
          <p:nvSpPr>
            <p:cNvPr id="37" name="object 37"/>
            <p:cNvSpPr/>
            <p:nvPr/>
          </p:nvSpPr>
          <p:spPr>
            <a:xfrm>
              <a:off x="2362200" y="3276600"/>
              <a:ext cx="228600" cy="609600"/>
            </a:xfrm>
            <a:custGeom>
              <a:avLst/>
              <a:gdLst/>
              <a:ahLst/>
              <a:cxnLst/>
              <a:rect l="l" t="t" r="r" b="b"/>
              <a:pathLst>
                <a:path w="228600" h="609600">
                  <a:moveTo>
                    <a:pt x="172719" y="0"/>
                  </a:moveTo>
                  <a:lnTo>
                    <a:pt x="54610" y="0"/>
                  </a:lnTo>
                  <a:lnTo>
                    <a:pt x="54610" y="496569"/>
                  </a:lnTo>
                  <a:lnTo>
                    <a:pt x="0" y="496569"/>
                  </a:lnTo>
                  <a:lnTo>
                    <a:pt x="114300" y="609600"/>
                  </a:lnTo>
                  <a:lnTo>
                    <a:pt x="228600" y="496569"/>
                  </a:lnTo>
                  <a:lnTo>
                    <a:pt x="172719" y="496569"/>
                  </a:lnTo>
                  <a:lnTo>
                    <a:pt x="172719" y="0"/>
                  </a:lnTo>
                  <a:close/>
                </a:path>
              </a:pathLst>
            </a:custGeom>
            <a:solidFill>
              <a:srgbClr val="CC9800"/>
            </a:solidFill>
          </p:spPr>
          <p:txBody>
            <a:bodyPr wrap="square" lIns="0" tIns="0" rIns="0" bIns="0" rtlCol="0"/>
            <a:lstStyle/>
            <a:p>
              <a:endParaRPr/>
            </a:p>
          </p:txBody>
        </p:sp>
        <p:sp>
          <p:nvSpPr>
            <p:cNvPr id="38" name="object 38"/>
            <p:cNvSpPr/>
            <p:nvPr/>
          </p:nvSpPr>
          <p:spPr>
            <a:xfrm>
              <a:off x="2362200" y="3276600"/>
              <a:ext cx="228600" cy="609600"/>
            </a:xfrm>
            <a:custGeom>
              <a:avLst/>
              <a:gdLst/>
              <a:ahLst/>
              <a:cxnLst/>
              <a:rect l="l" t="t" r="r" b="b"/>
              <a:pathLst>
                <a:path w="228600" h="609600">
                  <a:moveTo>
                    <a:pt x="172719" y="0"/>
                  </a:moveTo>
                  <a:lnTo>
                    <a:pt x="172719" y="496569"/>
                  </a:lnTo>
                  <a:lnTo>
                    <a:pt x="228600" y="496569"/>
                  </a:lnTo>
                  <a:lnTo>
                    <a:pt x="114300" y="609600"/>
                  </a:lnTo>
                  <a:lnTo>
                    <a:pt x="0" y="496569"/>
                  </a:lnTo>
                  <a:lnTo>
                    <a:pt x="54610" y="496569"/>
                  </a:lnTo>
                  <a:lnTo>
                    <a:pt x="54610" y="0"/>
                  </a:lnTo>
                  <a:lnTo>
                    <a:pt x="172719" y="0"/>
                  </a:lnTo>
                  <a:close/>
                </a:path>
              </a:pathLst>
            </a:custGeom>
            <a:ln w="9344">
              <a:solidFill>
                <a:srgbClr val="000000"/>
              </a:solidFill>
            </a:ln>
          </p:spPr>
          <p:txBody>
            <a:bodyPr wrap="square" lIns="0" tIns="0" rIns="0" bIns="0" rtlCol="0"/>
            <a:lstStyle/>
            <a:p>
              <a:endParaRPr/>
            </a:p>
          </p:txBody>
        </p:sp>
        <p:sp>
          <p:nvSpPr>
            <p:cNvPr id="39" name="object 39"/>
            <p:cNvSpPr/>
            <p:nvPr/>
          </p:nvSpPr>
          <p:spPr>
            <a:xfrm>
              <a:off x="3048000" y="3289300"/>
              <a:ext cx="228600" cy="609600"/>
            </a:xfrm>
            <a:custGeom>
              <a:avLst/>
              <a:gdLst/>
              <a:ahLst/>
              <a:cxnLst/>
              <a:rect l="l" t="t" r="r" b="b"/>
              <a:pathLst>
                <a:path w="228600" h="609600">
                  <a:moveTo>
                    <a:pt x="172719" y="0"/>
                  </a:moveTo>
                  <a:lnTo>
                    <a:pt x="54610" y="0"/>
                  </a:lnTo>
                  <a:lnTo>
                    <a:pt x="54610" y="496569"/>
                  </a:lnTo>
                  <a:lnTo>
                    <a:pt x="0" y="496569"/>
                  </a:lnTo>
                  <a:lnTo>
                    <a:pt x="114300" y="609600"/>
                  </a:lnTo>
                  <a:lnTo>
                    <a:pt x="228600" y="496569"/>
                  </a:lnTo>
                  <a:lnTo>
                    <a:pt x="172719" y="496569"/>
                  </a:lnTo>
                  <a:lnTo>
                    <a:pt x="172719" y="0"/>
                  </a:lnTo>
                  <a:close/>
                </a:path>
              </a:pathLst>
            </a:custGeom>
            <a:solidFill>
              <a:srgbClr val="CC9800"/>
            </a:solidFill>
          </p:spPr>
          <p:txBody>
            <a:bodyPr wrap="square" lIns="0" tIns="0" rIns="0" bIns="0" rtlCol="0"/>
            <a:lstStyle/>
            <a:p>
              <a:endParaRPr/>
            </a:p>
          </p:txBody>
        </p:sp>
        <p:sp>
          <p:nvSpPr>
            <p:cNvPr id="40" name="object 40"/>
            <p:cNvSpPr/>
            <p:nvPr/>
          </p:nvSpPr>
          <p:spPr>
            <a:xfrm>
              <a:off x="3048000" y="3289300"/>
              <a:ext cx="228600" cy="609600"/>
            </a:xfrm>
            <a:custGeom>
              <a:avLst/>
              <a:gdLst/>
              <a:ahLst/>
              <a:cxnLst/>
              <a:rect l="l" t="t" r="r" b="b"/>
              <a:pathLst>
                <a:path w="228600" h="609600">
                  <a:moveTo>
                    <a:pt x="172719" y="0"/>
                  </a:moveTo>
                  <a:lnTo>
                    <a:pt x="172719" y="496569"/>
                  </a:lnTo>
                  <a:lnTo>
                    <a:pt x="228600" y="496569"/>
                  </a:lnTo>
                  <a:lnTo>
                    <a:pt x="114300" y="609600"/>
                  </a:lnTo>
                  <a:lnTo>
                    <a:pt x="0" y="496569"/>
                  </a:lnTo>
                  <a:lnTo>
                    <a:pt x="54610" y="496569"/>
                  </a:lnTo>
                  <a:lnTo>
                    <a:pt x="54610" y="0"/>
                  </a:lnTo>
                  <a:lnTo>
                    <a:pt x="172719" y="0"/>
                  </a:lnTo>
                  <a:close/>
                </a:path>
              </a:pathLst>
            </a:custGeom>
            <a:ln w="9344">
              <a:solidFill>
                <a:srgbClr val="000000"/>
              </a:solidFill>
            </a:ln>
          </p:spPr>
          <p:txBody>
            <a:bodyPr wrap="square" lIns="0" tIns="0" rIns="0" bIns="0" rtlCol="0"/>
            <a:lstStyle/>
            <a:p>
              <a:endParaRPr/>
            </a:p>
          </p:txBody>
        </p:sp>
        <p:sp>
          <p:nvSpPr>
            <p:cNvPr id="41" name="object 41"/>
            <p:cNvSpPr/>
            <p:nvPr/>
          </p:nvSpPr>
          <p:spPr>
            <a:xfrm>
              <a:off x="1793240" y="2357120"/>
              <a:ext cx="224790" cy="383540"/>
            </a:xfrm>
            <a:custGeom>
              <a:avLst/>
              <a:gdLst/>
              <a:ahLst/>
              <a:cxnLst/>
              <a:rect l="l" t="t" r="r" b="b"/>
              <a:pathLst>
                <a:path w="224789" h="383539">
                  <a:moveTo>
                    <a:pt x="118110" y="0"/>
                  </a:moveTo>
                  <a:lnTo>
                    <a:pt x="68580" y="264159"/>
                  </a:lnTo>
                  <a:lnTo>
                    <a:pt x="0" y="251459"/>
                  </a:lnTo>
                  <a:lnTo>
                    <a:pt x="91440" y="383539"/>
                  </a:lnTo>
                  <a:lnTo>
                    <a:pt x="224790" y="293369"/>
                  </a:lnTo>
                  <a:lnTo>
                    <a:pt x="156210" y="280669"/>
                  </a:lnTo>
                  <a:lnTo>
                    <a:pt x="205740" y="16509"/>
                  </a:lnTo>
                  <a:lnTo>
                    <a:pt x="118110" y="0"/>
                  </a:lnTo>
                  <a:close/>
                </a:path>
              </a:pathLst>
            </a:custGeom>
            <a:solidFill>
              <a:srgbClr val="CC9800"/>
            </a:solidFill>
          </p:spPr>
          <p:txBody>
            <a:bodyPr wrap="square" lIns="0" tIns="0" rIns="0" bIns="0" rtlCol="0"/>
            <a:lstStyle/>
            <a:p>
              <a:endParaRPr/>
            </a:p>
          </p:txBody>
        </p:sp>
        <p:sp>
          <p:nvSpPr>
            <p:cNvPr id="42" name="object 42"/>
            <p:cNvSpPr/>
            <p:nvPr/>
          </p:nvSpPr>
          <p:spPr>
            <a:xfrm>
              <a:off x="1793240" y="2357120"/>
              <a:ext cx="224790" cy="383540"/>
            </a:xfrm>
            <a:custGeom>
              <a:avLst/>
              <a:gdLst/>
              <a:ahLst/>
              <a:cxnLst/>
              <a:rect l="l" t="t" r="r" b="b"/>
              <a:pathLst>
                <a:path w="224789" h="383539">
                  <a:moveTo>
                    <a:pt x="205740" y="16509"/>
                  </a:moveTo>
                  <a:lnTo>
                    <a:pt x="156210" y="280669"/>
                  </a:lnTo>
                  <a:lnTo>
                    <a:pt x="224790" y="293369"/>
                  </a:lnTo>
                  <a:lnTo>
                    <a:pt x="91440" y="383539"/>
                  </a:lnTo>
                  <a:lnTo>
                    <a:pt x="0" y="251459"/>
                  </a:lnTo>
                  <a:lnTo>
                    <a:pt x="68580" y="264159"/>
                  </a:lnTo>
                  <a:lnTo>
                    <a:pt x="118110" y="0"/>
                  </a:lnTo>
                  <a:lnTo>
                    <a:pt x="205740" y="16509"/>
                  </a:lnTo>
                  <a:close/>
                </a:path>
              </a:pathLst>
            </a:custGeom>
            <a:ln w="9344">
              <a:solidFill>
                <a:srgbClr val="000000"/>
              </a:solidFill>
            </a:ln>
          </p:spPr>
          <p:txBody>
            <a:bodyPr wrap="square" lIns="0" tIns="0" rIns="0" bIns="0" rtlCol="0"/>
            <a:lstStyle/>
            <a:p>
              <a:endParaRPr/>
            </a:p>
          </p:txBody>
        </p:sp>
        <p:sp>
          <p:nvSpPr>
            <p:cNvPr id="43" name="object 43"/>
            <p:cNvSpPr/>
            <p:nvPr/>
          </p:nvSpPr>
          <p:spPr>
            <a:xfrm>
              <a:off x="2532380" y="2357120"/>
              <a:ext cx="223520" cy="382270"/>
            </a:xfrm>
            <a:custGeom>
              <a:avLst/>
              <a:gdLst/>
              <a:ahLst/>
              <a:cxnLst/>
              <a:rect l="l" t="t" r="r" b="b"/>
              <a:pathLst>
                <a:path w="223519" h="382269">
                  <a:moveTo>
                    <a:pt x="101600" y="0"/>
                  </a:moveTo>
                  <a:lnTo>
                    <a:pt x="13969" y="17779"/>
                  </a:lnTo>
                  <a:lnTo>
                    <a:pt x="68580" y="280669"/>
                  </a:lnTo>
                  <a:lnTo>
                    <a:pt x="0" y="295909"/>
                  </a:lnTo>
                  <a:lnTo>
                    <a:pt x="134619" y="382269"/>
                  </a:lnTo>
                  <a:lnTo>
                    <a:pt x="223519" y="248919"/>
                  </a:lnTo>
                  <a:lnTo>
                    <a:pt x="154939" y="262889"/>
                  </a:lnTo>
                  <a:lnTo>
                    <a:pt x="101600" y="0"/>
                  </a:lnTo>
                  <a:close/>
                </a:path>
              </a:pathLst>
            </a:custGeom>
            <a:solidFill>
              <a:srgbClr val="CC9800"/>
            </a:solidFill>
          </p:spPr>
          <p:txBody>
            <a:bodyPr wrap="square" lIns="0" tIns="0" rIns="0" bIns="0" rtlCol="0"/>
            <a:lstStyle/>
            <a:p>
              <a:endParaRPr/>
            </a:p>
          </p:txBody>
        </p:sp>
        <p:sp>
          <p:nvSpPr>
            <p:cNvPr id="44" name="object 44"/>
            <p:cNvSpPr/>
            <p:nvPr/>
          </p:nvSpPr>
          <p:spPr>
            <a:xfrm>
              <a:off x="2532380" y="2357120"/>
              <a:ext cx="223520" cy="382270"/>
            </a:xfrm>
            <a:custGeom>
              <a:avLst/>
              <a:gdLst/>
              <a:ahLst/>
              <a:cxnLst/>
              <a:rect l="l" t="t" r="r" b="b"/>
              <a:pathLst>
                <a:path w="223519" h="382269">
                  <a:moveTo>
                    <a:pt x="101600" y="0"/>
                  </a:moveTo>
                  <a:lnTo>
                    <a:pt x="154939" y="262889"/>
                  </a:lnTo>
                  <a:lnTo>
                    <a:pt x="223519" y="248919"/>
                  </a:lnTo>
                  <a:lnTo>
                    <a:pt x="134619" y="382269"/>
                  </a:lnTo>
                  <a:lnTo>
                    <a:pt x="0" y="295909"/>
                  </a:lnTo>
                  <a:lnTo>
                    <a:pt x="68580" y="280669"/>
                  </a:lnTo>
                  <a:lnTo>
                    <a:pt x="13969" y="17779"/>
                  </a:lnTo>
                  <a:lnTo>
                    <a:pt x="101600" y="0"/>
                  </a:lnTo>
                  <a:close/>
                </a:path>
              </a:pathLst>
            </a:custGeom>
            <a:ln w="9344">
              <a:solidFill>
                <a:srgbClr val="000000"/>
              </a:solidFill>
            </a:ln>
          </p:spPr>
          <p:txBody>
            <a:bodyPr wrap="square" lIns="0" tIns="0" rIns="0" bIns="0" rtlCol="0"/>
            <a:lstStyle/>
            <a:p>
              <a:endParaRPr/>
            </a:p>
          </p:txBody>
        </p:sp>
        <p:sp>
          <p:nvSpPr>
            <p:cNvPr id="45" name="object 45"/>
            <p:cNvSpPr/>
            <p:nvPr/>
          </p:nvSpPr>
          <p:spPr>
            <a:xfrm>
              <a:off x="3180079" y="2366010"/>
              <a:ext cx="273050" cy="351790"/>
            </a:xfrm>
            <a:custGeom>
              <a:avLst/>
              <a:gdLst/>
              <a:ahLst/>
              <a:cxnLst/>
              <a:rect l="l" t="t" r="r" b="b"/>
              <a:pathLst>
                <a:path w="273050" h="351789">
                  <a:moveTo>
                    <a:pt x="77469" y="0"/>
                  </a:moveTo>
                  <a:lnTo>
                    <a:pt x="0" y="44450"/>
                  </a:lnTo>
                  <a:lnTo>
                    <a:pt x="135890" y="276860"/>
                  </a:lnTo>
                  <a:lnTo>
                    <a:pt x="74930" y="312419"/>
                  </a:lnTo>
                  <a:lnTo>
                    <a:pt x="231140" y="351789"/>
                  </a:lnTo>
                  <a:lnTo>
                    <a:pt x="273049" y="196850"/>
                  </a:lnTo>
                  <a:lnTo>
                    <a:pt x="212090" y="231139"/>
                  </a:lnTo>
                  <a:lnTo>
                    <a:pt x="77469" y="0"/>
                  </a:lnTo>
                  <a:close/>
                </a:path>
              </a:pathLst>
            </a:custGeom>
            <a:solidFill>
              <a:srgbClr val="CC9800"/>
            </a:solidFill>
          </p:spPr>
          <p:txBody>
            <a:bodyPr wrap="square" lIns="0" tIns="0" rIns="0" bIns="0" rtlCol="0"/>
            <a:lstStyle/>
            <a:p>
              <a:endParaRPr/>
            </a:p>
          </p:txBody>
        </p:sp>
        <p:sp>
          <p:nvSpPr>
            <p:cNvPr id="46" name="object 46"/>
            <p:cNvSpPr/>
            <p:nvPr/>
          </p:nvSpPr>
          <p:spPr>
            <a:xfrm>
              <a:off x="3180079" y="2366010"/>
              <a:ext cx="273050" cy="351790"/>
            </a:xfrm>
            <a:custGeom>
              <a:avLst/>
              <a:gdLst/>
              <a:ahLst/>
              <a:cxnLst/>
              <a:rect l="l" t="t" r="r" b="b"/>
              <a:pathLst>
                <a:path w="273050" h="351789">
                  <a:moveTo>
                    <a:pt x="77469" y="0"/>
                  </a:moveTo>
                  <a:lnTo>
                    <a:pt x="212090" y="231139"/>
                  </a:lnTo>
                  <a:lnTo>
                    <a:pt x="273049" y="196850"/>
                  </a:lnTo>
                  <a:lnTo>
                    <a:pt x="231140" y="351789"/>
                  </a:lnTo>
                  <a:lnTo>
                    <a:pt x="74930" y="312419"/>
                  </a:lnTo>
                  <a:lnTo>
                    <a:pt x="135890" y="276860"/>
                  </a:lnTo>
                  <a:lnTo>
                    <a:pt x="0" y="44450"/>
                  </a:lnTo>
                  <a:lnTo>
                    <a:pt x="77469" y="0"/>
                  </a:lnTo>
                  <a:close/>
                </a:path>
              </a:pathLst>
            </a:custGeom>
            <a:ln w="9344">
              <a:solidFill>
                <a:srgbClr val="000000"/>
              </a:solidFill>
            </a:ln>
          </p:spPr>
          <p:txBody>
            <a:bodyPr wrap="square" lIns="0" tIns="0" rIns="0" bIns="0" rtlCol="0"/>
            <a:lstStyle/>
            <a:p>
              <a:endParaRPr/>
            </a:p>
          </p:txBody>
        </p:sp>
      </p:grpSp>
      <p:grpSp>
        <p:nvGrpSpPr>
          <p:cNvPr id="47" name="object 47"/>
          <p:cNvGrpSpPr/>
          <p:nvPr/>
        </p:nvGrpSpPr>
        <p:grpSpPr>
          <a:xfrm>
            <a:off x="5557520" y="1312545"/>
            <a:ext cx="2142490" cy="1634490"/>
            <a:chOff x="5557520" y="1750060"/>
            <a:chExt cx="2142490" cy="2179320"/>
          </a:xfrm>
        </p:grpSpPr>
        <p:sp>
          <p:nvSpPr>
            <p:cNvPr id="48" name="object 48"/>
            <p:cNvSpPr/>
            <p:nvPr/>
          </p:nvSpPr>
          <p:spPr>
            <a:xfrm>
              <a:off x="5557520" y="1750059"/>
              <a:ext cx="2142490" cy="1146810"/>
            </a:xfrm>
            <a:custGeom>
              <a:avLst/>
              <a:gdLst/>
              <a:ahLst/>
              <a:cxnLst/>
              <a:rect l="l" t="t" r="r" b="b"/>
              <a:pathLst>
                <a:path w="2142490" h="1146810">
                  <a:moveTo>
                    <a:pt x="20320" y="1070610"/>
                  </a:moveTo>
                  <a:lnTo>
                    <a:pt x="10160" y="1069340"/>
                  </a:lnTo>
                  <a:lnTo>
                    <a:pt x="0" y="1144270"/>
                  </a:lnTo>
                  <a:lnTo>
                    <a:pt x="10160" y="1145540"/>
                  </a:lnTo>
                  <a:lnTo>
                    <a:pt x="20320" y="1070610"/>
                  </a:lnTo>
                  <a:close/>
                </a:path>
                <a:path w="2142490" h="1146810">
                  <a:moveTo>
                    <a:pt x="33020" y="966470"/>
                  </a:moveTo>
                  <a:lnTo>
                    <a:pt x="24130" y="965200"/>
                  </a:lnTo>
                  <a:lnTo>
                    <a:pt x="13970" y="1041400"/>
                  </a:lnTo>
                  <a:lnTo>
                    <a:pt x="24130" y="1042670"/>
                  </a:lnTo>
                  <a:lnTo>
                    <a:pt x="33020" y="966470"/>
                  </a:lnTo>
                  <a:close/>
                </a:path>
                <a:path w="2142490" h="1146810">
                  <a:moveTo>
                    <a:pt x="46990" y="863600"/>
                  </a:moveTo>
                  <a:lnTo>
                    <a:pt x="38100" y="862330"/>
                  </a:lnTo>
                  <a:lnTo>
                    <a:pt x="27940" y="937260"/>
                  </a:lnTo>
                  <a:lnTo>
                    <a:pt x="36830" y="938530"/>
                  </a:lnTo>
                  <a:lnTo>
                    <a:pt x="46990" y="863600"/>
                  </a:lnTo>
                  <a:close/>
                </a:path>
                <a:path w="2142490" h="1146810">
                  <a:moveTo>
                    <a:pt x="60960" y="759460"/>
                  </a:moveTo>
                  <a:lnTo>
                    <a:pt x="52070" y="758190"/>
                  </a:lnTo>
                  <a:lnTo>
                    <a:pt x="41910" y="834390"/>
                  </a:lnTo>
                  <a:lnTo>
                    <a:pt x="50800" y="835660"/>
                  </a:lnTo>
                  <a:lnTo>
                    <a:pt x="60960" y="759460"/>
                  </a:lnTo>
                  <a:close/>
                </a:path>
                <a:path w="2142490" h="1146810">
                  <a:moveTo>
                    <a:pt x="74930" y="656590"/>
                  </a:moveTo>
                  <a:lnTo>
                    <a:pt x="66040" y="655320"/>
                  </a:lnTo>
                  <a:lnTo>
                    <a:pt x="55880" y="730250"/>
                  </a:lnTo>
                  <a:lnTo>
                    <a:pt x="64770" y="731520"/>
                  </a:lnTo>
                  <a:lnTo>
                    <a:pt x="74930" y="656590"/>
                  </a:lnTo>
                  <a:close/>
                </a:path>
                <a:path w="2142490" h="1146810">
                  <a:moveTo>
                    <a:pt x="88900" y="552450"/>
                  </a:moveTo>
                  <a:lnTo>
                    <a:pt x="78740" y="551180"/>
                  </a:lnTo>
                  <a:lnTo>
                    <a:pt x="69850" y="627380"/>
                  </a:lnTo>
                  <a:lnTo>
                    <a:pt x="78740" y="628650"/>
                  </a:lnTo>
                  <a:lnTo>
                    <a:pt x="88900" y="552450"/>
                  </a:lnTo>
                  <a:close/>
                </a:path>
                <a:path w="2142490" h="1146810">
                  <a:moveTo>
                    <a:pt x="102870" y="449580"/>
                  </a:moveTo>
                  <a:lnTo>
                    <a:pt x="93980" y="448310"/>
                  </a:lnTo>
                  <a:lnTo>
                    <a:pt x="83820" y="523240"/>
                  </a:lnTo>
                  <a:lnTo>
                    <a:pt x="92710" y="524510"/>
                  </a:lnTo>
                  <a:lnTo>
                    <a:pt x="102870" y="449580"/>
                  </a:lnTo>
                  <a:close/>
                </a:path>
                <a:path w="2142490" h="1146810">
                  <a:moveTo>
                    <a:pt x="116840" y="345440"/>
                  </a:moveTo>
                  <a:lnTo>
                    <a:pt x="106680" y="344170"/>
                  </a:lnTo>
                  <a:lnTo>
                    <a:pt x="96520" y="420370"/>
                  </a:lnTo>
                  <a:lnTo>
                    <a:pt x="106680" y="421640"/>
                  </a:lnTo>
                  <a:lnTo>
                    <a:pt x="116840" y="345440"/>
                  </a:lnTo>
                  <a:close/>
                </a:path>
                <a:path w="2142490" h="1146810">
                  <a:moveTo>
                    <a:pt x="129540" y="242570"/>
                  </a:moveTo>
                  <a:lnTo>
                    <a:pt x="120650" y="241300"/>
                  </a:lnTo>
                  <a:lnTo>
                    <a:pt x="110490" y="316230"/>
                  </a:lnTo>
                  <a:lnTo>
                    <a:pt x="120650" y="317500"/>
                  </a:lnTo>
                  <a:lnTo>
                    <a:pt x="129540" y="242570"/>
                  </a:lnTo>
                  <a:close/>
                </a:path>
                <a:path w="2142490" h="1146810">
                  <a:moveTo>
                    <a:pt x="143510" y="138430"/>
                  </a:moveTo>
                  <a:lnTo>
                    <a:pt x="134620" y="137160"/>
                  </a:lnTo>
                  <a:lnTo>
                    <a:pt x="124460" y="213360"/>
                  </a:lnTo>
                  <a:lnTo>
                    <a:pt x="134620" y="214630"/>
                  </a:lnTo>
                  <a:lnTo>
                    <a:pt x="143510" y="138430"/>
                  </a:lnTo>
                  <a:close/>
                </a:path>
                <a:path w="2142490" h="1146810">
                  <a:moveTo>
                    <a:pt x="157480" y="35560"/>
                  </a:moveTo>
                  <a:lnTo>
                    <a:pt x="148590" y="34290"/>
                  </a:lnTo>
                  <a:lnTo>
                    <a:pt x="138430" y="109220"/>
                  </a:lnTo>
                  <a:lnTo>
                    <a:pt x="147320" y="110490"/>
                  </a:lnTo>
                  <a:lnTo>
                    <a:pt x="157480" y="35560"/>
                  </a:lnTo>
                  <a:close/>
                </a:path>
                <a:path w="2142490" h="1146810">
                  <a:moveTo>
                    <a:pt x="162560" y="2540"/>
                  </a:moveTo>
                  <a:lnTo>
                    <a:pt x="152400" y="1270"/>
                  </a:lnTo>
                  <a:lnTo>
                    <a:pt x="152400" y="6350"/>
                  </a:lnTo>
                  <a:lnTo>
                    <a:pt x="161290" y="7620"/>
                  </a:lnTo>
                  <a:lnTo>
                    <a:pt x="162560" y="2540"/>
                  </a:lnTo>
                  <a:close/>
                </a:path>
                <a:path w="2142490" h="1146810">
                  <a:moveTo>
                    <a:pt x="477520" y="1070610"/>
                  </a:moveTo>
                  <a:lnTo>
                    <a:pt x="467360" y="1069340"/>
                  </a:lnTo>
                  <a:lnTo>
                    <a:pt x="457200" y="1144270"/>
                  </a:lnTo>
                  <a:lnTo>
                    <a:pt x="467360" y="1145540"/>
                  </a:lnTo>
                  <a:lnTo>
                    <a:pt x="477520" y="1070610"/>
                  </a:lnTo>
                  <a:close/>
                </a:path>
                <a:path w="2142490" h="1146810">
                  <a:moveTo>
                    <a:pt x="490220" y="966470"/>
                  </a:moveTo>
                  <a:lnTo>
                    <a:pt x="481330" y="965200"/>
                  </a:lnTo>
                  <a:lnTo>
                    <a:pt x="471170" y="1041400"/>
                  </a:lnTo>
                  <a:lnTo>
                    <a:pt x="481330" y="1042670"/>
                  </a:lnTo>
                  <a:lnTo>
                    <a:pt x="490220" y="966470"/>
                  </a:lnTo>
                  <a:close/>
                </a:path>
                <a:path w="2142490" h="1146810">
                  <a:moveTo>
                    <a:pt x="504190" y="863600"/>
                  </a:moveTo>
                  <a:lnTo>
                    <a:pt x="495300" y="862330"/>
                  </a:lnTo>
                  <a:lnTo>
                    <a:pt x="485140" y="937260"/>
                  </a:lnTo>
                  <a:lnTo>
                    <a:pt x="494030" y="938530"/>
                  </a:lnTo>
                  <a:lnTo>
                    <a:pt x="504190" y="863600"/>
                  </a:lnTo>
                  <a:close/>
                </a:path>
                <a:path w="2142490" h="1146810">
                  <a:moveTo>
                    <a:pt x="518160" y="759460"/>
                  </a:moveTo>
                  <a:lnTo>
                    <a:pt x="509270" y="758190"/>
                  </a:lnTo>
                  <a:lnTo>
                    <a:pt x="499110" y="834390"/>
                  </a:lnTo>
                  <a:lnTo>
                    <a:pt x="508000" y="835660"/>
                  </a:lnTo>
                  <a:lnTo>
                    <a:pt x="518160" y="759460"/>
                  </a:lnTo>
                  <a:close/>
                </a:path>
                <a:path w="2142490" h="1146810">
                  <a:moveTo>
                    <a:pt x="532130" y="656590"/>
                  </a:moveTo>
                  <a:lnTo>
                    <a:pt x="523240" y="655320"/>
                  </a:lnTo>
                  <a:lnTo>
                    <a:pt x="513080" y="730250"/>
                  </a:lnTo>
                  <a:lnTo>
                    <a:pt x="521970" y="731520"/>
                  </a:lnTo>
                  <a:lnTo>
                    <a:pt x="532130" y="656590"/>
                  </a:lnTo>
                  <a:close/>
                </a:path>
                <a:path w="2142490" h="1146810">
                  <a:moveTo>
                    <a:pt x="546100" y="552450"/>
                  </a:moveTo>
                  <a:lnTo>
                    <a:pt x="535940" y="551180"/>
                  </a:lnTo>
                  <a:lnTo>
                    <a:pt x="527050" y="627380"/>
                  </a:lnTo>
                  <a:lnTo>
                    <a:pt x="535940" y="628650"/>
                  </a:lnTo>
                  <a:lnTo>
                    <a:pt x="546100" y="552450"/>
                  </a:lnTo>
                  <a:close/>
                </a:path>
                <a:path w="2142490" h="1146810">
                  <a:moveTo>
                    <a:pt x="560070" y="449580"/>
                  </a:moveTo>
                  <a:lnTo>
                    <a:pt x="551180" y="448310"/>
                  </a:lnTo>
                  <a:lnTo>
                    <a:pt x="541020" y="523240"/>
                  </a:lnTo>
                  <a:lnTo>
                    <a:pt x="549910" y="524510"/>
                  </a:lnTo>
                  <a:lnTo>
                    <a:pt x="560070" y="449580"/>
                  </a:lnTo>
                  <a:close/>
                </a:path>
                <a:path w="2142490" h="1146810">
                  <a:moveTo>
                    <a:pt x="574040" y="345440"/>
                  </a:moveTo>
                  <a:lnTo>
                    <a:pt x="563880" y="344170"/>
                  </a:lnTo>
                  <a:lnTo>
                    <a:pt x="553720" y="420370"/>
                  </a:lnTo>
                  <a:lnTo>
                    <a:pt x="563880" y="421640"/>
                  </a:lnTo>
                  <a:lnTo>
                    <a:pt x="574040" y="345440"/>
                  </a:lnTo>
                  <a:close/>
                </a:path>
                <a:path w="2142490" h="1146810">
                  <a:moveTo>
                    <a:pt x="586740" y="242570"/>
                  </a:moveTo>
                  <a:lnTo>
                    <a:pt x="577850" y="241300"/>
                  </a:lnTo>
                  <a:lnTo>
                    <a:pt x="567690" y="316230"/>
                  </a:lnTo>
                  <a:lnTo>
                    <a:pt x="577850" y="317500"/>
                  </a:lnTo>
                  <a:lnTo>
                    <a:pt x="586740" y="242570"/>
                  </a:lnTo>
                  <a:close/>
                </a:path>
                <a:path w="2142490" h="1146810">
                  <a:moveTo>
                    <a:pt x="600710" y="138430"/>
                  </a:moveTo>
                  <a:lnTo>
                    <a:pt x="591820" y="137160"/>
                  </a:lnTo>
                  <a:lnTo>
                    <a:pt x="581660" y="213360"/>
                  </a:lnTo>
                  <a:lnTo>
                    <a:pt x="591820" y="214630"/>
                  </a:lnTo>
                  <a:lnTo>
                    <a:pt x="600710" y="138430"/>
                  </a:lnTo>
                  <a:close/>
                </a:path>
                <a:path w="2142490" h="1146810">
                  <a:moveTo>
                    <a:pt x="614680" y="35560"/>
                  </a:moveTo>
                  <a:lnTo>
                    <a:pt x="605790" y="34290"/>
                  </a:lnTo>
                  <a:lnTo>
                    <a:pt x="595630" y="109220"/>
                  </a:lnTo>
                  <a:lnTo>
                    <a:pt x="604520" y="110490"/>
                  </a:lnTo>
                  <a:lnTo>
                    <a:pt x="614680" y="35560"/>
                  </a:lnTo>
                  <a:close/>
                </a:path>
                <a:path w="2142490" h="1146810">
                  <a:moveTo>
                    <a:pt x="622300" y="17780"/>
                  </a:moveTo>
                  <a:lnTo>
                    <a:pt x="619252" y="4572"/>
                  </a:lnTo>
                  <a:lnTo>
                    <a:pt x="619760" y="2540"/>
                  </a:lnTo>
                  <a:lnTo>
                    <a:pt x="618744" y="2425"/>
                  </a:lnTo>
                  <a:lnTo>
                    <a:pt x="618490" y="1270"/>
                  </a:lnTo>
                  <a:lnTo>
                    <a:pt x="614337" y="1866"/>
                  </a:lnTo>
                  <a:lnTo>
                    <a:pt x="609600" y="1270"/>
                  </a:lnTo>
                  <a:lnTo>
                    <a:pt x="609600" y="2540"/>
                  </a:lnTo>
                  <a:lnTo>
                    <a:pt x="609600" y="6350"/>
                  </a:lnTo>
                  <a:lnTo>
                    <a:pt x="610438" y="6477"/>
                  </a:lnTo>
                  <a:lnTo>
                    <a:pt x="613410" y="20320"/>
                  </a:lnTo>
                  <a:lnTo>
                    <a:pt x="622300" y="17780"/>
                  </a:lnTo>
                  <a:close/>
                </a:path>
                <a:path w="2142490" h="1146810">
                  <a:moveTo>
                    <a:pt x="642620" y="120650"/>
                  </a:moveTo>
                  <a:lnTo>
                    <a:pt x="627380" y="45720"/>
                  </a:lnTo>
                  <a:lnTo>
                    <a:pt x="618490" y="48260"/>
                  </a:lnTo>
                  <a:lnTo>
                    <a:pt x="633730" y="121920"/>
                  </a:lnTo>
                  <a:lnTo>
                    <a:pt x="642620" y="120650"/>
                  </a:lnTo>
                  <a:close/>
                </a:path>
                <a:path w="2142490" h="1146810">
                  <a:moveTo>
                    <a:pt x="662940" y="222250"/>
                  </a:moveTo>
                  <a:lnTo>
                    <a:pt x="648970" y="148590"/>
                  </a:lnTo>
                  <a:lnTo>
                    <a:pt x="638810" y="149860"/>
                  </a:lnTo>
                  <a:lnTo>
                    <a:pt x="654050" y="224790"/>
                  </a:lnTo>
                  <a:lnTo>
                    <a:pt x="662940" y="222250"/>
                  </a:lnTo>
                  <a:close/>
                </a:path>
                <a:path w="2142490" h="1146810">
                  <a:moveTo>
                    <a:pt x="683260" y="325120"/>
                  </a:moveTo>
                  <a:lnTo>
                    <a:pt x="669290" y="250190"/>
                  </a:lnTo>
                  <a:lnTo>
                    <a:pt x="659130" y="252730"/>
                  </a:lnTo>
                  <a:lnTo>
                    <a:pt x="674370" y="327660"/>
                  </a:lnTo>
                  <a:lnTo>
                    <a:pt x="683260" y="325120"/>
                  </a:lnTo>
                  <a:close/>
                </a:path>
                <a:path w="2142490" h="1146810">
                  <a:moveTo>
                    <a:pt x="704850" y="427990"/>
                  </a:moveTo>
                  <a:lnTo>
                    <a:pt x="689610" y="353060"/>
                  </a:lnTo>
                  <a:lnTo>
                    <a:pt x="680720" y="354330"/>
                  </a:lnTo>
                  <a:lnTo>
                    <a:pt x="694690" y="429260"/>
                  </a:lnTo>
                  <a:lnTo>
                    <a:pt x="704850" y="427990"/>
                  </a:lnTo>
                  <a:close/>
                </a:path>
                <a:path w="2142490" h="1146810">
                  <a:moveTo>
                    <a:pt x="725170" y="529590"/>
                  </a:moveTo>
                  <a:lnTo>
                    <a:pt x="709930" y="455930"/>
                  </a:lnTo>
                  <a:lnTo>
                    <a:pt x="701040" y="457200"/>
                  </a:lnTo>
                  <a:lnTo>
                    <a:pt x="715010" y="532130"/>
                  </a:lnTo>
                  <a:lnTo>
                    <a:pt x="725170" y="529590"/>
                  </a:lnTo>
                  <a:close/>
                </a:path>
                <a:path w="2142490" h="1146810">
                  <a:moveTo>
                    <a:pt x="745490" y="632460"/>
                  </a:moveTo>
                  <a:lnTo>
                    <a:pt x="730250" y="557530"/>
                  </a:lnTo>
                  <a:lnTo>
                    <a:pt x="721360" y="560070"/>
                  </a:lnTo>
                  <a:lnTo>
                    <a:pt x="736600" y="633730"/>
                  </a:lnTo>
                  <a:lnTo>
                    <a:pt x="745490" y="632460"/>
                  </a:lnTo>
                  <a:close/>
                </a:path>
                <a:path w="2142490" h="1146810">
                  <a:moveTo>
                    <a:pt x="765810" y="734060"/>
                  </a:moveTo>
                  <a:lnTo>
                    <a:pt x="750570" y="660400"/>
                  </a:lnTo>
                  <a:lnTo>
                    <a:pt x="741680" y="661670"/>
                  </a:lnTo>
                  <a:lnTo>
                    <a:pt x="756920" y="736600"/>
                  </a:lnTo>
                  <a:lnTo>
                    <a:pt x="765810" y="734060"/>
                  </a:lnTo>
                  <a:close/>
                </a:path>
                <a:path w="2142490" h="1146810">
                  <a:moveTo>
                    <a:pt x="786130" y="836930"/>
                  </a:moveTo>
                  <a:lnTo>
                    <a:pt x="770890" y="762000"/>
                  </a:lnTo>
                  <a:lnTo>
                    <a:pt x="762000" y="764540"/>
                  </a:lnTo>
                  <a:lnTo>
                    <a:pt x="777240" y="838200"/>
                  </a:lnTo>
                  <a:lnTo>
                    <a:pt x="786130" y="836930"/>
                  </a:lnTo>
                  <a:close/>
                </a:path>
                <a:path w="2142490" h="1146810">
                  <a:moveTo>
                    <a:pt x="806450" y="939800"/>
                  </a:moveTo>
                  <a:lnTo>
                    <a:pt x="791210" y="864870"/>
                  </a:lnTo>
                  <a:lnTo>
                    <a:pt x="782320" y="867410"/>
                  </a:lnTo>
                  <a:lnTo>
                    <a:pt x="797560" y="941070"/>
                  </a:lnTo>
                  <a:lnTo>
                    <a:pt x="806450" y="939800"/>
                  </a:lnTo>
                  <a:close/>
                </a:path>
                <a:path w="2142490" h="1146810">
                  <a:moveTo>
                    <a:pt x="826770" y="1041400"/>
                  </a:moveTo>
                  <a:lnTo>
                    <a:pt x="811530" y="967740"/>
                  </a:lnTo>
                  <a:lnTo>
                    <a:pt x="802640" y="969010"/>
                  </a:lnTo>
                  <a:lnTo>
                    <a:pt x="817880" y="1043940"/>
                  </a:lnTo>
                  <a:lnTo>
                    <a:pt x="826770" y="1041400"/>
                  </a:lnTo>
                  <a:close/>
                </a:path>
                <a:path w="2142490" h="1146810">
                  <a:moveTo>
                    <a:pt x="847090" y="1144270"/>
                  </a:moveTo>
                  <a:lnTo>
                    <a:pt x="831850" y="1069340"/>
                  </a:lnTo>
                  <a:lnTo>
                    <a:pt x="822960" y="1071880"/>
                  </a:lnTo>
                  <a:lnTo>
                    <a:pt x="838200" y="1145540"/>
                  </a:lnTo>
                  <a:lnTo>
                    <a:pt x="847090" y="1144270"/>
                  </a:lnTo>
                  <a:close/>
                </a:path>
                <a:path w="2142490" h="1146810">
                  <a:moveTo>
                    <a:pt x="1096010" y="36830"/>
                  </a:moveTo>
                  <a:lnTo>
                    <a:pt x="1075677" y="0"/>
                  </a:lnTo>
                  <a:lnTo>
                    <a:pt x="1072121" y="1778"/>
                  </a:lnTo>
                  <a:lnTo>
                    <a:pt x="1066800" y="2540"/>
                  </a:lnTo>
                  <a:lnTo>
                    <a:pt x="1070610" y="20320"/>
                  </a:lnTo>
                  <a:lnTo>
                    <a:pt x="1075601" y="18897"/>
                  </a:lnTo>
                  <a:lnTo>
                    <a:pt x="1087120" y="41910"/>
                  </a:lnTo>
                  <a:lnTo>
                    <a:pt x="1096010" y="36830"/>
                  </a:lnTo>
                  <a:close/>
                </a:path>
                <a:path w="2142490" h="1146810">
                  <a:moveTo>
                    <a:pt x="1099820" y="120650"/>
                  </a:moveTo>
                  <a:lnTo>
                    <a:pt x="1084580" y="45720"/>
                  </a:lnTo>
                  <a:lnTo>
                    <a:pt x="1075677" y="48260"/>
                  </a:lnTo>
                  <a:lnTo>
                    <a:pt x="1090930" y="121920"/>
                  </a:lnTo>
                  <a:lnTo>
                    <a:pt x="1099820" y="120650"/>
                  </a:lnTo>
                  <a:close/>
                </a:path>
                <a:path w="2142490" h="1146810">
                  <a:moveTo>
                    <a:pt x="1120140" y="222250"/>
                  </a:moveTo>
                  <a:lnTo>
                    <a:pt x="1106170" y="148590"/>
                  </a:lnTo>
                  <a:lnTo>
                    <a:pt x="1096010" y="149860"/>
                  </a:lnTo>
                  <a:lnTo>
                    <a:pt x="1111250" y="224790"/>
                  </a:lnTo>
                  <a:lnTo>
                    <a:pt x="1120140" y="222250"/>
                  </a:lnTo>
                  <a:close/>
                </a:path>
                <a:path w="2142490" h="1146810">
                  <a:moveTo>
                    <a:pt x="1140460" y="325120"/>
                  </a:moveTo>
                  <a:lnTo>
                    <a:pt x="1126490" y="250190"/>
                  </a:lnTo>
                  <a:lnTo>
                    <a:pt x="1116330" y="252730"/>
                  </a:lnTo>
                  <a:lnTo>
                    <a:pt x="1131570" y="327660"/>
                  </a:lnTo>
                  <a:lnTo>
                    <a:pt x="1140460" y="325120"/>
                  </a:lnTo>
                  <a:close/>
                </a:path>
                <a:path w="2142490" h="1146810">
                  <a:moveTo>
                    <a:pt x="1145540" y="129540"/>
                  </a:moveTo>
                  <a:lnTo>
                    <a:pt x="1108710" y="62230"/>
                  </a:lnTo>
                  <a:lnTo>
                    <a:pt x="1101090" y="67310"/>
                  </a:lnTo>
                  <a:lnTo>
                    <a:pt x="1136650" y="133350"/>
                  </a:lnTo>
                  <a:lnTo>
                    <a:pt x="1145540" y="129540"/>
                  </a:lnTo>
                  <a:close/>
                </a:path>
                <a:path w="2142490" h="1146810">
                  <a:moveTo>
                    <a:pt x="1162050" y="427990"/>
                  </a:moveTo>
                  <a:lnTo>
                    <a:pt x="1146810" y="353060"/>
                  </a:lnTo>
                  <a:lnTo>
                    <a:pt x="1137920" y="354330"/>
                  </a:lnTo>
                  <a:lnTo>
                    <a:pt x="1151890" y="429260"/>
                  </a:lnTo>
                  <a:lnTo>
                    <a:pt x="1162050" y="427990"/>
                  </a:lnTo>
                  <a:close/>
                </a:path>
                <a:path w="2142490" h="1146810">
                  <a:moveTo>
                    <a:pt x="1182370" y="529590"/>
                  </a:moveTo>
                  <a:lnTo>
                    <a:pt x="1167130" y="455930"/>
                  </a:lnTo>
                  <a:lnTo>
                    <a:pt x="1158240" y="457200"/>
                  </a:lnTo>
                  <a:lnTo>
                    <a:pt x="1172210" y="532130"/>
                  </a:lnTo>
                  <a:lnTo>
                    <a:pt x="1182370" y="529590"/>
                  </a:lnTo>
                  <a:close/>
                </a:path>
                <a:path w="2142490" h="1146810">
                  <a:moveTo>
                    <a:pt x="1193800" y="222250"/>
                  </a:moveTo>
                  <a:lnTo>
                    <a:pt x="1158240" y="154940"/>
                  </a:lnTo>
                  <a:lnTo>
                    <a:pt x="1150620" y="158750"/>
                  </a:lnTo>
                  <a:lnTo>
                    <a:pt x="1186180" y="226060"/>
                  </a:lnTo>
                  <a:lnTo>
                    <a:pt x="1193800" y="222250"/>
                  </a:lnTo>
                  <a:close/>
                </a:path>
                <a:path w="2142490" h="1146810">
                  <a:moveTo>
                    <a:pt x="1202690" y="632460"/>
                  </a:moveTo>
                  <a:lnTo>
                    <a:pt x="1187450" y="557530"/>
                  </a:lnTo>
                  <a:lnTo>
                    <a:pt x="1178560" y="560070"/>
                  </a:lnTo>
                  <a:lnTo>
                    <a:pt x="1193800" y="633730"/>
                  </a:lnTo>
                  <a:lnTo>
                    <a:pt x="1202690" y="632460"/>
                  </a:lnTo>
                  <a:close/>
                </a:path>
                <a:path w="2142490" h="1146810">
                  <a:moveTo>
                    <a:pt x="1223010" y="734060"/>
                  </a:moveTo>
                  <a:lnTo>
                    <a:pt x="1207770" y="660400"/>
                  </a:lnTo>
                  <a:lnTo>
                    <a:pt x="1198880" y="661670"/>
                  </a:lnTo>
                  <a:lnTo>
                    <a:pt x="1214120" y="736600"/>
                  </a:lnTo>
                  <a:lnTo>
                    <a:pt x="1223010" y="734060"/>
                  </a:lnTo>
                  <a:close/>
                </a:path>
                <a:path w="2142490" h="1146810">
                  <a:moveTo>
                    <a:pt x="1243330" y="836930"/>
                  </a:moveTo>
                  <a:lnTo>
                    <a:pt x="1228090" y="762000"/>
                  </a:lnTo>
                  <a:lnTo>
                    <a:pt x="1219200" y="764540"/>
                  </a:lnTo>
                  <a:lnTo>
                    <a:pt x="1234440" y="838200"/>
                  </a:lnTo>
                  <a:lnTo>
                    <a:pt x="1243330" y="836930"/>
                  </a:lnTo>
                  <a:close/>
                </a:path>
                <a:path w="2142490" h="1146810">
                  <a:moveTo>
                    <a:pt x="1243330" y="313690"/>
                  </a:moveTo>
                  <a:lnTo>
                    <a:pt x="1207770" y="246380"/>
                  </a:lnTo>
                  <a:lnTo>
                    <a:pt x="1198880" y="251460"/>
                  </a:lnTo>
                  <a:lnTo>
                    <a:pt x="1234440" y="318770"/>
                  </a:lnTo>
                  <a:lnTo>
                    <a:pt x="1243330" y="313690"/>
                  </a:lnTo>
                  <a:close/>
                </a:path>
                <a:path w="2142490" h="1146810">
                  <a:moveTo>
                    <a:pt x="1263650" y="939800"/>
                  </a:moveTo>
                  <a:lnTo>
                    <a:pt x="1248410" y="864870"/>
                  </a:lnTo>
                  <a:lnTo>
                    <a:pt x="1239520" y="867410"/>
                  </a:lnTo>
                  <a:lnTo>
                    <a:pt x="1254760" y="941070"/>
                  </a:lnTo>
                  <a:lnTo>
                    <a:pt x="1263650" y="939800"/>
                  </a:lnTo>
                  <a:close/>
                </a:path>
                <a:path w="2142490" h="1146810">
                  <a:moveTo>
                    <a:pt x="1283970" y="1041400"/>
                  </a:moveTo>
                  <a:lnTo>
                    <a:pt x="1268730" y="967740"/>
                  </a:lnTo>
                  <a:lnTo>
                    <a:pt x="1259840" y="969010"/>
                  </a:lnTo>
                  <a:lnTo>
                    <a:pt x="1275080" y="1043940"/>
                  </a:lnTo>
                  <a:lnTo>
                    <a:pt x="1283970" y="1041400"/>
                  </a:lnTo>
                  <a:close/>
                </a:path>
                <a:path w="2142490" h="1146810">
                  <a:moveTo>
                    <a:pt x="1291590" y="406400"/>
                  </a:moveTo>
                  <a:lnTo>
                    <a:pt x="1256030" y="339090"/>
                  </a:lnTo>
                  <a:lnTo>
                    <a:pt x="1248410" y="342900"/>
                  </a:lnTo>
                  <a:lnTo>
                    <a:pt x="1283970" y="410210"/>
                  </a:lnTo>
                  <a:lnTo>
                    <a:pt x="1291590" y="406400"/>
                  </a:lnTo>
                  <a:close/>
                </a:path>
                <a:path w="2142490" h="1146810">
                  <a:moveTo>
                    <a:pt x="1304290" y="1144270"/>
                  </a:moveTo>
                  <a:lnTo>
                    <a:pt x="1289050" y="1069340"/>
                  </a:lnTo>
                  <a:lnTo>
                    <a:pt x="1280160" y="1071880"/>
                  </a:lnTo>
                  <a:lnTo>
                    <a:pt x="1295400" y="1145540"/>
                  </a:lnTo>
                  <a:lnTo>
                    <a:pt x="1304290" y="1144270"/>
                  </a:lnTo>
                  <a:close/>
                </a:path>
                <a:path w="2142490" h="1146810">
                  <a:moveTo>
                    <a:pt x="1341120" y="497840"/>
                  </a:moveTo>
                  <a:lnTo>
                    <a:pt x="1305560" y="430530"/>
                  </a:lnTo>
                  <a:lnTo>
                    <a:pt x="1296670" y="435610"/>
                  </a:lnTo>
                  <a:lnTo>
                    <a:pt x="1333500" y="502920"/>
                  </a:lnTo>
                  <a:lnTo>
                    <a:pt x="1341120" y="497840"/>
                  </a:lnTo>
                  <a:close/>
                </a:path>
                <a:path w="2142490" h="1146810">
                  <a:moveTo>
                    <a:pt x="1390650" y="590550"/>
                  </a:moveTo>
                  <a:lnTo>
                    <a:pt x="1355090" y="523240"/>
                  </a:lnTo>
                  <a:lnTo>
                    <a:pt x="1346200" y="527050"/>
                  </a:lnTo>
                  <a:lnTo>
                    <a:pt x="1381760" y="594360"/>
                  </a:lnTo>
                  <a:lnTo>
                    <a:pt x="1390650" y="590550"/>
                  </a:lnTo>
                  <a:close/>
                </a:path>
                <a:path w="2142490" h="1146810">
                  <a:moveTo>
                    <a:pt x="1438910" y="681990"/>
                  </a:moveTo>
                  <a:lnTo>
                    <a:pt x="1403350" y="614680"/>
                  </a:lnTo>
                  <a:lnTo>
                    <a:pt x="1395730" y="619760"/>
                  </a:lnTo>
                  <a:lnTo>
                    <a:pt x="1431290" y="687070"/>
                  </a:lnTo>
                  <a:lnTo>
                    <a:pt x="1438910" y="681990"/>
                  </a:lnTo>
                  <a:close/>
                </a:path>
                <a:path w="2142490" h="1146810">
                  <a:moveTo>
                    <a:pt x="1488440" y="774700"/>
                  </a:moveTo>
                  <a:lnTo>
                    <a:pt x="1452880" y="707390"/>
                  </a:lnTo>
                  <a:lnTo>
                    <a:pt x="1443990" y="711200"/>
                  </a:lnTo>
                  <a:lnTo>
                    <a:pt x="1480820" y="778510"/>
                  </a:lnTo>
                  <a:lnTo>
                    <a:pt x="1488440" y="774700"/>
                  </a:lnTo>
                  <a:close/>
                </a:path>
                <a:path w="2142490" h="1146810">
                  <a:moveTo>
                    <a:pt x="1537970" y="866140"/>
                  </a:moveTo>
                  <a:lnTo>
                    <a:pt x="1502410" y="798830"/>
                  </a:lnTo>
                  <a:lnTo>
                    <a:pt x="1493520" y="803910"/>
                  </a:lnTo>
                  <a:lnTo>
                    <a:pt x="1529080" y="871220"/>
                  </a:lnTo>
                  <a:lnTo>
                    <a:pt x="1537970" y="866140"/>
                  </a:lnTo>
                  <a:close/>
                </a:path>
                <a:path w="2142490" h="1146810">
                  <a:moveTo>
                    <a:pt x="1587500" y="958850"/>
                  </a:moveTo>
                  <a:lnTo>
                    <a:pt x="1550670" y="891540"/>
                  </a:lnTo>
                  <a:lnTo>
                    <a:pt x="1543050" y="895350"/>
                  </a:lnTo>
                  <a:lnTo>
                    <a:pt x="1578610" y="962660"/>
                  </a:lnTo>
                  <a:lnTo>
                    <a:pt x="1587500" y="958850"/>
                  </a:lnTo>
                  <a:close/>
                </a:path>
                <a:path w="2142490" h="1146810">
                  <a:moveTo>
                    <a:pt x="1635760" y="1050290"/>
                  </a:moveTo>
                  <a:lnTo>
                    <a:pt x="1600200" y="984250"/>
                  </a:lnTo>
                  <a:lnTo>
                    <a:pt x="1592580" y="988060"/>
                  </a:lnTo>
                  <a:lnTo>
                    <a:pt x="1628140" y="1055370"/>
                  </a:lnTo>
                  <a:lnTo>
                    <a:pt x="1635760" y="1050290"/>
                  </a:lnTo>
                  <a:close/>
                </a:path>
                <a:path w="2142490" h="1146810">
                  <a:moveTo>
                    <a:pt x="1685290" y="1143000"/>
                  </a:moveTo>
                  <a:lnTo>
                    <a:pt x="1649730" y="1075690"/>
                  </a:lnTo>
                  <a:lnTo>
                    <a:pt x="1640840" y="1080770"/>
                  </a:lnTo>
                  <a:lnTo>
                    <a:pt x="1677670" y="1146810"/>
                  </a:lnTo>
                  <a:lnTo>
                    <a:pt x="1685290" y="1143000"/>
                  </a:lnTo>
                  <a:close/>
                </a:path>
                <a:path w="2142490" h="1146810">
                  <a:moveTo>
                    <a:pt x="1700530" y="313690"/>
                  </a:moveTo>
                  <a:lnTo>
                    <a:pt x="1664970" y="246380"/>
                  </a:lnTo>
                  <a:lnTo>
                    <a:pt x="1656080" y="251460"/>
                  </a:lnTo>
                  <a:lnTo>
                    <a:pt x="1691640" y="318770"/>
                  </a:lnTo>
                  <a:lnTo>
                    <a:pt x="1700530" y="313690"/>
                  </a:lnTo>
                  <a:close/>
                </a:path>
                <a:path w="2142490" h="1146810">
                  <a:moveTo>
                    <a:pt x="1748790" y="406400"/>
                  </a:moveTo>
                  <a:lnTo>
                    <a:pt x="1713230" y="339090"/>
                  </a:lnTo>
                  <a:lnTo>
                    <a:pt x="1705610" y="342900"/>
                  </a:lnTo>
                  <a:lnTo>
                    <a:pt x="1741170" y="410210"/>
                  </a:lnTo>
                  <a:lnTo>
                    <a:pt x="1748790" y="406400"/>
                  </a:lnTo>
                  <a:close/>
                </a:path>
                <a:path w="2142490" h="1146810">
                  <a:moveTo>
                    <a:pt x="1798320" y="497840"/>
                  </a:moveTo>
                  <a:lnTo>
                    <a:pt x="1762760" y="430530"/>
                  </a:lnTo>
                  <a:lnTo>
                    <a:pt x="1753870" y="435610"/>
                  </a:lnTo>
                  <a:lnTo>
                    <a:pt x="1790700" y="502920"/>
                  </a:lnTo>
                  <a:lnTo>
                    <a:pt x="1798320" y="497840"/>
                  </a:lnTo>
                  <a:close/>
                </a:path>
                <a:path w="2142490" h="1146810">
                  <a:moveTo>
                    <a:pt x="1847850" y="590550"/>
                  </a:moveTo>
                  <a:lnTo>
                    <a:pt x="1812290" y="523240"/>
                  </a:lnTo>
                  <a:lnTo>
                    <a:pt x="1803400" y="527050"/>
                  </a:lnTo>
                  <a:lnTo>
                    <a:pt x="1838960" y="594360"/>
                  </a:lnTo>
                  <a:lnTo>
                    <a:pt x="1847850" y="590550"/>
                  </a:lnTo>
                  <a:close/>
                </a:path>
                <a:path w="2142490" h="1146810">
                  <a:moveTo>
                    <a:pt x="1896110" y="681990"/>
                  </a:moveTo>
                  <a:lnTo>
                    <a:pt x="1860550" y="614680"/>
                  </a:lnTo>
                  <a:lnTo>
                    <a:pt x="1852930" y="619760"/>
                  </a:lnTo>
                  <a:lnTo>
                    <a:pt x="1888490" y="687070"/>
                  </a:lnTo>
                  <a:lnTo>
                    <a:pt x="1896110" y="681990"/>
                  </a:lnTo>
                  <a:close/>
                </a:path>
                <a:path w="2142490" h="1146810">
                  <a:moveTo>
                    <a:pt x="1945640" y="774700"/>
                  </a:moveTo>
                  <a:lnTo>
                    <a:pt x="1910080" y="707390"/>
                  </a:lnTo>
                  <a:lnTo>
                    <a:pt x="1901190" y="711200"/>
                  </a:lnTo>
                  <a:lnTo>
                    <a:pt x="1938020" y="778510"/>
                  </a:lnTo>
                  <a:lnTo>
                    <a:pt x="1945640" y="774700"/>
                  </a:lnTo>
                  <a:close/>
                </a:path>
                <a:path w="2142490" h="1146810">
                  <a:moveTo>
                    <a:pt x="1995170" y="866140"/>
                  </a:moveTo>
                  <a:lnTo>
                    <a:pt x="1959610" y="798830"/>
                  </a:lnTo>
                  <a:lnTo>
                    <a:pt x="1950720" y="803910"/>
                  </a:lnTo>
                  <a:lnTo>
                    <a:pt x="1986280" y="871220"/>
                  </a:lnTo>
                  <a:lnTo>
                    <a:pt x="1995170" y="866140"/>
                  </a:lnTo>
                  <a:close/>
                </a:path>
                <a:path w="2142490" h="1146810">
                  <a:moveTo>
                    <a:pt x="2044700" y="958850"/>
                  </a:moveTo>
                  <a:lnTo>
                    <a:pt x="2007870" y="891540"/>
                  </a:lnTo>
                  <a:lnTo>
                    <a:pt x="2000250" y="895350"/>
                  </a:lnTo>
                  <a:lnTo>
                    <a:pt x="2035810" y="962660"/>
                  </a:lnTo>
                  <a:lnTo>
                    <a:pt x="2044700" y="958850"/>
                  </a:lnTo>
                  <a:close/>
                </a:path>
                <a:path w="2142490" h="1146810">
                  <a:moveTo>
                    <a:pt x="2092960" y="1050290"/>
                  </a:moveTo>
                  <a:lnTo>
                    <a:pt x="2057400" y="984250"/>
                  </a:lnTo>
                  <a:lnTo>
                    <a:pt x="2049780" y="988060"/>
                  </a:lnTo>
                  <a:lnTo>
                    <a:pt x="2085340" y="1055370"/>
                  </a:lnTo>
                  <a:lnTo>
                    <a:pt x="2092960" y="1050290"/>
                  </a:lnTo>
                  <a:close/>
                </a:path>
                <a:path w="2142490" h="1146810">
                  <a:moveTo>
                    <a:pt x="2142490" y="1143000"/>
                  </a:moveTo>
                  <a:lnTo>
                    <a:pt x="2106930" y="1075690"/>
                  </a:lnTo>
                  <a:lnTo>
                    <a:pt x="2098040" y="1080770"/>
                  </a:lnTo>
                  <a:lnTo>
                    <a:pt x="2134870" y="1146810"/>
                  </a:lnTo>
                  <a:lnTo>
                    <a:pt x="2142490" y="1143000"/>
                  </a:lnTo>
                  <a:close/>
                </a:path>
              </a:pathLst>
            </a:custGeom>
            <a:solidFill>
              <a:srgbClr val="000000"/>
            </a:solidFill>
          </p:spPr>
          <p:txBody>
            <a:bodyPr wrap="square" lIns="0" tIns="0" rIns="0" bIns="0" rtlCol="0"/>
            <a:lstStyle/>
            <a:p>
              <a:endParaRPr/>
            </a:p>
          </p:txBody>
        </p:sp>
        <p:sp>
          <p:nvSpPr>
            <p:cNvPr id="49" name="object 49"/>
            <p:cNvSpPr/>
            <p:nvPr/>
          </p:nvSpPr>
          <p:spPr>
            <a:xfrm>
              <a:off x="7082790" y="1750059"/>
              <a:ext cx="175260" cy="318770"/>
            </a:xfrm>
            <a:custGeom>
              <a:avLst/>
              <a:gdLst/>
              <a:ahLst/>
              <a:cxnLst/>
              <a:rect l="l" t="t" r="r" b="b"/>
              <a:pathLst>
                <a:path w="175259" h="318769">
                  <a:moveTo>
                    <a:pt x="27940" y="36830"/>
                  </a:moveTo>
                  <a:lnTo>
                    <a:pt x="7620" y="0"/>
                  </a:lnTo>
                  <a:lnTo>
                    <a:pt x="0" y="3810"/>
                  </a:lnTo>
                  <a:lnTo>
                    <a:pt x="19050" y="41910"/>
                  </a:lnTo>
                  <a:lnTo>
                    <a:pt x="27940" y="36830"/>
                  </a:lnTo>
                  <a:close/>
                </a:path>
                <a:path w="175259" h="318769">
                  <a:moveTo>
                    <a:pt x="77470" y="129540"/>
                  </a:moveTo>
                  <a:lnTo>
                    <a:pt x="40640" y="62230"/>
                  </a:lnTo>
                  <a:lnTo>
                    <a:pt x="33020" y="67310"/>
                  </a:lnTo>
                  <a:lnTo>
                    <a:pt x="68580" y="133350"/>
                  </a:lnTo>
                  <a:lnTo>
                    <a:pt x="77470" y="129540"/>
                  </a:lnTo>
                  <a:close/>
                </a:path>
                <a:path w="175259" h="318769">
                  <a:moveTo>
                    <a:pt x="125730" y="222250"/>
                  </a:moveTo>
                  <a:lnTo>
                    <a:pt x="90170" y="154940"/>
                  </a:lnTo>
                  <a:lnTo>
                    <a:pt x="82550" y="158750"/>
                  </a:lnTo>
                  <a:lnTo>
                    <a:pt x="118110" y="226060"/>
                  </a:lnTo>
                  <a:lnTo>
                    <a:pt x="125730" y="222250"/>
                  </a:lnTo>
                  <a:close/>
                </a:path>
                <a:path w="175259" h="318769">
                  <a:moveTo>
                    <a:pt x="175260" y="313690"/>
                  </a:moveTo>
                  <a:lnTo>
                    <a:pt x="139700" y="246380"/>
                  </a:lnTo>
                  <a:lnTo>
                    <a:pt x="130810" y="251460"/>
                  </a:lnTo>
                  <a:lnTo>
                    <a:pt x="166370" y="318770"/>
                  </a:lnTo>
                  <a:lnTo>
                    <a:pt x="175260" y="313690"/>
                  </a:lnTo>
                  <a:close/>
                </a:path>
              </a:pathLst>
            </a:custGeom>
            <a:solidFill>
              <a:srgbClr val="000000"/>
            </a:solidFill>
          </p:spPr>
          <p:txBody>
            <a:bodyPr wrap="square" lIns="0" tIns="0" rIns="0" bIns="0" rtlCol="0"/>
            <a:lstStyle/>
            <a:p>
              <a:endParaRPr/>
            </a:p>
          </p:txBody>
        </p:sp>
        <p:sp>
          <p:nvSpPr>
            <p:cNvPr id="50" name="object 50"/>
            <p:cNvSpPr/>
            <p:nvPr/>
          </p:nvSpPr>
          <p:spPr>
            <a:xfrm>
              <a:off x="5562600" y="3314700"/>
              <a:ext cx="228600" cy="609600"/>
            </a:xfrm>
            <a:custGeom>
              <a:avLst/>
              <a:gdLst/>
              <a:ahLst/>
              <a:cxnLst/>
              <a:rect l="l" t="t" r="r" b="b"/>
              <a:pathLst>
                <a:path w="228600" h="609600">
                  <a:moveTo>
                    <a:pt x="114300" y="0"/>
                  </a:moveTo>
                  <a:lnTo>
                    <a:pt x="0" y="152400"/>
                  </a:lnTo>
                  <a:lnTo>
                    <a:pt x="57150" y="152400"/>
                  </a:lnTo>
                  <a:lnTo>
                    <a:pt x="57150" y="609600"/>
                  </a:lnTo>
                  <a:lnTo>
                    <a:pt x="171450" y="609600"/>
                  </a:lnTo>
                  <a:lnTo>
                    <a:pt x="171450" y="152400"/>
                  </a:lnTo>
                  <a:lnTo>
                    <a:pt x="228600" y="152400"/>
                  </a:lnTo>
                  <a:lnTo>
                    <a:pt x="114300" y="0"/>
                  </a:lnTo>
                  <a:close/>
                </a:path>
              </a:pathLst>
            </a:custGeom>
            <a:solidFill>
              <a:srgbClr val="CC9800"/>
            </a:solidFill>
          </p:spPr>
          <p:txBody>
            <a:bodyPr wrap="square" lIns="0" tIns="0" rIns="0" bIns="0" rtlCol="0"/>
            <a:lstStyle/>
            <a:p>
              <a:endParaRPr/>
            </a:p>
          </p:txBody>
        </p:sp>
        <p:sp>
          <p:nvSpPr>
            <p:cNvPr id="51" name="object 51"/>
            <p:cNvSpPr/>
            <p:nvPr/>
          </p:nvSpPr>
          <p:spPr>
            <a:xfrm>
              <a:off x="5562600" y="3314700"/>
              <a:ext cx="228600" cy="609600"/>
            </a:xfrm>
            <a:custGeom>
              <a:avLst/>
              <a:gdLst/>
              <a:ahLst/>
              <a:cxnLst/>
              <a:rect l="l" t="t" r="r" b="b"/>
              <a:pathLst>
                <a:path w="228600" h="609600">
                  <a:moveTo>
                    <a:pt x="171450" y="609600"/>
                  </a:moveTo>
                  <a:lnTo>
                    <a:pt x="171450" y="152400"/>
                  </a:lnTo>
                  <a:lnTo>
                    <a:pt x="228600" y="152400"/>
                  </a:lnTo>
                  <a:lnTo>
                    <a:pt x="114300" y="0"/>
                  </a:lnTo>
                  <a:lnTo>
                    <a:pt x="0" y="152400"/>
                  </a:lnTo>
                  <a:lnTo>
                    <a:pt x="57150" y="152400"/>
                  </a:lnTo>
                  <a:lnTo>
                    <a:pt x="57150" y="609600"/>
                  </a:lnTo>
                  <a:lnTo>
                    <a:pt x="171450" y="609600"/>
                  </a:lnTo>
                  <a:close/>
                </a:path>
              </a:pathLst>
            </a:custGeom>
            <a:ln w="9344">
              <a:solidFill>
                <a:srgbClr val="000000"/>
              </a:solidFill>
            </a:ln>
          </p:spPr>
          <p:txBody>
            <a:bodyPr wrap="square" lIns="0" tIns="0" rIns="0" bIns="0" rtlCol="0"/>
            <a:lstStyle/>
            <a:p>
              <a:endParaRPr/>
            </a:p>
          </p:txBody>
        </p:sp>
        <p:sp>
          <p:nvSpPr>
            <p:cNvPr id="52" name="object 52"/>
            <p:cNvSpPr/>
            <p:nvPr/>
          </p:nvSpPr>
          <p:spPr>
            <a:xfrm>
              <a:off x="6399530" y="3314700"/>
              <a:ext cx="229870" cy="609600"/>
            </a:xfrm>
            <a:custGeom>
              <a:avLst/>
              <a:gdLst/>
              <a:ahLst/>
              <a:cxnLst/>
              <a:rect l="l" t="t" r="r" b="b"/>
              <a:pathLst>
                <a:path w="229870" h="609600">
                  <a:moveTo>
                    <a:pt x="115570" y="0"/>
                  </a:moveTo>
                  <a:lnTo>
                    <a:pt x="0" y="152400"/>
                  </a:lnTo>
                  <a:lnTo>
                    <a:pt x="58420" y="152400"/>
                  </a:lnTo>
                  <a:lnTo>
                    <a:pt x="58420" y="609600"/>
                  </a:lnTo>
                  <a:lnTo>
                    <a:pt x="172720" y="609600"/>
                  </a:lnTo>
                  <a:lnTo>
                    <a:pt x="172720" y="152400"/>
                  </a:lnTo>
                  <a:lnTo>
                    <a:pt x="229870" y="152400"/>
                  </a:lnTo>
                  <a:lnTo>
                    <a:pt x="115570" y="0"/>
                  </a:lnTo>
                  <a:close/>
                </a:path>
              </a:pathLst>
            </a:custGeom>
            <a:solidFill>
              <a:srgbClr val="CC9800"/>
            </a:solidFill>
          </p:spPr>
          <p:txBody>
            <a:bodyPr wrap="square" lIns="0" tIns="0" rIns="0" bIns="0" rtlCol="0"/>
            <a:lstStyle/>
            <a:p>
              <a:endParaRPr/>
            </a:p>
          </p:txBody>
        </p:sp>
        <p:sp>
          <p:nvSpPr>
            <p:cNvPr id="53" name="object 53"/>
            <p:cNvSpPr/>
            <p:nvPr/>
          </p:nvSpPr>
          <p:spPr>
            <a:xfrm>
              <a:off x="6399530" y="3314700"/>
              <a:ext cx="229870" cy="609600"/>
            </a:xfrm>
            <a:custGeom>
              <a:avLst/>
              <a:gdLst/>
              <a:ahLst/>
              <a:cxnLst/>
              <a:rect l="l" t="t" r="r" b="b"/>
              <a:pathLst>
                <a:path w="229870" h="609600">
                  <a:moveTo>
                    <a:pt x="172720" y="609600"/>
                  </a:moveTo>
                  <a:lnTo>
                    <a:pt x="172720" y="152400"/>
                  </a:lnTo>
                  <a:lnTo>
                    <a:pt x="229870" y="152400"/>
                  </a:lnTo>
                  <a:lnTo>
                    <a:pt x="115570" y="0"/>
                  </a:lnTo>
                  <a:lnTo>
                    <a:pt x="0" y="152400"/>
                  </a:lnTo>
                  <a:lnTo>
                    <a:pt x="58420" y="152400"/>
                  </a:lnTo>
                  <a:lnTo>
                    <a:pt x="58420" y="609600"/>
                  </a:lnTo>
                  <a:lnTo>
                    <a:pt x="172720" y="609600"/>
                  </a:lnTo>
                  <a:close/>
                </a:path>
              </a:pathLst>
            </a:custGeom>
            <a:ln w="9344">
              <a:solidFill>
                <a:srgbClr val="000000"/>
              </a:solidFill>
            </a:ln>
          </p:spPr>
          <p:txBody>
            <a:bodyPr wrap="square" lIns="0" tIns="0" rIns="0" bIns="0" rtlCol="0"/>
            <a:lstStyle/>
            <a:p>
              <a:endParaRPr/>
            </a:p>
          </p:txBody>
        </p:sp>
        <p:sp>
          <p:nvSpPr>
            <p:cNvPr id="54" name="object 54"/>
            <p:cNvSpPr/>
            <p:nvPr/>
          </p:nvSpPr>
          <p:spPr>
            <a:xfrm>
              <a:off x="7237730" y="3314700"/>
              <a:ext cx="229870" cy="609600"/>
            </a:xfrm>
            <a:custGeom>
              <a:avLst/>
              <a:gdLst/>
              <a:ahLst/>
              <a:cxnLst/>
              <a:rect l="l" t="t" r="r" b="b"/>
              <a:pathLst>
                <a:path w="229870" h="609600">
                  <a:moveTo>
                    <a:pt x="114300" y="0"/>
                  </a:moveTo>
                  <a:lnTo>
                    <a:pt x="0" y="152400"/>
                  </a:lnTo>
                  <a:lnTo>
                    <a:pt x="57150" y="152400"/>
                  </a:lnTo>
                  <a:lnTo>
                    <a:pt x="57150" y="609600"/>
                  </a:lnTo>
                  <a:lnTo>
                    <a:pt x="172720" y="609600"/>
                  </a:lnTo>
                  <a:lnTo>
                    <a:pt x="172720" y="152400"/>
                  </a:lnTo>
                  <a:lnTo>
                    <a:pt x="229870" y="152400"/>
                  </a:lnTo>
                  <a:lnTo>
                    <a:pt x="114300" y="0"/>
                  </a:lnTo>
                  <a:close/>
                </a:path>
              </a:pathLst>
            </a:custGeom>
            <a:solidFill>
              <a:srgbClr val="CC9800"/>
            </a:solidFill>
          </p:spPr>
          <p:txBody>
            <a:bodyPr wrap="square" lIns="0" tIns="0" rIns="0" bIns="0" rtlCol="0"/>
            <a:lstStyle/>
            <a:p>
              <a:endParaRPr/>
            </a:p>
          </p:txBody>
        </p:sp>
        <p:sp>
          <p:nvSpPr>
            <p:cNvPr id="55" name="object 55"/>
            <p:cNvSpPr/>
            <p:nvPr/>
          </p:nvSpPr>
          <p:spPr>
            <a:xfrm>
              <a:off x="7237730" y="3314700"/>
              <a:ext cx="229870" cy="609600"/>
            </a:xfrm>
            <a:custGeom>
              <a:avLst/>
              <a:gdLst/>
              <a:ahLst/>
              <a:cxnLst/>
              <a:rect l="l" t="t" r="r" b="b"/>
              <a:pathLst>
                <a:path w="229870" h="609600">
                  <a:moveTo>
                    <a:pt x="172720" y="609600"/>
                  </a:moveTo>
                  <a:lnTo>
                    <a:pt x="172720" y="152400"/>
                  </a:lnTo>
                  <a:lnTo>
                    <a:pt x="229870" y="152400"/>
                  </a:lnTo>
                  <a:lnTo>
                    <a:pt x="114300" y="0"/>
                  </a:lnTo>
                  <a:lnTo>
                    <a:pt x="0" y="152400"/>
                  </a:lnTo>
                  <a:lnTo>
                    <a:pt x="57150" y="152400"/>
                  </a:lnTo>
                  <a:lnTo>
                    <a:pt x="57150" y="609600"/>
                  </a:lnTo>
                  <a:lnTo>
                    <a:pt x="172720" y="609600"/>
                  </a:lnTo>
                  <a:close/>
                </a:path>
              </a:pathLst>
            </a:custGeom>
            <a:ln w="9344">
              <a:solidFill>
                <a:srgbClr val="000000"/>
              </a:solidFill>
            </a:ln>
          </p:spPr>
          <p:txBody>
            <a:bodyPr wrap="square" lIns="0" tIns="0" rIns="0" bIns="0" rtlCol="0"/>
            <a:lstStyle/>
            <a:p>
              <a:endParaRPr/>
            </a:p>
          </p:txBody>
        </p:sp>
        <p:sp>
          <p:nvSpPr>
            <p:cNvPr id="56" name="object 56"/>
            <p:cNvSpPr/>
            <p:nvPr/>
          </p:nvSpPr>
          <p:spPr>
            <a:xfrm>
              <a:off x="5787390" y="2366010"/>
              <a:ext cx="224790" cy="384810"/>
            </a:xfrm>
            <a:custGeom>
              <a:avLst/>
              <a:gdLst/>
              <a:ahLst/>
              <a:cxnLst/>
              <a:rect l="l" t="t" r="r" b="b"/>
              <a:pathLst>
                <a:path w="224789" h="384810">
                  <a:moveTo>
                    <a:pt x="130810" y="0"/>
                  </a:moveTo>
                  <a:lnTo>
                    <a:pt x="0" y="72389"/>
                  </a:lnTo>
                  <a:lnTo>
                    <a:pt x="57150" y="82550"/>
                  </a:lnTo>
                  <a:lnTo>
                    <a:pt x="3810" y="364489"/>
                  </a:lnTo>
                  <a:lnTo>
                    <a:pt x="116839" y="384810"/>
                  </a:lnTo>
                  <a:lnTo>
                    <a:pt x="168910" y="104139"/>
                  </a:lnTo>
                  <a:lnTo>
                    <a:pt x="224789" y="114300"/>
                  </a:lnTo>
                  <a:lnTo>
                    <a:pt x="130810" y="0"/>
                  </a:lnTo>
                  <a:close/>
                </a:path>
              </a:pathLst>
            </a:custGeom>
            <a:solidFill>
              <a:srgbClr val="CC9800"/>
            </a:solidFill>
          </p:spPr>
          <p:txBody>
            <a:bodyPr wrap="square" lIns="0" tIns="0" rIns="0" bIns="0" rtlCol="0"/>
            <a:lstStyle/>
            <a:p>
              <a:endParaRPr/>
            </a:p>
          </p:txBody>
        </p:sp>
        <p:sp>
          <p:nvSpPr>
            <p:cNvPr id="57" name="object 57"/>
            <p:cNvSpPr/>
            <p:nvPr/>
          </p:nvSpPr>
          <p:spPr>
            <a:xfrm>
              <a:off x="5787390" y="2366010"/>
              <a:ext cx="224790" cy="384810"/>
            </a:xfrm>
            <a:custGeom>
              <a:avLst/>
              <a:gdLst/>
              <a:ahLst/>
              <a:cxnLst/>
              <a:rect l="l" t="t" r="r" b="b"/>
              <a:pathLst>
                <a:path w="224789" h="384810">
                  <a:moveTo>
                    <a:pt x="116839" y="384810"/>
                  </a:moveTo>
                  <a:lnTo>
                    <a:pt x="168910" y="104139"/>
                  </a:lnTo>
                  <a:lnTo>
                    <a:pt x="224789" y="114300"/>
                  </a:lnTo>
                  <a:lnTo>
                    <a:pt x="130810" y="0"/>
                  </a:lnTo>
                  <a:lnTo>
                    <a:pt x="0" y="72389"/>
                  </a:lnTo>
                  <a:lnTo>
                    <a:pt x="57150" y="82550"/>
                  </a:lnTo>
                  <a:lnTo>
                    <a:pt x="3810" y="364489"/>
                  </a:lnTo>
                  <a:lnTo>
                    <a:pt x="116839" y="384810"/>
                  </a:lnTo>
                  <a:close/>
                </a:path>
              </a:pathLst>
            </a:custGeom>
            <a:ln w="9344">
              <a:solidFill>
                <a:srgbClr val="000000"/>
              </a:solidFill>
            </a:ln>
          </p:spPr>
          <p:txBody>
            <a:bodyPr wrap="square" lIns="0" tIns="0" rIns="0" bIns="0" rtlCol="0"/>
            <a:lstStyle/>
            <a:p>
              <a:endParaRPr/>
            </a:p>
          </p:txBody>
        </p:sp>
        <p:sp>
          <p:nvSpPr>
            <p:cNvPr id="58" name="object 58"/>
            <p:cNvSpPr/>
            <p:nvPr/>
          </p:nvSpPr>
          <p:spPr>
            <a:xfrm>
              <a:off x="6459220" y="2366010"/>
              <a:ext cx="226060" cy="384810"/>
            </a:xfrm>
            <a:custGeom>
              <a:avLst/>
              <a:gdLst/>
              <a:ahLst/>
              <a:cxnLst/>
              <a:rect l="l" t="t" r="r" b="b"/>
              <a:pathLst>
                <a:path w="226059" h="384810">
                  <a:moveTo>
                    <a:pt x="92709" y="0"/>
                  </a:moveTo>
                  <a:lnTo>
                    <a:pt x="0" y="115569"/>
                  </a:lnTo>
                  <a:lnTo>
                    <a:pt x="55879" y="104139"/>
                  </a:lnTo>
                  <a:lnTo>
                    <a:pt x="114300" y="384810"/>
                  </a:lnTo>
                  <a:lnTo>
                    <a:pt x="226059" y="361950"/>
                  </a:lnTo>
                  <a:lnTo>
                    <a:pt x="168909" y="81279"/>
                  </a:lnTo>
                  <a:lnTo>
                    <a:pt x="224789" y="69850"/>
                  </a:lnTo>
                  <a:lnTo>
                    <a:pt x="92709" y="0"/>
                  </a:lnTo>
                  <a:close/>
                </a:path>
              </a:pathLst>
            </a:custGeom>
            <a:solidFill>
              <a:srgbClr val="CC9800"/>
            </a:solidFill>
          </p:spPr>
          <p:txBody>
            <a:bodyPr wrap="square" lIns="0" tIns="0" rIns="0" bIns="0" rtlCol="0"/>
            <a:lstStyle/>
            <a:p>
              <a:endParaRPr/>
            </a:p>
          </p:txBody>
        </p:sp>
        <p:sp>
          <p:nvSpPr>
            <p:cNvPr id="59" name="object 59"/>
            <p:cNvSpPr/>
            <p:nvPr/>
          </p:nvSpPr>
          <p:spPr>
            <a:xfrm>
              <a:off x="6459220" y="2366010"/>
              <a:ext cx="226060" cy="384810"/>
            </a:xfrm>
            <a:custGeom>
              <a:avLst/>
              <a:gdLst/>
              <a:ahLst/>
              <a:cxnLst/>
              <a:rect l="l" t="t" r="r" b="b"/>
              <a:pathLst>
                <a:path w="226059" h="384810">
                  <a:moveTo>
                    <a:pt x="226059" y="361950"/>
                  </a:moveTo>
                  <a:lnTo>
                    <a:pt x="168909" y="81279"/>
                  </a:lnTo>
                  <a:lnTo>
                    <a:pt x="224789" y="69850"/>
                  </a:lnTo>
                  <a:lnTo>
                    <a:pt x="92709" y="0"/>
                  </a:lnTo>
                  <a:lnTo>
                    <a:pt x="0" y="115569"/>
                  </a:lnTo>
                  <a:lnTo>
                    <a:pt x="55879" y="104139"/>
                  </a:lnTo>
                  <a:lnTo>
                    <a:pt x="114300" y="384810"/>
                  </a:lnTo>
                  <a:lnTo>
                    <a:pt x="226059" y="361950"/>
                  </a:lnTo>
                  <a:close/>
                </a:path>
              </a:pathLst>
            </a:custGeom>
            <a:ln w="9344">
              <a:solidFill>
                <a:srgbClr val="000000"/>
              </a:solidFill>
            </a:ln>
          </p:spPr>
          <p:txBody>
            <a:bodyPr wrap="square" lIns="0" tIns="0" rIns="0" bIns="0" rtlCol="0"/>
            <a:lstStyle/>
            <a:p>
              <a:endParaRPr/>
            </a:p>
          </p:txBody>
        </p:sp>
        <p:sp>
          <p:nvSpPr>
            <p:cNvPr id="60" name="object 60"/>
            <p:cNvSpPr/>
            <p:nvPr/>
          </p:nvSpPr>
          <p:spPr>
            <a:xfrm>
              <a:off x="7129780" y="2388870"/>
              <a:ext cx="293370" cy="358140"/>
            </a:xfrm>
            <a:custGeom>
              <a:avLst/>
              <a:gdLst/>
              <a:ahLst/>
              <a:cxnLst/>
              <a:rect l="l" t="t" r="r" b="b"/>
              <a:pathLst>
                <a:path w="293370" h="358139">
                  <a:moveTo>
                    <a:pt x="50800" y="0"/>
                  </a:moveTo>
                  <a:lnTo>
                    <a:pt x="0" y="139700"/>
                  </a:lnTo>
                  <a:lnTo>
                    <a:pt x="49529" y="110489"/>
                  </a:lnTo>
                  <a:lnTo>
                    <a:pt x="194310" y="358139"/>
                  </a:lnTo>
                  <a:lnTo>
                    <a:pt x="293370" y="299719"/>
                  </a:lnTo>
                  <a:lnTo>
                    <a:pt x="148590" y="52069"/>
                  </a:lnTo>
                  <a:lnTo>
                    <a:pt x="198120" y="24129"/>
                  </a:lnTo>
                  <a:lnTo>
                    <a:pt x="50800" y="0"/>
                  </a:lnTo>
                  <a:close/>
                </a:path>
              </a:pathLst>
            </a:custGeom>
            <a:solidFill>
              <a:srgbClr val="CC9800"/>
            </a:solidFill>
          </p:spPr>
          <p:txBody>
            <a:bodyPr wrap="square" lIns="0" tIns="0" rIns="0" bIns="0" rtlCol="0"/>
            <a:lstStyle/>
            <a:p>
              <a:endParaRPr/>
            </a:p>
          </p:txBody>
        </p:sp>
        <p:sp>
          <p:nvSpPr>
            <p:cNvPr id="61" name="object 61"/>
            <p:cNvSpPr/>
            <p:nvPr/>
          </p:nvSpPr>
          <p:spPr>
            <a:xfrm>
              <a:off x="7129780" y="2388870"/>
              <a:ext cx="293370" cy="358140"/>
            </a:xfrm>
            <a:custGeom>
              <a:avLst/>
              <a:gdLst/>
              <a:ahLst/>
              <a:cxnLst/>
              <a:rect l="l" t="t" r="r" b="b"/>
              <a:pathLst>
                <a:path w="293370" h="358139">
                  <a:moveTo>
                    <a:pt x="293370" y="299719"/>
                  </a:moveTo>
                  <a:lnTo>
                    <a:pt x="148590" y="52069"/>
                  </a:lnTo>
                  <a:lnTo>
                    <a:pt x="198120" y="24129"/>
                  </a:lnTo>
                  <a:lnTo>
                    <a:pt x="50800" y="0"/>
                  </a:lnTo>
                  <a:lnTo>
                    <a:pt x="0" y="139700"/>
                  </a:lnTo>
                  <a:lnTo>
                    <a:pt x="49529" y="110489"/>
                  </a:lnTo>
                  <a:lnTo>
                    <a:pt x="194310" y="358139"/>
                  </a:lnTo>
                  <a:lnTo>
                    <a:pt x="293370" y="299719"/>
                  </a:lnTo>
                  <a:close/>
                </a:path>
              </a:pathLst>
            </a:custGeom>
            <a:ln w="9344">
              <a:solidFill>
                <a:srgbClr val="000000"/>
              </a:solidFill>
            </a:ln>
          </p:spPr>
          <p:txBody>
            <a:bodyPr wrap="square" lIns="0" tIns="0" rIns="0" bIns="0" rtlCol="0"/>
            <a:lstStyle/>
            <a:p>
              <a:endParaRPr/>
            </a:p>
          </p:txBody>
        </p:sp>
      </p:grpSp>
      <p:sp>
        <p:nvSpPr>
          <p:cNvPr id="66" name="object 2"/>
          <p:cNvSpPr txBox="1">
            <a:spLocks/>
          </p:cNvSpPr>
          <p:nvPr/>
        </p:nvSpPr>
        <p:spPr bwMode="auto">
          <a:xfrm>
            <a:off x="2133600" y="46499"/>
            <a:ext cx="4265930" cy="597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70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spcBef>
                <a:spcPts val="100"/>
              </a:spcBef>
            </a:pPr>
            <a:r>
              <a:rPr lang="en-IN" sz="3800" b="1" kern="0" spc="-10" dirty="0">
                <a:solidFill>
                  <a:srgbClr val="FF0000"/>
                </a:solidFill>
                <a:effectLst>
                  <a:outerShdw blurRad="38100" dist="38100" dir="2700000" algn="tl">
                    <a:srgbClr val="000000">
                      <a:alpha val="43137"/>
                    </a:srgbClr>
                  </a:outerShdw>
                </a:effectLst>
                <a:latin typeface="Bahnschrift" panose="020B0502040204020203" pitchFamily="34" charset="0"/>
              </a:rPr>
              <a:t>TRANSPORT </a:t>
            </a:r>
            <a:r>
              <a:rPr lang="en-IN" sz="3800" b="1" kern="0" spc="-120" dirty="0">
                <a:solidFill>
                  <a:srgbClr val="FF0000"/>
                </a:solidFill>
                <a:effectLst>
                  <a:outerShdw blurRad="38100" dist="38100" dir="2700000" algn="tl">
                    <a:srgbClr val="000000">
                      <a:alpha val="43137"/>
                    </a:srgbClr>
                  </a:outerShdw>
                </a:effectLst>
                <a:latin typeface="Bahnschrift" panose="020B0502040204020203" pitchFamily="34" charset="0"/>
              </a:rPr>
              <a:t>LAYER</a:t>
            </a:r>
            <a:endParaRPr lang="en-IN" sz="3800" b="1" kern="0" dirty="0">
              <a:solidFill>
                <a:srgbClr val="FF0000"/>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32200569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58472" y="3503296"/>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a:latin typeface="Wingdings"/>
              <a:cs typeface="Wingdings"/>
            </a:endParaRPr>
          </a:p>
        </p:txBody>
      </p:sp>
      <p:sp>
        <p:nvSpPr>
          <p:cNvPr id="4" name="object 4"/>
          <p:cNvSpPr txBox="1"/>
          <p:nvPr/>
        </p:nvSpPr>
        <p:spPr>
          <a:xfrm>
            <a:off x="801372" y="3477578"/>
            <a:ext cx="5987415" cy="243656"/>
          </a:xfrm>
          <a:prstGeom prst="rect">
            <a:avLst/>
          </a:prstGeom>
        </p:spPr>
        <p:txBody>
          <a:bodyPr vert="horz" wrap="square" lIns="0" tIns="12700" rIns="0" bIns="0" rtlCol="0">
            <a:spAutoFit/>
          </a:bodyPr>
          <a:lstStyle/>
          <a:p>
            <a:pPr marL="12700">
              <a:lnSpc>
                <a:spcPct val="100000"/>
              </a:lnSpc>
              <a:spcBef>
                <a:spcPts val="100"/>
              </a:spcBef>
            </a:pPr>
            <a:r>
              <a:rPr sz="1500" spc="-5" dirty="0">
                <a:latin typeface="Arial"/>
                <a:cs typeface="Arial"/>
              </a:rPr>
              <a:t>The </a:t>
            </a:r>
            <a:r>
              <a:rPr sz="1500" spc="5" dirty="0">
                <a:latin typeface="Arial"/>
                <a:cs typeface="Arial"/>
              </a:rPr>
              <a:t>session layer </a:t>
            </a:r>
            <a:r>
              <a:rPr sz="1500" dirty="0">
                <a:latin typeface="Arial"/>
                <a:cs typeface="Arial"/>
              </a:rPr>
              <a:t>is responsible for dialog control and</a:t>
            </a:r>
            <a:r>
              <a:rPr sz="1500" spc="90" dirty="0">
                <a:latin typeface="Arial"/>
                <a:cs typeface="Arial"/>
              </a:rPr>
              <a:t> </a:t>
            </a:r>
            <a:r>
              <a:rPr sz="1500" dirty="0">
                <a:latin typeface="Arial"/>
                <a:cs typeface="Arial"/>
              </a:rPr>
              <a:t>synchronization</a:t>
            </a:r>
            <a:endParaRPr sz="1500">
              <a:latin typeface="Arial"/>
              <a:cs typeface="Arial"/>
            </a:endParaRPr>
          </a:p>
        </p:txBody>
      </p:sp>
      <p:sp>
        <p:nvSpPr>
          <p:cNvPr id="5" name="object 5"/>
          <p:cNvSpPr txBox="1"/>
          <p:nvPr/>
        </p:nvSpPr>
        <p:spPr>
          <a:xfrm>
            <a:off x="458472" y="3807065"/>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dirty="0">
              <a:latin typeface="Wingdings"/>
              <a:cs typeface="Wingdings"/>
            </a:endParaRPr>
          </a:p>
        </p:txBody>
      </p:sp>
      <p:sp>
        <p:nvSpPr>
          <p:cNvPr id="6" name="object 6"/>
          <p:cNvSpPr txBox="1"/>
          <p:nvPr/>
        </p:nvSpPr>
        <p:spPr>
          <a:xfrm>
            <a:off x="794095" y="3766028"/>
            <a:ext cx="1016000" cy="243656"/>
          </a:xfrm>
          <a:prstGeom prst="rect">
            <a:avLst/>
          </a:prstGeom>
        </p:spPr>
        <p:txBody>
          <a:bodyPr vert="horz" wrap="square" lIns="0" tIns="12700" rIns="0" bIns="0" rtlCol="0">
            <a:spAutoFit/>
          </a:bodyPr>
          <a:lstStyle/>
          <a:p>
            <a:pPr marL="12700">
              <a:lnSpc>
                <a:spcPct val="100000"/>
              </a:lnSpc>
              <a:spcBef>
                <a:spcPts val="100"/>
              </a:spcBef>
            </a:pPr>
            <a:r>
              <a:rPr sz="1500" dirty="0">
                <a:latin typeface="Arial"/>
                <a:cs typeface="Arial"/>
              </a:rPr>
              <a:t>Concerned:</a:t>
            </a:r>
          </a:p>
        </p:txBody>
      </p:sp>
      <p:sp>
        <p:nvSpPr>
          <p:cNvPr id="7" name="object 7"/>
          <p:cNvSpPr txBox="1"/>
          <p:nvPr/>
        </p:nvSpPr>
        <p:spPr>
          <a:xfrm>
            <a:off x="916940" y="4103869"/>
            <a:ext cx="114300" cy="337272"/>
          </a:xfrm>
          <a:prstGeom prst="rect">
            <a:avLst/>
          </a:prstGeom>
        </p:spPr>
        <p:txBody>
          <a:bodyPr vert="horz" wrap="square" lIns="0" tIns="16510" rIns="0" bIns="0" rtlCol="0">
            <a:spAutoFit/>
          </a:bodyPr>
          <a:lstStyle/>
          <a:p>
            <a:pPr marL="12700">
              <a:lnSpc>
                <a:spcPct val="100000"/>
              </a:lnSpc>
              <a:spcBef>
                <a:spcPts val="13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p:txBody>
      </p:sp>
      <p:sp>
        <p:nvSpPr>
          <p:cNvPr id="8" name="object 8"/>
          <p:cNvSpPr txBox="1"/>
          <p:nvPr/>
        </p:nvSpPr>
        <p:spPr>
          <a:xfrm>
            <a:off x="1140475" y="4066038"/>
            <a:ext cx="5429885" cy="412934"/>
          </a:xfrm>
          <a:prstGeom prst="rect">
            <a:avLst/>
          </a:prstGeom>
        </p:spPr>
        <p:txBody>
          <a:bodyPr vert="horz" wrap="square" lIns="0" tIns="12700" rIns="0" bIns="0" rtlCol="0">
            <a:spAutoFit/>
          </a:bodyPr>
          <a:lstStyle/>
          <a:p>
            <a:pPr marL="12700">
              <a:lnSpc>
                <a:spcPct val="100000"/>
              </a:lnSpc>
              <a:spcBef>
                <a:spcPts val="100"/>
              </a:spcBef>
            </a:pPr>
            <a:r>
              <a:rPr sz="1300" spc="-5" dirty="0">
                <a:latin typeface="Arial"/>
                <a:cs typeface="Arial"/>
              </a:rPr>
              <a:t>Dialog Control </a:t>
            </a:r>
            <a:r>
              <a:rPr sz="1300" spc="-5" dirty="0">
                <a:solidFill>
                  <a:srgbClr val="959595"/>
                </a:solidFill>
                <a:latin typeface="Arial"/>
                <a:cs typeface="Arial"/>
              </a:rPr>
              <a:t>(Half Duplex/Full</a:t>
            </a:r>
            <a:r>
              <a:rPr sz="1300" dirty="0">
                <a:solidFill>
                  <a:srgbClr val="959595"/>
                </a:solidFill>
                <a:latin typeface="Arial"/>
                <a:cs typeface="Arial"/>
              </a:rPr>
              <a:t> </a:t>
            </a:r>
            <a:r>
              <a:rPr sz="1300" spc="-5" dirty="0">
                <a:solidFill>
                  <a:srgbClr val="959595"/>
                </a:solidFill>
                <a:latin typeface="Arial"/>
                <a:cs typeface="Arial"/>
              </a:rPr>
              <a:t>duplex)</a:t>
            </a:r>
            <a:endParaRPr sz="1300" dirty="0">
              <a:latin typeface="Arial"/>
              <a:cs typeface="Arial"/>
            </a:endParaRPr>
          </a:p>
          <a:p>
            <a:pPr marL="12700">
              <a:lnSpc>
                <a:spcPct val="100000"/>
              </a:lnSpc>
              <a:spcBef>
                <a:spcPts val="10"/>
              </a:spcBef>
            </a:pPr>
            <a:r>
              <a:rPr sz="1300" spc="-5" dirty="0">
                <a:latin typeface="Arial"/>
                <a:cs typeface="Arial"/>
              </a:rPr>
              <a:t>Synchronization </a:t>
            </a:r>
            <a:r>
              <a:rPr sz="1300" spc="-5" dirty="0">
                <a:solidFill>
                  <a:srgbClr val="959595"/>
                </a:solidFill>
                <a:latin typeface="Arial"/>
                <a:cs typeface="Arial"/>
              </a:rPr>
              <a:t>(Synchronization points, process inline within same</a:t>
            </a:r>
            <a:r>
              <a:rPr sz="1300" spc="-10" dirty="0">
                <a:solidFill>
                  <a:srgbClr val="959595"/>
                </a:solidFill>
                <a:latin typeface="Arial"/>
                <a:cs typeface="Arial"/>
              </a:rPr>
              <a:t> </a:t>
            </a:r>
            <a:r>
              <a:rPr sz="1300" spc="-5" dirty="0">
                <a:solidFill>
                  <a:srgbClr val="959595"/>
                </a:solidFill>
                <a:latin typeface="Arial"/>
                <a:cs typeface="Arial"/>
              </a:rPr>
              <a:t>page)</a:t>
            </a:r>
            <a:endParaRPr sz="1300" dirty="0">
              <a:latin typeface="Arial"/>
              <a:cs typeface="Arial"/>
            </a:endParaRPr>
          </a:p>
        </p:txBody>
      </p:sp>
      <p:grpSp>
        <p:nvGrpSpPr>
          <p:cNvPr id="9" name="object 9"/>
          <p:cNvGrpSpPr/>
          <p:nvPr/>
        </p:nvGrpSpPr>
        <p:grpSpPr>
          <a:xfrm>
            <a:off x="1138240" y="1825229"/>
            <a:ext cx="2536825" cy="931069"/>
            <a:chOff x="1138237" y="2433637"/>
            <a:chExt cx="2536825" cy="1241425"/>
          </a:xfrm>
        </p:grpSpPr>
        <p:sp>
          <p:nvSpPr>
            <p:cNvPr id="10" name="object 10"/>
            <p:cNvSpPr/>
            <p:nvPr/>
          </p:nvSpPr>
          <p:spPr>
            <a:xfrm>
              <a:off x="1155700" y="3657600"/>
              <a:ext cx="2514600" cy="12700"/>
            </a:xfrm>
            <a:custGeom>
              <a:avLst/>
              <a:gdLst/>
              <a:ahLst/>
              <a:cxnLst/>
              <a:rect l="l" t="t" r="r" b="b"/>
              <a:pathLst>
                <a:path w="2514600" h="12700">
                  <a:moveTo>
                    <a:pt x="0" y="12700"/>
                  </a:moveTo>
                  <a:lnTo>
                    <a:pt x="2514600" y="12700"/>
                  </a:lnTo>
                  <a:lnTo>
                    <a:pt x="2514600" y="0"/>
                  </a:lnTo>
                  <a:lnTo>
                    <a:pt x="0" y="0"/>
                  </a:lnTo>
                  <a:lnTo>
                    <a:pt x="0" y="12700"/>
                  </a:lnTo>
                  <a:close/>
                </a:path>
              </a:pathLst>
            </a:custGeom>
            <a:solidFill>
              <a:srgbClr val="5E5E5E"/>
            </a:solidFill>
          </p:spPr>
          <p:txBody>
            <a:bodyPr wrap="square" lIns="0" tIns="0" rIns="0" bIns="0" rtlCol="0"/>
            <a:lstStyle/>
            <a:p>
              <a:endParaRPr/>
            </a:p>
          </p:txBody>
        </p:sp>
        <p:sp>
          <p:nvSpPr>
            <p:cNvPr id="11" name="object 11"/>
            <p:cNvSpPr/>
            <p:nvPr/>
          </p:nvSpPr>
          <p:spPr>
            <a:xfrm>
              <a:off x="1155700" y="2451100"/>
              <a:ext cx="2514600" cy="1219200"/>
            </a:xfrm>
            <a:custGeom>
              <a:avLst/>
              <a:gdLst/>
              <a:ahLst/>
              <a:cxnLst/>
              <a:rect l="l" t="t" r="r" b="b"/>
              <a:pathLst>
                <a:path w="2514600" h="1219200">
                  <a:moveTo>
                    <a:pt x="1256030" y="1219200"/>
                  </a:moveTo>
                  <a:lnTo>
                    <a:pt x="0" y="1219200"/>
                  </a:lnTo>
                  <a:lnTo>
                    <a:pt x="0" y="0"/>
                  </a:lnTo>
                  <a:lnTo>
                    <a:pt x="2514600" y="0"/>
                  </a:lnTo>
                  <a:lnTo>
                    <a:pt x="2514600" y="1219200"/>
                  </a:lnTo>
                  <a:lnTo>
                    <a:pt x="1256030" y="1219200"/>
                  </a:lnTo>
                  <a:close/>
                </a:path>
              </a:pathLst>
            </a:custGeom>
            <a:ln w="9344">
              <a:solidFill>
                <a:srgbClr val="5E5E5E"/>
              </a:solidFill>
            </a:ln>
          </p:spPr>
          <p:txBody>
            <a:bodyPr wrap="square" lIns="0" tIns="0" rIns="0" bIns="0" rtlCol="0"/>
            <a:lstStyle/>
            <a:p>
              <a:endParaRPr/>
            </a:p>
          </p:txBody>
        </p:sp>
        <p:sp>
          <p:nvSpPr>
            <p:cNvPr id="12" name="object 12"/>
            <p:cNvSpPr/>
            <p:nvPr/>
          </p:nvSpPr>
          <p:spPr>
            <a:xfrm>
              <a:off x="1143000" y="2438400"/>
              <a:ext cx="2514600" cy="1219200"/>
            </a:xfrm>
            <a:custGeom>
              <a:avLst/>
              <a:gdLst/>
              <a:ahLst/>
              <a:cxnLst/>
              <a:rect l="l" t="t" r="r" b="b"/>
              <a:pathLst>
                <a:path w="2514600" h="1219200">
                  <a:moveTo>
                    <a:pt x="2514600" y="0"/>
                  </a:moveTo>
                  <a:lnTo>
                    <a:pt x="0" y="0"/>
                  </a:lnTo>
                  <a:lnTo>
                    <a:pt x="0" y="1219200"/>
                  </a:lnTo>
                  <a:lnTo>
                    <a:pt x="2514600" y="1219200"/>
                  </a:lnTo>
                  <a:close/>
                </a:path>
              </a:pathLst>
            </a:custGeom>
            <a:solidFill>
              <a:srgbClr val="EDF8C4"/>
            </a:solidFill>
          </p:spPr>
          <p:txBody>
            <a:bodyPr wrap="square" lIns="0" tIns="0" rIns="0" bIns="0" rtlCol="0"/>
            <a:lstStyle/>
            <a:p>
              <a:endParaRPr/>
            </a:p>
          </p:txBody>
        </p:sp>
        <p:sp>
          <p:nvSpPr>
            <p:cNvPr id="13" name="object 13"/>
            <p:cNvSpPr/>
            <p:nvPr/>
          </p:nvSpPr>
          <p:spPr>
            <a:xfrm>
              <a:off x="1143000" y="2438400"/>
              <a:ext cx="2514600" cy="1219200"/>
            </a:xfrm>
            <a:custGeom>
              <a:avLst/>
              <a:gdLst/>
              <a:ahLst/>
              <a:cxnLst/>
              <a:rect l="l" t="t" r="r" b="b"/>
              <a:pathLst>
                <a:path w="2514600" h="1219200">
                  <a:moveTo>
                    <a:pt x="1257300" y="1219200"/>
                  </a:moveTo>
                  <a:lnTo>
                    <a:pt x="0" y="1219200"/>
                  </a:lnTo>
                  <a:lnTo>
                    <a:pt x="0" y="0"/>
                  </a:lnTo>
                  <a:lnTo>
                    <a:pt x="2514600" y="0"/>
                  </a:lnTo>
                  <a:lnTo>
                    <a:pt x="2514600" y="1219200"/>
                  </a:lnTo>
                  <a:lnTo>
                    <a:pt x="1257300" y="1219200"/>
                  </a:lnTo>
                  <a:close/>
                </a:path>
              </a:pathLst>
            </a:custGeom>
            <a:ln w="9344">
              <a:solidFill>
                <a:srgbClr val="000000"/>
              </a:solidFill>
            </a:ln>
          </p:spPr>
          <p:txBody>
            <a:bodyPr wrap="square" lIns="0" tIns="0" rIns="0" bIns="0" rtlCol="0"/>
            <a:lstStyle/>
            <a:p>
              <a:endParaRPr/>
            </a:p>
          </p:txBody>
        </p:sp>
        <p:sp>
          <p:nvSpPr>
            <p:cNvPr id="14" name="object 14"/>
            <p:cNvSpPr/>
            <p:nvPr/>
          </p:nvSpPr>
          <p:spPr>
            <a:xfrm>
              <a:off x="1752600" y="2895600"/>
              <a:ext cx="447040" cy="228600"/>
            </a:xfrm>
            <a:custGeom>
              <a:avLst/>
              <a:gdLst/>
              <a:ahLst/>
              <a:cxnLst/>
              <a:rect l="l" t="t" r="r" b="b"/>
              <a:pathLst>
                <a:path w="447039" h="228600">
                  <a:moveTo>
                    <a:pt x="0" y="228600"/>
                  </a:moveTo>
                  <a:lnTo>
                    <a:pt x="447039" y="228600"/>
                  </a:lnTo>
                  <a:lnTo>
                    <a:pt x="447039" y="0"/>
                  </a:lnTo>
                  <a:lnTo>
                    <a:pt x="0" y="0"/>
                  </a:lnTo>
                  <a:lnTo>
                    <a:pt x="0" y="228600"/>
                  </a:lnTo>
                  <a:close/>
                </a:path>
              </a:pathLst>
            </a:custGeom>
            <a:solidFill>
              <a:srgbClr val="0098FF"/>
            </a:solidFill>
          </p:spPr>
          <p:txBody>
            <a:bodyPr wrap="square" lIns="0" tIns="0" rIns="0" bIns="0" rtlCol="0"/>
            <a:lstStyle/>
            <a:p>
              <a:endParaRPr/>
            </a:p>
          </p:txBody>
        </p:sp>
        <p:sp>
          <p:nvSpPr>
            <p:cNvPr id="15" name="object 15"/>
            <p:cNvSpPr/>
            <p:nvPr/>
          </p:nvSpPr>
          <p:spPr>
            <a:xfrm>
              <a:off x="1752600" y="2895600"/>
              <a:ext cx="457200" cy="228600"/>
            </a:xfrm>
            <a:custGeom>
              <a:avLst/>
              <a:gdLst/>
              <a:ahLst/>
              <a:cxnLst/>
              <a:rect l="l" t="t" r="r" b="b"/>
              <a:pathLst>
                <a:path w="457200" h="228600">
                  <a:moveTo>
                    <a:pt x="228600" y="228600"/>
                  </a:moveTo>
                  <a:lnTo>
                    <a:pt x="0" y="228600"/>
                  </a:lnTo>
                  <a:lnTo>
                    <a:pt x="0" y="0"/>
                  </a:lnTo>
                  <a:lnTo>
                    <a:pt x="457200" y="0"/>
                  </a:lnTo>
                  <a:lnTo>
                    <a:pt x="457200" y="228600"/>
                  </a:lnTo>
                  <a:lnTo>
                    <a:pt x="228600" y="228600"/>
                  </a:lnTo>
                  <a:close/>
                </a:path>
              </a:pathLst>
            </a:custGeom>
            <a:ln w="9344">
              <a:solidFill>
                <a:srgbClr val="000000"/>
              </a:solidFill>
            </a:ln>
          </p:spPr>
          <p:txBody>
            <a:bodyPr wrap="square" lIns="0" tIns="0" rIns="0" bIns="0" rtlCol="0"/>
            <a:lstStyle/>
            <a:p>
              <a:endParaRPr/>
            </a:p>
          </p:txBody>
        </p:sp>
      </p:grpSp>
      <p:sp>
        <p:nvSpPr>
          <p:cNvPr id="16" name="object 16"/>
          <p:cNvSpPr txBox="1"/>
          <p:nvPr/>
        </p:nvSpPr>
        <p:spPr>
          <a:xfrm>
            <a:off x="1835150" y="2190750"/>
            <a:ext cx="293370"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D</a:t>
            </a:r>
            <a:r>
              <a:rPr sz="1000" dirty="0">
                <a:latin typeface="Arial"/>
                <a:cs typeface="Arial"/>
              </a:rPr>
              <a:t>a</a:t>
            </a:r>
            <a:r>
              <a:rPr sz="1000" spc="-10" dirty="0">
                <a:latin typeface="Arial"/>
                <a:cs typeface="Arial"/>
              </a:rPr>
              <a:t>t</a:t>
            </a:r>
            <a:r>
              <a:rPr sz="1000" dirty="0">
                <a:latin typeface="Arial"/>
                <a:cs typeface="Arial"/>
              </a:rPr>
              <a:t>a</a:t>
            </a:r>
            <a:endParaRPr sz="1000">
              <a:latin typeface="Arial"/>
              <a:cs typeface="Arial"/>
            </a:endParaRPr>
          </a:p>
        </p:txBody>
      </p:sp>
      <p:grpSp>
        <p:nvGrpSpPr>
          <p:cNvPr id="17" name="object 17"/>
          <p:cNvGrpSpPr/>
          <p:nvPr/>
        </p:nvGrpSpPr>
        <p:grpSpPr>
          <a:xfrm>
            <a:off x="1252540" y="2168129"/>
            <a:ext cx="339725" cy="184309"/>
            <a:chOff x="1252537" y="2890837"/>
            <a:chExt cx="339725" cy="245745"/>
          </a:xfrm>
        </p:grpSpPr>
        <p:sp>
          <p:nvSpPr>
            <p:cNvPr id="18" name="object 18"/>
            <p:cNvSpPr/>
            <p:nvPr/>
          </p:nvSpPr>
          <p:spPr>
            <a:xfrm>
              <a:off x="1257300" y="2895600"/>
              <a:ext cx="330200" cy="236220"/>
            </a:xfrm>
            <a:custGeom>
              <a:avLst/>
              <a:gdLst/>
              <a:ahLst/>
              <a:cxnLst/>
              <a:rect l="l" t="t" r="r" b="b"/>
              <a:pathLst>
                <a:path w="330200" h="236219">
                  <a:moveTo>
                    <a:pt x="330200" y="0"/>
                  </a:moveTo>
                  <a:lnTo>
                    <a:pt x="0" y="0"/>
                  </a:lnTo>
                  <a:lnTo>
                    <a:pt x="0" y="236220"/>
                  </a:lnTo>
                  <a:lnTo>
                    <a:pt x="330200" y="236220"/>
                  </a:lnTo>
                  <a:close/>
                </a:path>
              </a:pathLst>
            </a:custGeom>
            <a:solidFill>
              <a:srgbClr val="CC9800"/>
            </a:solidFill>
          </p:spPr>
          <p:txBody>
            <a:bodyPr wrap="square" lIns="0" tIns="0" rIns="0" bIns="0" rtlCol="0"/>
            <a:lstStyle/>
            <a:p>
              <a:endParaRPr/>
            </a:p>
          </p:txBody>
        </p:sp>
        <p:sp>
          <p:nvSpPr>
            <p:cNvPr id="19" name="object 19"/>
            <p:cNvSpPr/>
            <p:nvPr/>
          </p:nvSpPr>
          <p:spPr>
            <a:xfrm>
              <a:off x="1257300" y="2895600"/>
              <a:ext cx="330200" cy="236220"/>
            </a:xfrm>
            <a:custGeom>
              <a:avLst/>
              <a:gdLst/>
              <a:ahLst/>
              <a:cxnLst/>
              <a:rect l="l" t="t" r="r" b="b"/>
              <a:pathLst>
                <a:path w="330200" h="236219">
                  <a:moveTo>
                    <a:pt x="165100" y="236220"/>
                  </a:moveTo>
                  <a:lnTo>
                    <a:pt x="0" y="236220"/>
                  </a:lnTo>
                  <a:lnTo>
                    <a:pt x="0" y="0"/>
                  </a:lnTo>
                  <a:lnTo>
                    <a:pt x="330200" y="0"/>
                  </a:lnTo>
                  <a:lnTo>
                    <a:pt x="330200" y="236220"/>
                  </a:lnTo>
                  <a:lnTo>
                    <a:pt x="165100" y="236220"/>
                  </a:lnTo>
                  <a:close/>
                </a:path>
              </a:pathLst>
            </a:custGeom>
            <a:ln w="9344">
              <a:solidFill>
                <a:srgbClr val="000000"/>
              </a:solidFill>
            </a:ln>
          </p:spPr>
          <p:txBody>
            <a:bodyPr wrap="square" lIns="0" tIns="0" rIns="0" bIns="0" rtlCol="0"/>
            <a:lstStyle/>
            <a:p>
              <a:endParaRPr/>
            </a:p>
          </p:txBody>
        </p:sp>
      </p:grpSp>
      <p:sp>
        <p:nvSpPr>
          <p:cNvPr id="20" name="object 20"/>
          <p:cNvSpPr txBox="1"/>
          <p:nvPr/>
        </p:nvSpPr>
        <p:spPr>
          <a:xfrm>
            <a:off x="1328419" y="2193607"/>
            <a:ext cx="187960"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H</a:t>
            </a:r>
            <a:r>
              <a:rPr sz="1000" dirty="0">
                <a:latin typeface="Arial"/>
                <a:cs typeface="Arial"/>
              </a:rPr>
              <a:t>5</a:t>
            </a:r>
            <a:endParaRPr sz="1000">
              <a:latin typeface="Arial"/>
              <a:cs typeface="Arial"/>
            </a:endParaRPr>
          </a:p>
        </p:txBody>
      </p:sp>
      <p:sp>
        <p:nvSpPr>
          <p:cNvPr id="21" name="object 21"/>
          <p:cNvSpPr txBox="1"/>
          <p:nvPr/>
        </p:nvSpPr>
        <p:spPr>
          <a:xfrm>
            <a:off x="1525269" y="882968"/>
            <a:ext cx="165608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Presentation</a:t>
            </a:r>
            <a:r>
              <a:rPr sz="1200" spc="-50" dirty="0">
                <a:latin typeface="Arial"/>
                <a:cs typeface="Arial"/>
              </a:rPr>
              <a:t> </a:t>
            </a:r>
            <a:r>
              <a:rPr sz="1200" spc="-5" dirty="0">
                <a:latin typeface="Arial"/>
                <a:cs typeface="Arial"/>
              </a:rPr>
              <a:t>layer</a:t>
            </a:r>
            <a:endParaRPr sz="1200">
              <a:latin typeface="Arial"/>
              <a:cs typeface="Arial"/>
            </a:endParaRPr>
          </a:p>
        </p:txBody>
      </p:sp>
      <p:sp>
        <p:nvSpPr>
          <p:cNvPr id="22" name="object 22"/>
          <p:cNvSpPr txBox="1"/>
          <p:nvPr/>
        </p:nvSpPr>
        <p:spPr>
          <a:xfrm>
            <a:off x="1828800" y="2940368"/>
            <a:ext cx="122428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a:t>
            </a:r>
            <a:r>
              <a:rPr sz="1200" dirty="0">
                <a:latin typeface="Arial"/>
                <a:cs typeface="Arial"/>
              </a:rPr>
              <a:t>transport</a:t>
            </a:r>
            <a:r>
              <a:rPr sz="1200" spc="-70" dirty="0">
                <a:latin typeface="Arial"/>
                <a:cs typeface="Arial"/>
              </a:rPr>
              <a:t> </a:t>
            </a:r>
            <a:r>
              <a:rPr sz="1200" dirty="0">
                <a:latin typeface="Arial"/>
                <a:cs typeface="Arial"/>
              </a:rPr>
              <a:t>layer</a:t>
            </a:r>
            <a:endParaRPr sz="1200">
              <a:latin typeface="Arial"/>
              <a:cs typeface="Arial"/>
            </a:endParaRPr>
          </a:p>
        </p:txBody>
      </p:sp>
      <p:grpSp>
        <p:nvGrpSpPr>
          <p:cNvPr id="23" name="object 23"/>
          <p:cNvGrpSpPr/>
          <p:nvPr/>
        </p:nvGrpSpPr>
        <p:grpSpPr>
          <a:xfrm>
            <a:off x="1262697" y="1487806"/>
            <a:ext cx="2179955" cy="1487804"/>
            <a:chOff x="1262697" y="1983739"/>
            <a:chExt cx="2179955" cy="1983739"/>
          </a:xfrm>
        </p:grpSpPr>
        <p:sp>
          <p:nvSpPr>
            <p:cNvPr id="24" name="object 24"/>
            <p:cNvSpPr/>
            <p:nvPr/>
          </p:nvSpPr>
          <p:spPr>
            <a:xfrm>
              <a:off x="1267460" y="3429000"/>
              <a:ext cx="2170430" cy="152400"/>
            </a:xfrm>
            <a:custGeom>
              <a:avLst/>
              <a:gdLst/>
              <a:ahLst/>
              <a:cxnLst/>
              <a:rect l="l" t="t" r="r" b="b"/>
              <a:pathLst>
                <a:path w="2170429" h="152400">
                  <a:moveTo>
                    <a:pt x="0" y="152400"/>
                  </a:moveTo>
                  <a:lnTo>
                    <a:pt x="2170429" y="152400"/>
                  </a:lnTo>
                </a:path>
                <a:path w="2170429" h="152400">
                  <a:moveTo>
                    <a:pt x="0" y="152400"/>
                  </a:moveTo>
                  <a:lnTo>
                    <a:pt x="0" y="0"/>
                  </a:lnTo>
                </a:path>
                <a:path w="2170429" h="152400">
                  <a:moveTo>
                    <a:pt x="2170429" y="152400"/>
                  </a:moveTo>
                  <a:lnTo>
                    <a:pt x="2170429" y="0"/>
                  </a:lnTo>
                </a:path>
              </a:pathLst>
            </a:custGeom>
            <a:ln w="9344">
              <a:solidFill>
                <a:srgbClr val="000000"/>
              </a:solidFill>
            </a:ln>
          </p:spPr>
          <p:txBody>
            <a:bodyPr wrap="square" lIns="0" tIns="0" rIns="0" bIns="0" rtlCol="0"/>
            <a:lstStyle/>
            <a:p>
              <a:endParaRPr/>
            </a:p>
          </p:txBody>
        </p:sp>
        <p:sp>
          <p:nvSpPr>
            <p:cNvPr id="25" name="object 25"/>
            <p:cNvSpPr/>
            <p:nvPr/>
          </p:nvSpPr>
          <p:spPr>
            <a:xfrm>
              <a:off x="1747520" y="1983739"/>
              <a:ext cx="619760" cy="911860"/>
            </a:xfrm>
            <a:custGeom>
              <a:avLst/>
              <a:gdLst/>
              <a:ahLst/>
              <a:cxnLst/>
              <a:rect l="l" t="t" r="r" b="b"/>
              <a:pathLst>
                <a:path w="619760" h="911860">
                  <a:moveTo>
                    <a:pt x="10160" y="835660"/>
                  </a:moveTo>
                  <a:lnTo>
                    <a:pt x="0" y="835660"/>
                  </a:lnTo>
                  <a:lnTo>
                    <a:pt x="0" y="911860"/>
                  </a:lnTo>
                  <a:lnTo>
                    <a:pt x="10160" y="911860"/>
                  </a:lnTo>
                  <a:lnTo>
                    <a:pt x="10160" y="835660"/>
                  </a:lnTo>
                  <a:close/>
                </a:path>
                <a:path w="619760" h="911860">
                  <a:moveTo>
                    <a:pt x="10160" y="731520"/>
                  </a:moveTo>
                  <a:lnTo>
                    <a:pt x="0" y="731520"/>
                  </a:lnTo>
                  <a:lnTo>
                    <a:pt x="0" y="807720"/>
                  </a:lnTo>
                  <a:lnTo>
                    <a:pt x="10160" y="807720"/>
                  </a:lnTo>
                  <a:lnTo>
                    <a:pt x="10160" y="731520"/>
                  </a:lnTo>
                  <a:close/>
                </a:path>
                <a:path w="619760" h="911860">
                  <a:moveTo>
                    <a:pt x="10160" y="627380"/>
                  </a:moveTo>
                  <a:lnTo>
                    <a:pt x="0" y="627380"/>
                  </a:lnTo>
                  <a:lnTo>
                    <a:pt x="0" y="702310"/>
                  </a:lnTo>
                  <a:lnTo>
                    <a:pt x="10160" y="702310"/>
                  </a:lnTo>
                  <a:lnTo>
                    <a:pt x="10160" y="627380"/>
                  </a:lnTo>
                  <a:close/>
                </a:path>
                <a:path w="619760" h="911860">
                  <a:moveTo>
                    <a:pt x="10160" y="521970"/>
                  </a:moveTo>
                  <a:lnTo>
                    <a:pt x="0" y="521970"/>
                  </a:lnTo>
                  <a:lnTo>
                    <a:pt x="0" y="598170"/>
                  </a:lnTo>
                  <a:lnTo>
                    <a:pt x="10160" y="598170"/>
                  </a:lnTo>
                  <a:lnTo>
                    <a:pt x="10160" y="521970"/>
                  </a:lnTo>
                  <a:close/>
                </a:path>
                <a:path w="619760" h="911860">
                  <a:moveTo>
                    <a:pt x="10160" y="417830"/>
                  </a:moveTo>
                  <a:lnTo>
                    <a:pt x="0" y="417830"/>
                  </a:lnTo>
                  <a:lnTo>
                    <a:pt x="0" y="494030"/>
                  </a:lnTo>
                  <a:lnTo>
                    <a:pt x="10160" y="494030"/>
                  </a:lnTo>
                  <a:lnTo>
                    <a:pt x="10160" y="417830"/>
                  </a:lnTo>
                  <a:close/>
                </a:path>
                <a:path w="619760" h="911860">
                  <a:moveTo>
                    <a:pt x="10160" y="313690"/>
                  </a:moveTo>
                  <a:lnTo>
                    <a:pt x="0" y="313690"/>
                  </a:lnTo>
                  <a:lnTo>
                    <a:pt x="0" y="389890"/>
                  </a:lnTo>
                  <a:lnTo>
                    <a:pt x="10160" y="389890"/>
                  </a:lnTo>
                  <a:lnTo>
                    <a:pt x="10160" y="313690"/>
                  </a:lnTo>
                  <a:close/>
                </a:path>
                <a:path w="619760" h="911860">
                  <a:moveTo>
                    <a:pt x="10160" y="209550"/>
                  </a:moveTo>
                  <a:lnTo>
                    <a:pt x="0" y="209550"/>
                  </a:lnTo>
                  <a:lnTo>
                    <a:pt x="0" y="285750"/>
                  </a:lnTo>
                  <a:lnTo>
                    <a:pt x="10160" y="285750"/>
                  </a:lnTo>
                  <a:lnTo>
                    <a:pt x="10160" y="209550"/>
                  </a:lnTo>
                  <a:close/>
                </a:path>
                <a:path w="619760" h="911860">
                  <a:moveTo>
                    <a:pt x="10160" y="105410"/>
                  </a:moveTo>
                  <a:lnTo>
                    <a:pt x="0" y="105410"/>
                  </a:lnTo>
                  <a:lnTo>
                    <a:pt x="0" y="180340"/>
                  </a:lnTo>
                  <a:lnTo>
                    <a:pt x="10160" y="180340"/>
                  </a:lnTo>
                  <a:lnTo>
                    <a:pt x="10160" y="105410"/>
                  </a:lnTo>
                  <a:close/>
                </a:path>
                <a:path w="619760" h="911860">
                  <a:moveTo>
                    <a:pt x="10160" y="0"/>
                  </a:moveTo>
                  <a:lnTo>
                    <a:pt x="0" y="0"/>
                  </a:lnTo>
                  <a:lnTo>
                    <a:pt x="0" y="76200"/>
                  </a:lnTo>
                  <a:lnTo>
                    <a:pt x="10160" y="76200"/>
                  </a:lnTo>
                  <a:lnTo>
                    <a:pt x="10160" y="0"/>
                  </a:lnTo>
                  <a:close/>
                </a:path>
                <a:path w="619760" h="911860">
                  <a:moveTo>
                    <a:pt x="481330" y="87630"/>
                  </a:moveTo>
                  <a:lnTo>
                    <a:pt x="469900" y="12700"/>
                  </a:lnTo>
                  <a:lnTo>
                    <a:pt x="459740" y="13970"/>
                  </a:lnTo>
                  <a:lnTo>
                    <a:pt x="472440" y="88900"/>
                  </a:lnTo>
                  <a:lnTo>
                    <a:pt x="481330" y="87630"/>
                  </a:lnTo>
                  <a:close/>
                </a:path>
                <a:path w="619760" h="911860">
                  <a:moveTo>
                    <a:pt x="499110" y="190500"/>
                  </a:moveTo>
                  <a:lnTo>
                    <a:pt x="486410" y="115570"/>
                  </a:lnTo>
                  <a:lnTo>
                    <a:pt x="477520" y="116840"/>
                  </a:lnTo>
                  <a:lnTo>
                    <a:pt x="490220" y="191770"/>
                  </a:lnTo>
                  <a:lnTo>
                    <a:pt x="499110" y="190500"/>
                  </a:lnTo>
                  <a:close/>
                </a:path>
                <a:path w="619760" h="911860">
                  <a:moveTo>
                    <a:pt x="515620" y="293370"/>
                  </a:moveTo>
                  <a:lnTo>
                    <a:pt x="504190" y="218440"/>
                  </a:lnTo>
                  <a:lnTo>
                    <a:pt x="494030" y="219710"/>
                  </a:lnTo>
                  <a:lnTo>
                    <a:pt x="506730" y="294640"/>
                  </a:lnTo>
                  <a:lnTo>
                    <a:pt x="515620" y="293370"/>
                  </a:lnTo>
                  <a:close/>
                </a:path>
                <a:path w="619760" h="911860">
                  <a:moveTo>
                    <a:pt x="533400" y="396240"/>
                  </a:moveTo>
                  <a:lnTo>
                    <a:pt x="520700" y="321310"/>
                  </a:lnTo>
                  <a:lnTo>
                    <a:pt x="511810" y="322580"/>
                  </a:lnTo>
                  <a:lnTo>
                    <a:pt x="524510" y="397510"/>
                  </a:lnTo>
                  <a:lnTo>
                    <a:pt x="533400" y="396240"/>
                  </a:lnTo>
                  <a:close/>
                </a:path>
                <a:path w="619760" h="911860">
                  <a:moveTo>
                    <a:pt x="551180" y="499110"/>
                  </a:moveTo>
                  <a:lnTo>
                    <a:pt x="538480" y="424180"/>
                  </a:lnTo>
                  <a:lnTo>
                    <a:pt x="528320" y="425450"/>
                  </a:lnTo>
                  <a:lnTo>
                    <a:pt x="541020" y="500380"/>
                  </a:lnTo>
                  <a:lnTo>
                    <a:pt x="551180" y="499110"/>
                  </a:lnTo>
                  <a:close/>
                </a:path>
                <a:path w="619760" h="911860">
                  <a:moveTo>
                    <a:pt x="567690" y="601980"/>
                  </a:moveTo>
                  <a:lnTo>
                    <a:pt x="554990" y="527050"/>
                  </a:lnTo>
                  <a:lnTo>
                    <a:pt x="546100" y="528320"/>
                  </a:lnTo>
                  <a:lnTo>
                    <a:pt x="558800" y="603250"/>
                  </a:lnTo>
                  <a:lnTo>
                    <a:pt x="567690" y="601980"/>
                  </a:lnTo>
                  <a:close/>
                </a:path>
                <a:path w="619760" h="911860">
                  <a:moveTo>
                    <a:pt x="585470" y="704850"/>
                  </a:moveTo>
                  <a:lnTo>
                    <a:pt x="572770" y="629920"/>
                  </a:lnTo>
                  <a:lnTo>
                    <a:pt x="563880" y="631190"/>
                  </a:lnTo>
                  <a:lnTo>
                    <a:pt x="575310" y="706120"/>
                  </a:lnTo>
                  <a:lnTo>
                    <a:pt x="585470" y="704850"/>
                  </a:lnTo>
                  <a:close/>
                </a:path>
                <a:path w="619760" h="911860">
                  <a:moveTo>
                    <a:pt x="601980" y="807720"/>
                  </a:moveTo>
                  <a:lnTo>
                    <a:pt x="589280" y="732790"/>
                  </a:lnTo>
                  <a:lnTo>
                    <a:pt x="580390" y="734060"/>
                  </a:lnTo>
                  <a:lnTo>
                    <a:pt x="593090" y="808990"/>
                  </a:lnTo>
                  <a:lnTo>
                    <a:pt x="601980" y="807720"/>
                  </a:lnTo>
                  <a:close/>
                </a:path>
                <a:path w="619760" h="911860">
                  <a:moveTo>
                    <a:pt x="619760" y="910590"/>
                  </a:moveTo>
                  <a:lnTo>
                    <a:pt x="607060" y="835660"/>
                  </a:lnTo>
                  <a:lnTo>
                    <a:pt x="596900" y="838200"/>
                  </a:lnTo>
                  <a:lnTo>
                    <a:pt x="609600" y="911860"/>
                  </a:lnTo>
                  <a:lnTo>
                    <a:pt x="619760" y="910590"/>
                  </a:lnTo>
                  <a:close/>
                </a:path>
              </a:pathLst>
            </a:custGeom>
            <a:solidFill>
              <a:srgbClr val="000000"/>
            </a:solidFill>
          </p:spPr>
          <p:txBody>
            <a:bodyPr wrap="square" lIns="0" tIns="0" rIns="0" bIns="0" rtlCol="0"/>
            <a:lstStyle/>
            <a:p>
              <a:endParaRPr/>
            </a:p>
          </p:txBody>
        </p:sp>
        <p:sp>
          <p:nvSpPr>
            <p:cNvPr id="26" name="object 26"/>
            <p:cNvSpPr/>
            <p:nvPr/>
          </p:nvSpPr>
          <p:spPr>
            <a:xfrm>
              <a:off x="2284730" y="3581400"/>
              <a:ext cx="229870" cy="381000"/>
            </a:xfrm>
            <a:custGeom>
              <a:avLst/>
              <a:gdLst/>
              <a:ahLst/>
              <a:cxnLst/>
              <a:rect l="l" t="t" r="r" b="b"/>
              <a:pathLst>
                <a:path w="229869" h="381000">
                  <a:moveTo>
                    <a:pt x="173989" y="0"/>
                  </a:moveTo>
                  <a:lnTo>
                    <a:pt x="55880" y="0"/>
                  </a:lnTo>
                  <a:lnTo>
                    <a:pt x="55880" y="311150"/>
                  </a:lnTo>
                  <a:lnTo>
                    <a:pt x="0" y="311150"/>
                  </a:lnTo>
                  <a:lnTo>
                    <a:pt x="115569" y="381000"/>
                  </a:lnTo>
                  <a:lnTo>
                    <a:pt x="229869" y="311150"/>
                  </a:lnTo>
                  <a:lnTo>
                    <a:pt x="173989" y="311150"/>
                  </a:lnTo>
                  <a:lnTo>
                    <a:pt x="173989" y="0"/>
                  </a:lnTo>
                  <a:close/>
                </a:path>
              </a:pathLst>
            </a:custGeom>
            <a:solidFill>
              <a:srgbClr val="CC9800"/>
            </a:solidFill>
          </p:spPr>
          <p:txBody>
            <a:bodyPr wrap="square" lIns="0" tIns="0" rIns="0" bIns="0" rtlCol="0"/>
            <a:lstStyle/>
            <a:p>
              <a:endParaRPr/>
            </a:p>
          </p:txBody>
        </p:sp>
        <p:sp>
          <p:nvSpPr>
            <p:cNvPr id="27" name="object 27"/>
            <p:cNvSpPr/>
            <p:nvPr/>
          </p:nvSpPr>
          <p:spPr>
            <a:xfrm>
              <a:off x="2284730" y="3581400"/>
              <a:ext cx="229870" cy="381000"/>
            </a:xfrm>
            <a:custGeom>
              <a:avLst/>
              <a:gdLst/>
              <a:ahLst/>
              <a:cxnLst/>
              <a:rect l="l" t="t" r="r" b="b"/>
              <a:pathLst>
                <a:path w="229869" h="381000">
                  <a:moveTo>
                    <a:pt x="173989" y="0"/>
                  </a:moveTo>
                  <a:lnTo>
                    <a:pt x="173989" y="311150"/>
                  </a:lnTo>
                  <a:lnTo>
                    <a:pt x="229869" y="311150"/>
                  </a:lnTo>
                  <a:lnTo>
                    <a:pt x="115569" y="381000"/>
                  </a:lnTo>
                  <a:lnTo>
                    <a:pt x="0" y="311150"/>
                  </a:lnTo>
                  <a:lnTo>
                    <a:pt x="55880" y="311150"/>
                  </a:lnTo>
                  <a:lnTo>
                    <a:pt x="55880" y="0"/>
                  </a:lnTo>
                  <a:lnTo>
                    <a:pt x="173989" y="0"/>
                  </a:lnTo>
                  <a:close/>
                </a:path>
              </a:pathLst>
            </a:custGeom>
            <a:ln w="9344">
              <a:solidFill>
                <a:srgbClr val="000000"/>
              </a:solidFill>
            </a:ln>
          </p:spPr>
          <p:txBody>
            <a:bodyPr wrap="square" lIns="0" tIns="0" rIns="0" bIns="0" rtlCol="0"/>
            <a:lstStyle/>
            <a:p>
              <a:endParaRPr/>
            </a:p>
          </p:txBody>
        </p:sp>
        <p:sp>
          <p:nvSpPr>
            <p:cNvPr id="28" name="object 28"/>
            <p:cNvSpPr/>
            <p:nvPr/>
          </p:nvSpPr>
          <p:spPr>
            <a:xfrm>
              <a:off x="1590040" y="2895600"/>
              <a:ext cx="152400" cy="236220"/>
            </a:xfrm>
            <a:custGeom>
              <a:avLst/>
              <a:gdLst/>
              <a:ahLst/>
              <a:cxnLst/>
              <a:rect l="l" t="t" r="r" b="b"/>
              <a:pathLst>
                <a:path w="152400" h="236219">
                  <a:moveTo>
                    <a:pt x="152399" y="0"/>
                  </a:moveTo>
                  <a:lnTo>
                    <a:pt x="0" y="0"/>
                  </a:lnTo>
                  <a:lnTo>
                    <a:pt x="0" y="236220"/>
                  </a:lnTo>
                  <a:lnTo>
                    <a:pt x="152399" y="236220"/>
                  </a:lnTo>
                  <a:close/>
                </a:path>
              </a:pathLst>
            </a:custGeom>
            <a:solidFill>
              <a:srgbClr val="741416"/>
            </a:solidFill>
          </p:spPr>
          <p:txBody>
            <a:bodyPr wrap="square" lIns="0" tIns="0" rIns="0" bIns="0" rtlCol="0"/>
            <a:lstStyle/>
            <a:p>
              <a:endParaRPr/>
            </a:p>
          </p:txBody>
        </p:sp>
        <p:sp>
          <p:nvSpPr>
            <p:cNvPr id="29" name="object 29"/>
            <p:cNvSpPr/>
            <p:nvPr/>
          </p:nvSpPr>
          <p:spPr>
            <a:xfrm>
              <a:off x="1590040" y="2895600"/>
              <a:ext cx="152400" cy="236220"/>
            </a:xfrm>
            <a:custGeom>
              <a:avLst/>
              <a:gdLst/>
              <a:ahLst/>
              <a:cxnLst/>
              <a:rect l="l" t="t" r="r" b="b"/>
              <a:pathLst>
                <a:path w="152400" h="236219">
                  <a:moveTo>
                    <a:pt x="76199" y="236220"/>
                  </a:moveTo>
                  <a:lnTo>
                    <a:pt x="0" y="236220"/>
                  </a:lnTo>
                  <a:lnTo>
                    <a:pt x="0" y="0"/>
                  </a:lnTo>
                  <a:lnTo>
                    <a:pt x="152399" y="0"/>
                  </a:lnTo>
                  <a:lnTo>
                    <a:pt x="152399" y="236220"/>
                  </a:lnTo>
                  <a:lnTo>
                    <a:pt x="76199" y="236220"/>
                  </a:lnTo>
                  <a:close/>
                </a:path>
              </a:pathLst>
            </a:custGeom>
            <a:ln w="9344">
              <a:solidFill>
                <a:srgbClr val="000000"/>
              </a:solidFill>
            </a:ln>
          </p:spPr>
          <p:txBody>
            <a:bodyPr wrap="square" lIns="0" tIns="0" rIns="0" bIns="0" rtlCol="0"/>
            <a:lstStyle/>
            <a:p>
              <a:endParaRPr/>
            </a:p>
          </p:txBody>
        </p:sp>
        <p:sp>
          <p:nvSpPr>
            <p:cNvPr id="30" name="object 30"/>
            <p:cNvSpPr/>
            <p:nvPr/>
          </p:nvSpPr>
          <p:spPr>
            <a:xfrm>
              <a:off x="2362200" y="2895600"/>
              <a:ext cx="457200" cy="228600"/>
            </a:xfrm>
            <a:custGeom>
              <a:avLst/>
              <a:gdLst/>
              <a:ahLst/>
              <a:cxnLst/>
              <a:rect l="l" t="t" r="r" b="b"/>
              <a:pathLst>
                <a:path w="457200" h="228600">
                  <a:moveTo>
                    <a:pt x="457200" y="0"/>
                  </a:moveTo>
                  <a:lnTo>
                    <a:pt x="0" y="0"/>
                  </a:lnTo>
                  <a:lnTo>
                    <a:pt x="0" y="228600"/>
                  </a:lnTo>
                  <a:lnTo>
                    <a:pt x="457200" y="228600"/>
                  </a:lnTo>
                  <a:close/>
                </a:path>
              </a:pathLst>
            </a:custGeom>
            <a:solidFill>
              <a:srgbClr val="0098FF"/>
            </a:solidFill>
          </p:spPr>
          <p:txBody>
            <a:bodyPr wrap="square" lIns="0" tIns="0" rIns="0" bIns="0" rtlCol="0"/>
            <a:lstStyle/>
            <a:p>
              <a:endParaRPr/>
            </a:p>
          </p:txBody>
        </p:sp>
        <p:sp>
          <p:nvSpPr>
            <p:cNvPr id="31" name="object 31"/>
            <p:cNvSpPr/>
            <p:nvPr/>
          </p:nvSpPr>
          <p:spPr>
            <a:xfrm>
              <a:off x="2362200" y="2895600"/>
              <a:ext cx="457200" cy="228600"/>
            </a:xfrm>
            <a:custGeom>
              <a:avLst/>
              <a:gdLst/>
              <a:ahLst/>
              <a:cxnLst/>
              <a:rect l="l" t="t" r="r" b="b"/>
              <a:pathLst>
                <a:path w="457200" h="228600">
                  <a:moveTo>
                    <a:pt x="228600" y="228600"/>
                  </a:moveTo>
                  <a:lnTo>
                    <a:pt x="0" y="228600"/>
                  </a:lnTo>
                  <a:lnTo>
                    <a:pt x="0" y="0"/>
                  </a:lnTo>
                  <a:lnTo>
                    <a:pt x="457200" y="0"/>
                  </a:lnTo>
                  <a:lnTo>
                    <a:pt x="457200" y="228600"/>
                  </a:lnTo>
                  <a:lnTo>
                    <a:pt x="228600" y="228600"/>
                  </a:lnTo>
                  <a:close/>
                </a:path>
              </a:pathLst>
            </a:custGeom>
            <a:ln w="9344">
              <a:solidFill>
                <a:srgbClr val="000000"/>
              </a:solidFill>
            </a:ln>
          </p:spPr>
          <p:txBody>
            <a:bodyPr wrap="square" lIns="0" tIns="0" rIns="0" bIns="0" rtlCol="0"/>
            <a:lstStyle/>
            <a:p>
              <a:endParaRPr/>
            </a:p>
          </p:txBody>
        </p:sp>
      </p:grpSp>
      <p:sp>
        <p:nvSpPr>
          <p:cNvPr id="32" name="object 32"/>
          <p:cNvSpPr txBox="1"/>
          <p:nvPr/>
        </p:nvSpPr>
        <p:spPr>
          <a:xfrm>
            <a:off x="2444750" y="2190750"/>
            <a:ext cx="293370"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D</a:t>
            </a:r>
            <a:r>
              <a:rPr sz="1000" spc="-10" dirty="0">
                <a:latin typeface="Arial"/>
                <a:cs typeface="Arial"/>
              </a:rPr>
              <a:t>a</a:t>
            </a:r>
            <a:r>
              <a:rPr sz="1000" dirty="0">
                <a:latin typeface="Arial"/>
                <a:cs typeface="Arial"/>
              </a:rPr>
              <a:t>ta</a:t>
            </a:r>
            <a:endParaRPr sz="1000">
              <a:latin typeface="Arial"/>
              <a:cs typeface="Arial"/>
            </a:endParaRPr>
          </a:p>
        </p:txBody>
      </p:sp>
      <p:grpSp>
        <p:nvGrpSpPr>
          <p:cNvPr id="33" name="object 33"/>
          <p:cNvGrpSpPr/>
          <p:nvPr/>
        </p:nvGrpSpPr>
        <p:grpSpPr>
          <a:xfrm>
            <a:off x="2194880" y="2168129"/>
            <a:ext cx="1247775" cy="184309"/>
            <a:chOff x="2194877" y="2890837"/>
            <a:chExt cx="1247775" cy="245745"/>
          </a:xfrm>
        </p:grpSpPr>
        <p:sp>
          <p:nvSpPr>
            <p:cNvPr id="34" name="object 34"/>
            <p:cNvSpPr/>
            <p:nvPr/>
          </p:nvSpPr>
          <p:spPr>
            <a:xfrm>
              <a:off x="2199639" y="2895600"/>
              <a:ext cx="152400" cy="236220"/>
            </a:xfrm>
            <a:custGeom>
              <a:avLst/>
              <a:gdLst/>
              <a:ahLst/>
              <a:cxnLst/>
              <a:rect l="l" t="t" r="r" b="b"/>
              <a:pathLst>
                <a:path w="152400" h="236219">
                  <a:moveTo>
                    <a:pt x="152400" y="0"/>
                  </a:moveTo>
                  <a:lnTo>
                    <a:pt x="0" y="0"/>
                  </a:lnTo>
                  <a:lnTo>
                    <a:pt x="0" y="236220"/>
                  </a:lnTo>
                  <a:lnTo>
                    <a:pt x="152400" y="236220"/>
                  </a:lnTo>
                  <a:close/>
                </a:path>
              </a:pathLst>
            </a:custGeom>
            <a:solidFill>
              <a:srgbClr val="741416"/>
            </a:solidFill>
          </p:spPr>
          <p:txBody>
            <a:bodyPr wrap="square" lIns="0" tIns="0" rIns="0" bIns="0" rtlCol="0"/>
            <a:lstStyle/>
            <a:p>
              <a:endParaRPr/>
            </a:p>
          </p:txBody>
        </p:sp>
        <p:sp>
          <p:nvSpPr>
            <p:cNvPr id="35" name="object 35"/>
            <p:cNvSpPr/>
            <p:nvPr/>
          </p:nvSpPr>
          <p:spPr>
            <a:xfrm>
              <a:off x="2199639" y="2895600"/>
              <a:ext cx="152400" cy="236220"/>
            </a:xfrm>
            <a:custGeom>
              <a:avLst/>
              <a:gdLst/>
              <a:ahLst/>
              <a:cxnLst/>
              <a:rect l="l" t="t" r="r" b="b"/>
              <a:pathLst>
                <a:path w="152400" h="236219">
                  <a:moveTo>
                    <a:pt x="76200" y="236220"/>
                  </a:moveTo>
                  <a:lnTo>
                    <a:pt x="0" y="236220"/>
                  </a:lnTo>
                  <a:lnTo>
                    <a:pt x="0" y="0"/>
                  </a:lnTo>
                  <a:lnTo>
                    <a:pt x="152400" y="0"/>
                  </a:lnTo>
                  <a:lnTo>
                    <a:pt x="152400" y="236220"/>
                  </a:lnTo>
                  <a:lnTo>
                    <a:pt x="76200" y="236220"/>
                  </a:lnTo>
                  <a:close/>
                </a:path>
              </a:pathLst>
            </a:custGeom>
            <a:ln w="9344">
              <a:solidFill>
                <a:srgbClr val="000000"/>
              </a:solidFill>
            </a:ln>
          </p:spPr>
          <p:txBody>
            <a:bodyPr wrap="square" lIns="0" tIns="0" rIns="0" bIns="0" rtlCol="0"/>
            <a:lstStyle/>
            <a:p>
              <a:endParaRPr/>
            </a:p>
          </p:txBody>
        </p:sp>
        <p:sp>
          <p:nvSpPr>
            <p:cNvPr id="36" name="object 36"/>
            <p:cNvSpPr/>
            <p:nvPr/>
          </p:nvSpPr>
          <p:spPr>
            <a:xfrm>
              <a:off x="2980689" y="2895600"/>
              <a:ext cx="457200" cy="228600"/>
            </a:xfrm>
            <a:custGeom>
              <a:avLst/>
              <a:gdLst/>
              <a:ahLst/>
              <a:cxnLst/>
              <a:rect l="l" t="t" r="r" b="b"/>
              <a:pathLst>
                <a:path w="457200" h="228600">
                  <a:moveTo>
                    <a:pt x="457200" y="0"/>
                  </a:moveTo>
                  <a:lnTo>
                    <a:pt x="0" y="0"/>
                  </a:lnTo>
                  <a:lnTo>
                    <a:pt x="0" y="228600"/>
                  </a:lnTo>
                  <a:lnTo>
                    <a:pt x="457200" y="228600"/>
                  </a:lnTo>
                  <a:close/>
                </a:path>
              </a:pathLst>
            </a:custGeom>
            <a:solidFill>
              <a:srgbClr val="0098FF"/>
            </a:solidFill>
          </p:spPr>
          <p:txBody>
            <a:bodyPr wrap="square" lIns="0" tIns="0" rIns="0" bIns="0" rtlCol="0"/>
            <a:lstStyle/>
            <a:p>
              <a:endParaRPr/>
            </a:p>
          </p:txBody>
        </p:sp>
        <p:sp>
          <p:nvSpPr>
            <p:cNvPr id="37" name="object 37"/>
            <p:cNvSpPr/>
            <p:nvPr/>
          </p:nvSpPr>
          <p:spPr>
            <a:xfrm>
              <a:off x="2980689" y="2895600"/>
              <a:ext cx="457200" cy="228600"/>
            </a:xfrm>
            <a:custGeom>
              <a:avLst/>
              <a:gdLst/>
              <a:ahLst/>
              <a:cxnLst/>
              <a:rect l="l" t="t" r="r" b="b"/>
              <a:pathLst>
                <a:path w="457200" h="228600">
                  <a:moveTo>
                    <a:pt x="228600" y="228600"/>
                  </a:moveTo>
                  <a:lnTo>
                    <a:pt x="0" y="228600"/>
                  </a:lnTo>
                  <a:lnTo>
                    <a:pt x="0" y="0"/>
                  </a:lnTo>
                  <a:lnTo>
                    <a:pt x="457200" y="0"/>
                  </a:lnTo>
                  <a:lnTo>
                    <a:pt x="457200" y="228600"/>
                  </a:lnTo>
                  <a:lnTo>
                    <a:pt x="228600" y="228600"/>
                  </a:lnTo>
                  <a:close/>
                </a:path>
              </a:pathLst>
            </a:custGeom>
            <a:ln w="9344">
              <a:solidFill>
                <a:srgbClr val="000000"/>
              </a:solidFill>
            </a:ln>
          </p:spPr>
          <p:txBody>
            <a:bodyPr wrap="square" lIns="0" tIns="0" rIns="0" bIns="0" rtlCol="0"/>
            <a:lstStyle/>
            <a:p>
              <a:endParaRPr/>
            </a:p>
          </p:txBody>
        </p:sp>
      </p:grpSp>
      <p:sp>
        <p:nvSpPr>
          <p:cNvPr id="38" name="object 38"/>
          <p:cNvSpPr txBox="1"/>
          <p:nvPr/>
        </p:nvSpPr>
        <p:spPr>
          <a:xfrm>
            <a:off x="3063239" y="2190750"/>
            <a:ext cx="293370"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D</a:t>
            </a:r>
            <a:r>
              <a:rPr sz="1000" spc="-10" dirty="0">
                <a:latin typeface="Arial"/>
                <a:cs typeface="Arial"/>
              </a:rPr>
              <a:t>a</a:t>
            </a:r>
            <a:r>
              <a:rPr sz="1000" dirty="0">
                <a:latin typeface="Arial"/>
                <a:cs typeface="Arial"/>
              </a:rPr>
              <a:t>ta</a:t>
            </a:r>
            <a:endParaRPr sz="1000">
              <a:latin typeface="Arial"/>
              <a:cs typeface="Arial"/>
            </a:endParaRPr>
          </a:p>
        </p:txBody>
      </p:sp>
      <p:grpSp>
        <p:nvGrpSpPr>
          <p:cNvPr id="39" name="object 39"/>
          <p:cNvGrpSpPr/>
          <p:nvPr/>
        </p:nvGrpSpPr>
        <p:grpSpPr>
          <a:xfrm>
            <a:off x="1638300" y="1484948"/>
            <a:ext cx="1794510" cy="972503"/>
            <a:chOff x="1638300" y="1979929"/>
            <a:chExt cx="1794510" cy="1296670"/>
          </a:xfrm>
        </p:grpSpPr>
        <p:sp>
          <p:nvSpPr>
            <p:cNvPr id="40" name="object 40"/>
            <p:cNvSpPr/>
            <p:nvPr/>
          </p:nvSpPr>
          <p:spPr>
            <a:xfrm>
              <a:off x="2819400" y="2895599"/>
              <a:ext cx="152400" cy="236220"/>
            </a:xfrm>
            <a:custGeom>
              <a:avLst/>
              <a:gdLst/>
              <a:ahLst/>
              <a:cxnLst/>
              <a:rect l="l" t="t" r="r" b="b"/>
              <a:pathLst>
                <a:path w="152400" h="236219">
                  <a:moveTo>
                    <a:pt x="152400" y="0"/>
                  </a:moveTo>
                  <a:lnTo>
                    <a:pt x="0" y="0"/>
                  </a:lnTo>
                  <a:lnTo>
                    <a:pt x="0" y="236220"/>
                  </a:lnTo>
                  <a:lnTo>
                    <a:pt x="152400" y="236220"/>
                  </a:lnTo>
                  <a:close/>
                </a:path>
              </a:pathLst>
            </a:custGeom>
            <a:solidFill>
              <a:srgbClr val="741416"/>
            </a:solidFill>
          </p:spPr>
          <p:txBody>
            <a:bodyPr wrap="square" lIns="0" tIns="0" rIns="0" bIns="0" rtlCol="0"/>
            <a:lstStyle/>
            <a:p>
              <a:endParaRPr/>
            </a:p>
          </p:txBody>
        </p:sp>
        <p:sp>
          <p:nvSpPr>
            <p:cNvPr id="41" name="object 41"/>
            <p:cNvSpPr/>
            <p:nvPr/>
          </p:nvSpPr>
          <p:spPr>
            <a:xfrm>
              <a:off x="2819400" y="2895599"/>
              <a:ext cx="152400" cy="236220"/>
            </a:xfrm>
            <a:custGeom>
              <a:avLst/>
              <a:gdLst/>
              <a:ahLst/>
              <a:cxnLst/>
              <a:rect l="l" t="t" r="r" b="b"/>
              <a:pathLst>
                <a:path w="152400" h="236219">
                  <a:moveTo>
                    <a:pt x="76200" y="236220"/>
                  </a:moveTo>
                  <a:lnTo>
                    <a:pt x="0" y="236220"/>
                  </a:lnTo>
                  <a:lnTo>
                    <a:pt x="0" y="0"/>
                  </a:lnTo>
                  <a:lnTo>
                    <a:pt x="152400" y="0"/>
                  </a:lnTo>
                  <a:lnTo>
                    <a:pt x="152400" y="236220"/>
                  </a:lnTo>
                  <a:lnTo>
                    <a:pt x="76200" y="236220"/>
                  </a:lnTo>
                  <a:close/>
                </a:path>
              </a:pathLst>
            </a:custGeom>
            <a:ln w="9344">
              <a:solidFill>
                <a:srgbClr val="000000"/>
              </a:solidFill>
            </a:ln>
          </p:spPr>
          <p:txBody>
            <a:bodyPr wrap="square" lIns="0" tIns="0" rIns="0" bIns="0" rtlCol="0"/>
            <a:lstStyle/>
            <a:p>
              <a:endParaRPr/>
            </a:p>
          </p:txBody>
        </p:sp>
        <p:sp>
          <p:nvSpPr>
            <p:cNvPr id="42" name="object 42"/>
            <p:cNvSpPr/>
            <p:nvPr/>
          </p:nvSpPr>
          <p:spPr>
            <a:xfrm>
              <a:off x="1638300" y="1979929"/>
              <a:ext cx="1794510" cy="1296670"/>
            </a:xfrm>
            <a:custGeom>
              <a:avLst/>
              <a:gdLst/>
              <a:ahLst/>
              <a:cxnLst/>
              <a:rect l="l" t="t" r="r" b="b"/>
              <a:pathLst>
                <a:path w="1794510" h="1296670">
                  <a:moveTo>
                    <a:pt x="76200" y="1221740"/>
                  </a:moveTo>
                  <a:lnTo>
                    <a:pt x="43180" y="1221740"/>
                  </a:lnTo>
                  <a:lnTo>
                    <a:pt x="43180" y="1144270"/>
                  </a:lnTo>
                  <a:lnTo>
                    <a:pt x="33020" y="1144270"/>
                  </a:lnTo>
                  <a:lnTo>
                    <a:pt x="33020" y="1221740"/>
                  </a:lnTo>
                  <a:lnTo>
                    <a:pt x="0" y="1221740"/>
                  </a:lnTo>
                  <a:lnTo>
                    <a:pt x="38100" y="1296670"/>
                  </a:lnTo>
                  <a:lnTo>
                    <a:pt x="76200" y="1221740"/>
                  </a:lnTo>
                  <a:close/>
                </a:path>
                <a:path w="1794510" h="1296670">
                  <a:moveTo>
                    <a:pt x="576580" y="839470"/>
                  </a:moveTo>
                  <a:lnTo>
                    <a:pt x="566420" y="839470"/>
                  </a:lnTo>
                  <a:lnTo>
                    <a:pt x="566420" y="915670"/>
                  </a:lnTo>
                  <a:lnTo>
                    <a:pt x="576580" y="915670"/>
                  </a:lnTo>
                  <a:lnTo>
                    <a:pt x="576580" y="839470"/>
                  </a:lnTo>
                  <a:close/>
                </a:path>
                <a:path w="1794510" h="1296670">
                  <a:moveTo>
                    <a:pt x="576580" y="735330"/>
                  </a:moveTo>
                  <a:lnTo>
                    <a:pt x="566420" y="735330"/>
                  </a:lnTo>
                  <a:lnTo>
                    <a:pt x="566420" y="811530"/>
                  </a:lnTo>
                  <a:lnTo>
                    <a:pt x="576580" y="811530"/>
                  </a:lnTo>
                  <a:lnTo>
                    <a:pt x="576580" y="735330"/>
                  </a:lnTo>
                  <a:close/>
                </a:path>
                <a:path w="1794510" h="1296670">
                  <a:moveTo>
                    <a:pt x="576580" y="631190"/>
                  </a:moveTo>
                  <a:lnTo>
                    <a:pt x="566420" y="631190"/>
                  </a:lnTo>
                  <a:lnTo>
                    <a:pt x="566420" y="706120"/>
                  </a:lnTo>
                  <a:lnTo>
                    <a:pt x="576580" y="706120"/>
                  </a:lnTo>
                  <a:lnTo>
                    <a:pt x="576580" y="631190"/>
                  </a:lnTo>
                  <a:close/>
                </a:path>
                <a:path w="1794510" h="1296670">
                  <a:moveTo>
                    <a:pt x="576580" y="525780"/>
                  </a:moveTo>
                  <a:lnTo>
                    <a:pt x="566420" y="525780"/>
                  </a:lnTo>
                  <a:lnTo>
                    <a:pt x="566420" y="601980"/>
                  </a:lnTo>
                  <a:lnTo>
                    <a:pt x="576580" y="601980"/>
                  </a:lnTo>
                  <a:lnTo>
                    <a:pt x="576580" y="525780"/>
                  </a:lnTo>
                  <a:close/>
                </a:path>
                <a:path w="1794510" h="1296670">
                  <a:moveTo>
                    <a:pt x="576580" y="421640"/>
                  </a:moveTo>
                  <a:lnTo>
                    <a:pt x="566420" y="421640"/>
                  </a:lnTo>
                  <a:lnTo>
                    <a:pt x="566420" y="497840"/>
                  </a:lnTo>
                  <a:lnTo>
                    <a:pt x="576580" y="497840"/>
                  </a:lnTo>
                  <a:lnTo>
                    <a:pt x="576580" y="421640"/>
                  </a:lnTo>
                  <a:close/>
                </a:path>
                <a:path w="1794510" h="1296670">
                  <a:moveTo>
                    <a:pt x="576580" y="317500"/>
                  </a:moveTo>
                  <a:lnTo>
                    <a:pt x="566420" y="317500"/>
                  </a:lnTo>
                  <a:lnTo>
                    <a:pt x="566420" y="393700"/>
                  </a:lnTo>
                  <a:lnTo>
                    <a:pt x="576580" y="393700"/>
                  </a:lnTo>
                  <a:lnTo>
                    <a:pt x="576580" y="317500"/>
                  </a:lnTo>
                  <a:close/>
                </a:path>
                <a:path w="1794510" h="1296670">
                  <a:moveTo>
                    <a:pt x="576580" y="213360"/>
                  </a:moveTo>
                  <a:lnTo>
                    <a:pt x="566420" y="213360"/>
                  </a:lnTo>
                  <a:lnTo>
                    <a:pt x="566420" y="289560"/>
                  </a:lnTo>
                  <a:lnTo>
                    <a:pt x="576580" y="289560"/>
                  </a:lnTo>
                  <a:lnTo>
                    <a:pt x="576580" y="213360"/>
                  </a:lnTo>
                  <a:close/>
                </a:path>
                <a:path w="1794510" h="1296670">
                  <a:moveTo>
                    <a:pt x="576580" y="109220"/>
                  </a:moveTo>
                  <a:lnTo>
                    <a:pt x="566420" y="109220"/>
                  </a:lnTo>
                  <a:lnTo>
                    <a:pt x="566420" y="184150"/>
                  </a:lnTo>
                  <a:lnTo>
                    <a:pt x="576580" y="184150"/>
                  </a:lnTo>
                  <a:lnTo>
                    <a:pt x="576580" y="109220"/>
                  </a:lnTo>
                  <a:close/>
                </a:path>
                <a:path w="1794510" h="1296670">
                  <a:moveTo>
                    <a:pt x="576580" y="3810"/>
                  </a:moveTo>
                  <a:lnTo>
                    <a:pt x="566420" y="3810"/>
                  </a:lnTo>
                  <a:lnTo>
                    <a:pt x="566420" y="80010"/>
                  </a:lnTo>
                  <a:lnTo>
                    <a:pt x="576580" y="80010"/>
                  </a:lnTo>
                  <a:lnTo>
                    <a:pt x="576580" y="3810"/>
                  </a:lnTo>
                  <a:close/>
                </a:path>
                <a:path w="1794510" h="1296670">
                  <a:moveTo>
                    <a:pt x="685800" y="1221740"/>
                  </a:moveTo>
                  <a:lnTo>
                    <a:pt x="652780" y="1221740"/>
                  </a:lnTo>
                  <a:lnTo>
                    <a:pt x="652780" y="1144270"/>
                  </a:lnTo>
                  <a:lnTo>
                    <a:pt x="642620" y="1144270"/>
                  </a:lnTo>
                  <a:lnTo>
                    <a:pt x="642620" y="1221740"/>
                  </a:lnTo>
                  <a:lnTo>
                    <a:pt x="609600" y="1221740"/>
                  </a:lnTo>
                  <a:lnTo>
                    <a:pt x="647700" y="1296670"/>
                  </a:lnTo>
                  <a:lnTo>
                    <a:pt x="685800" y="1221740"/>
                  </a:lnTo>
                  <a:close/>
                </a:path>
                <a:path w="1794510" h="1296670">
                  <a:moveTo>
                    <a:pt x="1047750" y="91440"/>
                  </a:moveTo>
                  <a:lnTo>
                    <a:pt x="1038377" y="30035"/>
                  </a:lnTo>
                  <a:lnTo>
                    <a:pt x="1043940" y="27940"/>
                  </a:lnTo>
                  <a:lnTo>
                    <a:pt x="1032510" y="0"/>
                  </a:lnTo>
                  <a:lnTo>
                    <a:pt x="1024890" y="2540"/>
                  </a:lnTo>
                  <a:lnTo>
                    <a:pt x="1029398" y="17386"/>
                  </a:lnTo>
                  <a:lnTo>
                    <a:pt x="1026160" y="17780"/>
                  </a:lnTo>
                  <a:lnTo>
                    <a:pt x="1038860" y="92710"/>
                  </a:lnTo>
                  <a:lnTo>
                    <a:pt x="1047750" y="91440"/>
                  </a:lnTo>
                  <a:close/>
                </a:path>
                <a:path w="1794510" h="1296670">
                  <a:moveTo>
                    <a:pt x="1065530" y="194310"/>
                  </a:moveTo>
                  <a:lnTo>
                    <a:pt x="1052830" y="119380"/>
                  </a:lnTo>
                  <a:lnTo>
                    <a:pt x="1043940" y="120650"/>
                  </a:lnTo>
                  <a:lnTo>
                    <a:pt x="1056640" y="195580"/>
                  </a:lnTo>
                  <a:lnTo>
                    <a:pt x="1065530" y="194310"/>
                  </a:lnTo>
                  <a:close/>
                </a:path>
                <a:path w="1794510" h="1296670">
                  <a:moveTo>
                    <a:pt x="1078230" y="127000"/>
                  </a:moveTo>
                  <a:lnTo>
                    <a:pt x="1052830" y="54610"/>
                  </a:lnTo>
                  <a:lnTo>
                    <a:pt x="1043940" y="58420"/>
                  </a:lnTo>
                  <a:lnTo>
                    <a:pt x="1069340" y="129540"/>
                  </a:lnTo>
                  <a:lnTo>
                    <a:pt x="1078230" y="127000"/>
                  </a:lnTo>
                  <a:close/>
                </a:path>
                <a:path w="1794510" h="1296670">
                  <a:moveTo>
                    <a:pt x="1082040" y="297180"/>
                  </a:moveTo>
                  <a:lnTo>
                    <a:pt x="1070610" y="222250"/>
                  </a:lnTo>
                  <a:lnTo>
                    <a:pt x="1060450" y="223520"/>
                  </a:lnTo>
                  <a:lnTo>
                    <a:pt x="1073150" y="298450"/>
                  </a:lnTo>
                  <a:lnTo>
                    <a:pt x="1082040" y="297180"/>
                  </a:lnTo>
                  <a:close/>
                </a:path>
                <a:path w="1794510" h="1296670">
                  <a:moveTo>
                    <a:pt x="1099820" y="400050"/>
                  </a:moveTo>
                  <a:lnTo>
                    <a:pt x="1087120" y="325120"/>
                  </a:lnTo>
                  <a:lnTo>
                    <a:pt x="1078230" y="326390"/>
                  </a:lnTo>
                  <a:lnTo>
                    <a:pt x="1090930" y="401320"/>
                  </a:lnTo>
                  <a:lnTo>
                    <a:pt x="1099820" y="400050"/>
                  </a:lnTo>
                  <a:close/>
                </a:path>
                <a:path w="1794510" h="1296670">
                  <a:moveTo>
                    <a:pt x="1112520" y="224790"/>
                  </a:moveTo>
                  <a:lnTo>
                    <a:pt x="1087120" y="153670"/>
                  </a:lnTo>
                  <a:lnTo>
                    <a:pt x="1078230" y="156210"/>
                  </a:lnTo>
                  <a:lnTo>
                    <a:pt x="1103630" y="228600"/>
                  </a:lnTo>
                  <a:lnTo>
                    <a:pt x="1112520" y="224790"/>
                  </a:lnTo>
                  <a:close/>
                </a:path>
                <a:path w="1794510" h="1296670">
                  <a:moveTo>
                    <a:pt x="1117600" y="502920"/>
                  </a:moveTo>
                  <a:lnTo>
                    <a:pt x="1104900" y="427990"/>
                  </a:lnTo>
                  <a:lnTo>
                    <a:pt x="1094740" y="429260"/>
                  </a:lnTo>
                  <a:lnTo>
                    <a:pt x="1107440" y="504190"/>
                  </a:lnTo>
                  <a:lnTo>
                    <a:pt x="1117600" y="502920"/>
                  </a:lnTo>
                  <a:close/>
                </a:path>
                <a:path w="1794510" h="1296670">
                  <a:moveTo>
                    <a:pt x="1134110" y="605790"/>
                  </a:moveTo>
                  <a:lnTo>
                    <a:pt x="1121410" y="530860"/>
                  </a:lnTo>
                  <a:lnTo>
                    <a:pt x="1112520" y="532130"/>
                  </a:lnTo>
                  <a:lnTo>
                    <a:pt x="1125220" y="607060"/>
                  </a:lnTo>
                  <a:lnTo>
                    <a:pt x="1134110" y="605790"/>
                  </a:lnTo>
                  <a:close/>
                </a:path>
                <a:path w="1794510" h="1296670">
                  <a:moveTo>
                    <a:pt x="1148080" y="323850"/>
                  </a:moveTo>
                  <a:lnTo>
                    <a:pt x="1122680" y="251460"/>
                  </a:lnTo>
                  <a:lnTo>
                    <a:pt x="1113790" y="255270"/>
                  </a:lnTo>
                  <a:lnTo>
                    <a:pt x="1139190" y="326390"/>
                  </a:lnTo>
                  <a:lnTo>
                    <a:pt x="1148080" y="323850"/>
                  </a:lnTo>
                  <a:close/>
                </a:path>
                <a:path w="1794510" h="1296670">
                  <a:moveTo>
                    <a:pt x="1151890" y="708660"/>
                  </a:moveTo>
                  <a:lnTo>
                    <a:pt x="1139190" y="633730"/>
                  </a:lnTo>
                  <a:lnTo>
                    <a:pt x="1130300" y="635000"/>
                  </a:lnTo>
                  <a:lnTo>
                    <a:pt x="1141730" y="709930"/>
                  </a:lnTo>
                  <a:lnTo>
                    <a:pt x="1151890" y="708660"/>
                  </a:lnTo>
                  <a:close/>
                </a:path>
                <a:path w="1794510" h="1296670">
                  <a:moveTo>
                    <a:pt x="1168400" y="811530"/>
                  </a:moveTo>
                  <a:lnTo>
                    <a:pt x="1155700" y="736600"/>
                  </a:lnTo>
                  <a:lnTo>
                    <a:pt x="1146810" y="737870"/>
                  </a:lnTo>
                  <a:lnTo>
                    <a:pt x="1159510" y="812800"/>
                  </a:lnTo>
                  <a:lnTo>
                    <a:pt x="1168400" y="811530"/>
                  </a:lnTo>
                  <a:close/>
                </a:path>
                <a:path w="1794510" h="1296670">
                  <a:moveTo>
                    <a:pt x="1182370" y="421640"/>
                  </a:moveTo>
                  <a:lnTo>
                    <a:pt x="1156970" y="350520"/>
                  </a:lnTo>
                  <a:lnTo>
                    <a:pt x="1148080" y="353060"/>
                  </a:lnTo>
                  <a:lnTo>
                    <a:pt x="1173480" y="425450"/>
                  </a:lnTo>
                  <a:lnTo>
                    <a:pt x="1182370" y="421640"/>
                  </a:lnTo>
                  <a:close/>
                </a:path>
                <a:path w="1794510" h="1296670">
                  <a:moveTo>
                    <a:pt x="1186180" y="914400"/>
                  </a:moveTo>
                  <a:lnTo>
                    <a:pt x="1173480" y="839470"/>
                  </a:lnTo>
                  <a:lnTo>
                    <a:pt x="1163320" y="842010"/>
                  </a:lnTo>
                  <a:lnTo>
                    <a:pt x="1176020" y="915670"/>
                  </a:lnTo>
                  <a:lnTo>
                    <a:pt x="1186180" y="914400"/>
                  </a:lnTo>
                  <a:close/>
                </a:path>
                <a:path w="1794510" h="1296670">
                  <a:moveTo>
                    <a:pt x="1217930" y="520700"/>
                  </a:moveTo>
                  <a:lnTo>
                    <a:pt x="1192530" y="448310"/>
                  </a:lnTo>
                  <a:lnTo>
                    <a:pt x="1183640" y="452120"/>
                  </a:lnTo>
                  <a:lnTo>
                    <a:pt x="1209040" y="523240"/>
                  </a:lnTo>
                  <a:lnTo>
                    <a:pt x="1217930" y="520700"/>
                  </a:lnTo>
                  <a:close/>
                </a:path>
                <a:path w="1794510" h="1296670">
                  <a:moveTo>
                    <a:pt x="1252220" y="618490"/>
                  </a:moveTo>
                  <a:lnTo>
                    <a:pt x="1226820" y="547370"/>
                  </a:lnTo>
                  <a:lnTo>
                    <a:pt x="1217930" y="549910"/>
                  </a:lnTo>
                  <a:lnTo>
                    <a:pt x="1243330" y="622300"/>
                  </a:lnTo>
                  <a:lnTo>
                    <a:pt x="1252220" y="618490"/>
                  </a:lnTo>
                  <a:close/>
                </a:path>
                <a:path w="1794510" h="1296670">
                  <a:moveTo>
                    <a:pt x="1287780" y="717550"/>
                  </a:moveTo>
                  <a:lnTo>
                    <a:pt x="1262380" y="645160"/>
                  </a:lnTo>
                  <a:lnTo>
                    <a:pt x="1253490" y="648970"/>
                  </a:lnTo>
                  <a:lnTo>
                    <a:pt x="1278890" y="720090"/>
                  </a:lnTo>
                  <a:lnTo>
                    <a:pt x="1287780" y="717550"/>
                  </a:lnTo>
                  <a:close/>
                </a:path>
                <a:path w="1794510" h="1296670">
                  <a:moveTo>
                    <a:pt x="1295400" y="1221740"/>
                  </a:moveTo>
                  <a:lnTo>
                    <a:pt x="1262380" y="1221740"/>
                  </a:lnTo>
                  <a:lnTo>
                    <a:pt x="1262380" y="1144270"/>
                  </a:lnTo>
                  <a:lnTo>
                    <a:pt x="1252220" y="1144270"/>
                  </a:lnTo>
                  <a:lnTo>
                    <a:pt x="1252220" y="1221740"/>
                  </a:lnTo>
                  <a:lnTo>
                    <a:pt x="1219200" y="1221740"/>
                  </a:lnTo>
                  <a:lnTo>
                    <a:pt x="1257300" y="1296670"/>
                  </a:lnTo>
                  <a:lnTo>
                    <a:pt x="1295400" y="1221740"/>
                  </a:lnTo>
                  <a:close/>
                </a:path>
                <a:path w="1794510" h="1296670">
                  <a:moveTo>
                    <a:pt x="1322070" y="815340"/>
                  </a:moveTo>
                  <a:lnTo>
                    <a:pt x="1296670" y="744220"/>
                  </a:lnTo>
                  <a:lnTo>
                    <a:pt x="1287780" y="746760"/>
                  </a:lnTo>
                  <a:lnTo>
                    <a:pt x="1313180" y="819150"/>
                  </a:lnTo>
                  <a:lnTo>
                    <a:pt x="1322070" y="815340"/>
                  </a:lnTo>
                  <a:close/>
                </a:path>
                <a:path w="1794510" h="1296670">
                  <a:moveTo>
                    <a:pt x="1356360" y="914400"/>
                  </a:moveTo>
                  <a:lnTo>
                    <a:pt x="1332230" y="842010"/>
                  </a:lnTo>
                  <a:lnTo>
                    <a:pt x="1322070" y="845820"/>
                  </a:lnTo>
                  <a:lnTo>
                    <a:pt x="1348740" y="916940"/>
                  </a:lnTo>
                  <a:lnTo>
                    <a:pt x="1356360" y="914400"/>
                  </a:lnTo>
                  <a:close/>
                </a:path>
                <a:path w="1794510" h="1296670">
                  <a:moveTo>
                    <a:pt x="1497330" y="22860"/>
                  </a:moveTo>
                  <a:lnTo>
                    <a:pt x="1489710" y="0"/>
                  </a:lnTo>
                  <a:lnTo>
                    <a:pt x="1480820" y="2540"/>
                  </a:lnTo>
                  <a:lnTo>
                    <a:pt x="1488440" y="25400"/>
                  </a:lnTo>
                  <a:lnTo>
                    <a:pt x="1497330" y="22860"/>
                  </a:lnTo>
                  <a:close/>
                </a:path>
                <a:path w="1794510" h="1296670">
                  <a:moveTo>
                    <a:pt x="1530350" y="121920"/>
                  </a:moveTo>
                  <a:lnTo>
                    <a:pt x="1506220" y="49530"/>
                  </a:lnTo>
                  <a:lnTo>
                    <a:pt x="1497330" y="52070"/>
                  </a:lnTo>
                  <a:lnTo>
                    <a:pt x="1521460" y="124460"/>
                  </a:lnTo>
                  <a:lnTo>
                    <a:pt x="1530350" y="121920"/>
                  </a:lnTo>
                  <a:close/>
                </a:path>
                <a:path w="1794510" h="1296670">
                  <a:moveTo>
                    <a:pt x="1563370" y="220980"/>
                  </a:moveTo>
                  <a:lnTo>
                    <a:pt x="1539240" y="148590"/>
                  </a:lnTo>
                  <a:lnTo>
                    <a:pt x="1530350" y="151130"/>
                  </a:lnTo>
                  <a:lnTo>
                    <a:pt x="1554480" y="223520"/>
                  </a:lnTo>
                  <a:lnTo>
                    <a:pt x="1563370" y="220980"/>
                  </a:lnTo>
                  <a:close/>
                </a:path>
                <a:path w="1794510" h="1296670">
                  <a:moveTo>
                    <a:pt x="1596390" y="320040"/>
                  </a:moveTo>
                  <a:lnTo>
                    <a:pt x="1572260" y="247650"/>
                  </a:lnTo>
                  <a:lnTo>
                    <a:pt x="1563370" y="250190"/>
                  </a:lnTo>
                  <a:lnTo>
                    <a:pt x="1587500" y="322580"/>
                  </a:lnTo>
                  <a:lnTo>
                    <a:pt x="1596390" y="320040"/>
                  </a:lnTo>
                  <a:close/>
                </a:path>
                <a:path w="1794510" h="1296670">
                  <a:moveTo>
                    <a:pt x="1629410" y="419100"/>
                  </a:moveTo>
                  <a:lnTo>
                    <a:pt x="1605280" y="346710"/>
                  </a:lnTo>
                  <a:lnTo>
                    <a:pt x="1596390" y="349250"/>
                  </a:lnTo>
                  <a:lnTo>
                    <a:pt x="1620520" y="421640"/>
                  </a:lnTo>
                  <a:lnTo>
                    <a:pt x="1629410" y="419100"/>
                  </a:lnTo>
                  <a:close/>
                </a:path>
                <a:path w="1794510" h="1296670">
                  <a:moveTo>
                    <a:pt x="1662417" y="518160"/>
                  </a:moveTo>
                  <a:lnTo>
                    <a:pt x="1638300" y="445770"/>
                  </a:lnTo>
                  <a:lnTo>
                    <a:pt x="1629410" y="449580"/>
                  </a:lnTo>
                  <a:lnTo>
                    <a:pt x="1653540" y="520700"/>
                  </a:lnTo>
                  <a:lnTo>
                    <a:pt x="1662417" y="518160"/>
                  </a:lnTo>
                  <a:close/>
                </a:path>
                <a:path w="1794510" h="1296670">
                  <a:moveTo>
                    <a:pt x="1695450" y="617220"/>
                  </a:moveTo>
                  <a:lnTo>
                    <a:pt x="1671320" y="544830"/>
                  </a:lnTo>
                  <a:lnTo>
                    <a:pt x="1662417" y="547370"/>
                  </a:lnTo>
                  <a:lnTo>
                    <a:pt x="1686560" y="619760"/>
                  </a:lnTo>
                  <a:lnTo>
                    <a:pt x="1695450" y="617220"/>
                  </a:lnTo>
                  <a:close/>
                </a:path>
                <a:path w="1794510" h="1296670">
                  <a:moveTo>
                    <a:pt x="1728470" y="716280"/>
                  </a:moveTo>
                  <a:lnTo>
                    <a:pt x="1704340" y="643890"/>
                  </a:lnTo>
                  <a:lnTo>
                    <a:pt x="1695450" y="646430"/>
                  </a:lnTo>
                  <a:lnTo>
                    <a:pt x="1719580" y="718820"/>
                  </a:lnTo>
                  <a:lnTo>
                    <a:pt x="1728470" y="716280"/>
                  </a:lnTo>
                  <a:close/>
                </a:path>
                <a:path w="1794510" h="1296670">
                  <a:moveTo>
                    <a:pt x="1761490" y="815340"/>
                  </a:moveTo>
                  <a:lnTo>
                    <a:pt x="1737360" y="742950"/>
                  </a:lnTo>
                  <a:lnTo>
                    <a:pt x="1728470" y="745490"/>
                  </a:lnTo>
                  <a:lnTo>
                    <a:pt x="1752600" y="817880"/>
                  </a:lnTo>
                  <a:lnTo>
                    <a:pt x="1761490" y="815340"/>
                  </a:lnTo>
                  <a:close/>
                </a:path>
                <a:path w="1794510" h="1296670">
                  <a:moveTo>
                    <a:pt x="1794510" y="914400"/>
                  </a:moveTo>
                  <a:lnTo>
                    <a:pt x="1770380" y="842010"/>
                  </a:lnTo>
                  <a:lnTo>
                    <a:pt x="1761490" y="844550"/>
                  </a:lnTo>
                  <a:lnTo>
                    <a:pt x="1785620" y="916940"/>
                  </a:lnTo>
                  <a:lnTo>
                    <a:pt x="1794510" y="914400"/>
                  </a:lnTo>
                  <a:close/>
                </a:path>
              </a:pathLst>
            </a:custGeom>
            <a:solidFill>
              <a:srgbClr val="000000"/>
            </a:solidFill>
          </p:spPr>
          <p:txBody>
            <a:bodyPr wrap="square" lIns="0" tIns="0" rIns="0" bIns="0" rtlCol="0"/>
            <a:lstStyle/>
            <a:p>
              <a:endParaRPr/>
            </a:p>
          </p:txBody>
        </p:sp>
      </p:grpSp>
      <p:grpSp>
        <p:nvGrpSpPr>
          <p:cNvPr id="43" name="object 43"/>
          <p:cNvGrpSpPr/>
          <p:nvPr/>
        </p:nvGrpSpPr>
        <p:grpSpPr>
          <a:xfrm>
            <a:off x="1747930" y="1082345"/>
            <a:ext cx="1381125" cy="289560"/>
            <a:chOff x="1747927" y="1443127"/>
            <a:chExt cx="1381125" cy="386080"/>
          </a:xfrm>
        </p:grpSpPr>
        <p:sp>
          <p:nvSpPr>
            <p:cNvPr id="44" name="object 44"/>
            <p:cNvSpPr/>
            <p:nvPr/>
          </p:nvSpPr>
          <p:spPr>
            <a:xfrm>
              <a:off x="1752599" y="1676400"/>
              <a:ext cx="1371600" cy="152400"/>
            </a:xfrm>
            <a:custGeom>
              <a:avLst/>
              <a:gdLst/>
              <a:ahLst/>
              <a:cxnLst/>
              <a:rect l="l" t="t" r="r" b="b"/>
              <a:pathLst>
                <a:path w="1371600" h="152400">
                  <a:moveTo>
                    <a:pt x="0" y="0"/>
                  </a:moveTo>
                  <a:lnTo>
                    <a:pt x="1371600" y="0"/>
                  </a:lnTo>
                </a:path>
                <a:path w="1371600" h="152400">
                  <a:moveTo>
                    <a:pt x="0" y="0"/>
                  </a:moveTo>
                  <a:lnTo>
                    <a:pt x="0" y="152400"/>
                  </a:lnTo>
                </a:path>
                <a:path w="1371600" h="152400">
                  <a:moveTo>
                    <a:pt x="1371600" y="0"/>
                  </a:moveTo>
                  <a:lnTo>
                    <a:pt x="1371600" y="152400"/>
                  </a:lnTo>
                </a:path>
              </a:pathLst>
            </a:custGeom>
            <a:ln w="9344">
              <a:solidFill>
                <a:srgbClr val="000000"/>
              </a:solidFill>
            </a:ln>
          </p:spPr>
          <p:txBody>
            <a:bodyPr wrap="square" lIns="0" tIns="0" rIns="0" bIns="0" rtlCol="0"/>
            <a:lstStyle/>
            <a:p>
              <a:endParaRPr/>
            </a:p>
          </p:txBody>
        </p:sp>
        <p:sp>
          <p:nvSpPr>
            <p:cNvPr id="45" name="object 45"/>
            <p:cNvSpPr/>
            <p:nvPr/>
          </p:nvSpPr>
          <p:spPr>
            <a:xfrm>
              <a:off x="2280057" y="1443127"/>
              <a:ext cx="239214" cy="237944"/>
            </a:xfrm>
            <a:prstGeom prst="rect">
              <a:avLst/>
            </a:prstGeom>
            <a:blipFill>
              <a:blip r:embed="rId2" cstate="print"/>
              <a:stretch>
                <a:fillRect/>
              </a:stretch>
            </a:blipFill>
          </p:spPr>
          <p:txBody>
            <a:bodyPr wrap="square" lIns="0" tIns="0" rIns="0" bIns="0" rtlCol="0"/>
            <a:lstStyle/>
            <a:p>
              <a:endParaRPr/>
            </a:p>
          </p:txBody>
        </p:sp>
      </p:grpSp>
      <p:sp>
        <p:nvSpPr>
          <p:cNvPr id="46" name="object 46"/>
          <p:cNvSpPr txBox="1"/>
          <p:nvPr/>
        </p:nvSpPr>
        <p:spPr>
          <a:xfrm>
            <a:off x="1553210" y="2465070"/>
            <a:ext cx="212090" cy="135935"/>
          </a:xfrm>
          <a:prstGeom prst="rect">
            <a:avLst/>
          </a:prstGeom>
        </p:spPr>
        <p:txBody>
          <a:bodyPr vert="horz" wrap="square" lIns="0" tIns="12700" rIns="0" bIns="0" rtlCol="0">
            <a:spAutoFit/>
          </a:bodyPr>
          <a:lstStyle/>
          <a:p>
            <a:pPr marL="12700">
              <a:lnSpc>
                <a:spcPct val="100000"/>
              </a:lnSpc>
              <a:spcBef>
                <a:spcPts val="100"/>
              </a:spcBef>
            </a:pPr>
            <a:r>
              <a:rPr sz="800" b="1" spc="5" dirty="0">
                <a:latin typeface="Arial"/>
                <a:cs typeface="Arial"/>
              </a:rPr>
              <a:t>S</a:t>
            </a:r>
            <a:r>
              <a:rPr sz="800" b="1" spc="-5" dirty="0">
                <a:latin typeface="Arial"/>
                <a:cs typeface="Arial"/>
              </a:rPr>
              <a:t>y</a:t>
            </a:r>
            <a:r>
              <a:rPr sz="800" b="1" dirty="0">
                <a:latin typeface="Arial"/>
                <a:cs typeface="Arial"/>
              </a:rPr>
              <a:t>n</a:t>
            </a:r>
            <a:endParaRPr sz="800">
              <a:latin typeface="Arial"/>
              <a:cs typeface="Arial"/>
            </a:endParaRPr>
          </a:p>
        </p:txBody>
      </p:sp>
      <p:sp>
        <p:nvSpPr>
          <p:cNvPr id="47" name="object 47"/>
          <p:cNvSpPr txBox="1"/>
          <p:nvPr/>
        </p:nvSpPr>
        <p:spPr>
          <a:xfrm>
            <a:off x="2192020" y="2457451"/>
            <a:ext cx="212090" cy="135935"/>
          </a:xfrm>
          <a:prstGeom prst="rect">
            <a:avLst/>
          </a:prstGeom>
        </p:spPr>
        <p:txBody>
          <a:bodyPr vert="horz" wrap="square" lIns="0" tIns="12700" rIns="0" bIns="0" rtlCol="0">
            <a:spAutoFit/>
          </a:bodyPr>
          <a:lstStyle/>
          <a:p>
            <a:pPr marL="12700">
              <a:lnSpc>
                <a:spcPct val="100000"/>
              </a:lnSpc>
              <a:spcBef>
                <a:spcPts val="100"/>
              </a:spcBef>
            </a:pPr>
            <a:r>
              <a:rPr sz="800" b="1" spc="5" dirty="0">
                <a:latin typeface="Arial"/>
                <a:cs typeface="Arial"/>
              </a:rPr>
              <a:t>S</a:t>
            </a:r>
            <a:r>
              <a:rPr sz="800" b="1" spc="-5" dirty="0">
                <a:latin typeface="Arial"/>
                <a:cs typeface="Arial"/>
              </a:rPr>
              <a:t>y</a:t>
            </a:r>
            <a:r>
              <a:rPr sz="800" b="1" dirty="0">
                <a:latin typeface="Arial"/>
                <a:cs typeface="Arial"/>
              </a:rPr>
              <a:t>n</a:t>
            </a:r>
            <a:endParaRPr sz="800">
              <a:latin typeface="Arial"/>
              <a:cs typeface="Arial"/>
            </a:endParaRPr>
          </a:p>
        </p:txBody>
      </p:sp>
      <p:sp>
        <p:nvSpPr>
          <p:cNvPr id="48" name="object 48"/>
          <p:cNvSpPr txBox="1"/>
          <p:nvPr/>
        </p:nvSpPr>
        <p:spPr>
          <a:xfrm>
            <a:off x="2791460" y="2461260"/>
            <a:ext cx="212090" cy="135935"/>
          </a:xfrm>
          <a:prstGeom prst="rect">
            <a:avLst/>
          </a:prstGeom>
        </p:spPr>
        <p:txBody>
          <a:bodyPr vert="horz" wrap="square" lIns="0" tIns="12700" rIns="0" bIns="0" rtlCol="0">
            <a:spAutoFit/>
          </a:bodyPr>
          <a:lstStyle/>
          <a:p>
            <a:pPr marL="12700">
              <a:lnSpc>
                <a:spcPct val="100000"/>
              </a:lnSpc>
              <a:spcBef>
                <a:spcPts val="100"/>
              </a:spcBef>
            </a:pPr>
            <a:r>
              <a:rPr sz="800" b="1" spc="5" dirty="0">
                <a:latin typeface="Arial"/>
                <a:cs typeface="Arial"/>
              </a:rPr>
              <a:t>S</a:t>
            </a:r>
            <a:r>
              <a:rPr sz="800" b="1" spc="-5" dirty="0">
                <a:latin typeface="Arial"/>
                <a:cs typeface="Arial"/>
              </a:rPr>
              <a:t>y</a:t>
            </a:r>
            <a:r>
              <a:rPr sz="800" b="1" dirty="0">
                <a:latin typeface="Arial"/>
                <a:cs typeface="Arial"/>
              </a:rPr>
              <a:t>n</a:t>
            </a:r>
            <a:endParaRPr sz="800">
              <a:latin typeface="Arial"/>
              <a:cs typeface="Arial"/>
            </a:endParaRPr>
          </a:p>
        </p:txBody>
      </p:sp>
      <p:grpSp>
        <p:nvGrpSpPr>
          <p:cNvPr id="49" name="object 49"/>
          <p:cNvGrpSpPr/>
          <p:nvPr/>
        </p:nvGrpSpPr>
        <p:grpSpPr>
          <a:xfrm>
            <a:off x="5239387" y="1828801"/>
            <a:ext cx="2536825" cy="931069"/>
            <a:chOff x="5481637" y="2433637"/>
            <a:chExt cx="2536825" cy="1241425"/>
          </a:xfrm>
        </p:grpSpPr>
        <p:sp>
          <p:nvSpPr>
            <p:cNvPr id="50" name="object 50"/>
            <p:cNvSpPr/>
            <p:nvPr/>
          </p:nvSpPr>
          <p:spPr>
            <a:xfrm>
              <a:off x="5499100" y="3657600"/>
              <a:ext cx="2514600" cy="12700"/>
            </a:xfrm>
            <a:custGeom>
              <a:avLst/>
              <a:gdLst/>
              <a:ahLst/>
              <a:cxnLst/>
              <a:rect l="l" t="t" r="r" b="b"/>
              <a:pathLst>
                <a:path w="2514600" h="12700">
                  <a:moveTo>
                    <a:pt x="0" y="12700"/>
                  </a:moveTo>
                  <a:lnTo>
                    <a:pt x="2514600" y="12700"/>
                  </a:lnTo>
                  <a:lnTo>
                    <a:pt x="2514600" y="0"/>
                  </a:lnTo>
                  <a:lnTo>
                    <a:pt x="0" y="0"/>
                  </a:lnTo>
                  <a:lnTo>
                    <a:pt x="0" y="12700"/>
                  </a:lnTo>
                  <a:close/>
                </a:path>
              </a:pathLst>
            </a:custGeom>
            <a:solidFill>
              <a:srgbClr val="5E5E5E"/>
            </a:solidFill>
          </p:spPr>
          <p:txBody>
            <a:bodyPr wrap="square" lIns="0" tIns="0" rIns="0" bIns="0" rtlCol="0"/>
            <a:lstStyle/>
            <a:p>
              <a:endParaRPr/>
            </a:p>
          </p:txBody>
        </p:sp>
        <p:sp>
          <p:nvSpPr>
            <p:cNvPr id="51" name="object 51"/>
            <p:cNvSpPr/>
            <p:nvPr/>
          </p:nvSpPr>
          <p:spPr>
            <a:xfrm>
              <a:off x="5499100" y="2451100"/>
              <a:ext cx="2514600" cy="1219200"/>
            </a:xfrm>
            <a:custGeom>
              <a:avLst/>
              <a:gdLst/>
              <a:ahLst/>
              <a:cxnLst/>
              <a:rect l="l" t="t" r="r" b="b"/>
              <a:pathLst>
                <a:path w="2514600" h="1219200">
                  <a:moveTo>
                    <a:pt x="1256029" y="1219200"/>
                  </a:moveTo>
                  <a:lnTo>
                    <a:pt x="0" y="1219200"/>
                  </a:lnTo>
                  <a:lnTo>
                    <a:pt x="0" y="0"/>
                  </a:lnTo>
                  <a:lnTo>
                    <a:pt x="2514600" y="0"/>
                  </a:lnTo>
                  <a:lnTo>
                    <a:pt x="2514600" y="1219200"/>
                  </a:lnTo>
                  <a:lnTo>
                    <a:pt x="1256029" y="1219200"/>
                  </a:lnTo>
                  <a:close/>
                </a:path>
              </a:pathLst>
            </a:custGeom>
            <a:ln w="9344">
              <a:solidFill>
                <a:srgbClr val="5E5E5E"/>
              </a:solidFill>
            </a:ln>
          </p:spPr>
          <p:txBody>
            <a:bodyPr wrap="square" lIns="0" tIns="0" rIns="0" bIns="0" rtlCol="0"/>
            <a:lstStyle/>
            <a:p>
              <a:endParaRPr/>
            </a:p>
          </p:txBody>
        </p:sp>
        <p:sp>
          <p:nvSpPr>
            <p:cNvPr id="52" name="object 52"/>
            <p:cNvSpPr/>
            <p:nvPr/>
          </p:nvSpPr>
          <p:spPr>
            <a:xfrm>
              <a:off x="5486400" y="2438400"/>
              <a:ext cx="2514600" cy="1219200"/>
            </a:xfrm>
            <a:custGeom>
              <a:avLst/>
              <a:gdLst/>
              <a:ahLst/>
              <a:cxnLst/>
              <a:rect l="l" t="t" r="r" b="b"/>
              <a:pathLst>
                <a:path w="2514600" h="1219200">
                  <a:moveTo>
                    <a:pt x="2514600" y="0"/>
                  </a:moveTo>
                  <a:lnTo>
                    <a:pt x="0" y="0"/>
                  </a:lnTo>
                  <a:lnTo>
                    <a:pt x="0" y="1219200"/>
                  </a:lnTo>
                  <a:lnTo>
                    <a:pt x="2514600" y="1219200"/>
                  </a:lnTo>
                  <a:close/>
                </a:path>
              </a:pathLst>
            </a:custGeom>
            <a:solidFill>
              <a:srgbClr val="EDF8C4"/>
            </a:solidFill>
          </p:spPr>
          <p:txBody>
            <a:bodyPr wrap="square" lIns="0" tIns="0" rIns="0" bIns="0" rtlCol="0"/>
            <a:lstStyle/>
            <a:p>
              <a:endParaRPr/>
            </a:p>
          </p:txBody>
        </p:sp>
        <p:sp>
          <p:nvSpPr>
            <p:cNvPr id="53" name="object 53"/>
            <p:cNvSpPr/>
            <p:nvPr/>
          </p:nvSpPr>
          <p:spPr>
            <a:xfrm>
              <a:off x="5486400" y="2438400"/>
              <a:ext cx="2514600" cy="1219200"/>
            </a:xfrm>
            <a:custGeom>
              <a:avLst/>
              <a:gdLst/>
              <a:ahLst/>
              <a:cxnLst/>
              <a:rect l="l" t="t" r="r" b="b"/>
              <a:pathLst>
                <a:path w="2514600" h="1219200">
                  <a:moveTo>
                    <a:pt x="1257300" y="1219200"/>
                  </a:moveTo>
                  <a:lnTo>
                    <a:pt x="0" y="1219200"/>
                  </a:lnTo>
                  <a:lnTo>
                    <a:pt x="0" y="0"/>
                  </a:lnTo>
                  <a:lnTo>
                    <a:pt x="2514600" y="0"/>
                  </a:lnTo>
                  <a:lnTo>
                    <a:pt x="2514600" y="1219200"/>
                  </a:lnTo>
                  <a:lnTo>
                    <a:pt x="1257300" y="1219200"/>
                  </a:lnTo>
                  <a:close/>
                </a:path>
                <a:path w="2514600" h="1219200">
                  <a:moveTo>
                    <a:pt x="838200" y="685800"/>
                  </a:moveTo>
                  <a:lnTo>
                    <a:pt x="609600" y="685800"/>
                  </a:lnTo>
                  <a:lnTo>
                    <a:pt x="609600" y="457200"/>
                  </a:lnTo>
                  <a:lnTo>
                    <a:pt x="1066800" y="457200"/>
                  </a:lnTo>
                  <a:lnTo>
                    <a:pt x="1066800" y="685800"/>
                  </a:lnTo>
                  <a:lnTo>
                    <a:pt x="838200" y="685800"/>
                  </a:lnTo>
                  <a:close/>
                </a:path>
              </a:pathLst>
            </a:custGeom>
            <a:ln w="9344">
              <a:solidFill>
                <a:srgbClr val="000000"/>
              </a:solidFill>
            </a:ln>
          </p:spPr>
          <p:txBody>
            <a:bodyPr wrap="square" lIns="0" tIns="0" rIns="0" bIns="0" rtlCol="0"/>
            <a:lstStyle/>
            <a:p>
              <a:endParaRPr/>
            </a:p>
          </p:txBody>
        </p:sp>
      </p:grpSp>
      <p:sp>
        <p:nvSpPr>
          <p:cNvPr id="54" name="object 54"/>
          <p:cNvSpPr txBox="1"/>
          <p:nvPr/>
        </p:nvSpPr>
        <p:spPr>
          <a:xfrm>
            <a:off x="5863499" y="2178778"/>
            <a:ext cx="438150" cy="187231"/>
          </a:xfrm>
          <a:prstGeom prst="rect">
            <a:avLst/>
          </a:prstGeom>
          <a:solidFill>
            <a:srgbClr val="0098FF"/>
          </a:solidFill>
        </p:spPr>
        <p:txBody>
          <a:bodyPr vert="horz" wrap="square" lIns="0" tIns="33020" rIns="0" bIns="0" rtlCol="0">
            <a:spAutoFit/>
          </a:bodyPr>
          <a:lstStyle/>
          <a:p>
            <a:pPr marL="85090">
              <a:lnSpc>
                <a:spcPct val="100000"/>
              </a:lnSpc>
              <a:spcBef>
                <a:spcPts val="260"/>
              </a:spcBef>
            </a:pPr>
            <a:r>
              <a:rPr sz="1000" spc="-5" dirty="0">
                <a:latin typeface="Arial"/>
                <a:cs typeface="Arial"/>
              </a:rPr>
              <a:t>Data</a:t>
            </a:r>
            <a:endParaRPr sz="1000">
              <a:latin typeface="Arial"/>
              <a:cs typeface="Arial"/>
            </a:endParaRPr>
          </a:p>
        </p:txBody>
      </p:sp>
      <p:sp>
        <p:nvSpPr>
          <p:cNvPr id="55" name="object 55"/>
          <p:cNvSpPr/>
          <p:nvPr/>
        </p:nvSpPr>
        <p:spPr>
          <a:xfrm>
            <a:off x="5353367" y="2171463"/>
            <a:ext cx="339090" cy="184784"/>
          </a:xfrm>
          <a:custGeom>
            <a:avLst/>
            <a:gdLst/>
            <a:ahLst/>
            <a:cxnLst/>
            <a:rect l="l" t="t" r="r" b="b"/>
            <a:pathLst>
              <a:path w="339089" h="246380">
                <a:moveTo>
                  <a:pt x="10160" y="168910"/>
                </a:moveTo>
                <a:lnTo>
                  <a:pt x="0" y="168910"/>
                </a:lnTo>
                <a:lnTo>
                  <a:pt x="0" y="207010"/>
                </a:lnTo>
                <a:lnTo>
                  <a:pt x="10160" y="207010"/>
                </a:lnTo>
                <a:lnTo>
                  <a:pt x="10160" y="168910"/>
                </a:lnTo>
                <a:close/>
              </a:path>
              <a:path w="339089" h="246380">
                <a:moveTo>
                  <a:pt x="10160" y="102870"/>
                </a:moveTo>
                <a:lnTo>
                  <a:pt x="0" y="102870"/>
                </a:lnTo>
                <a:lnTo>
                  <a:pt x="0" y="140970"/>
                </a:lnTo>
                <a:lnTo>
                  <a:pt x="10160" y="140970"/>
                </a:lnTo>
                <a:lnTo>
                  <a:pt x="10160" y="102870"/>
                </a:lnTo>
                <a:close/>
              </a:path>
              <a:path w="339089" h="246380">
                <a:moveTo>
                  <a:pt x="10160" y="36830"/>
                </a:moveTo>
                <a:lnTo>
                  <a:pt x="0" y="36830"/>
                </a:lnTo>
                <a:lnTo>
                  <a:pt x="0" y="74930"/>
                </a:lnTo>
                <a:lnTo>
                  <a:pt x="10160" y="74930"/>
                </a:lnTo>
                <a:lnTo>
                  <a:pt x="10160" y="36830"/>
                </a:lnTo>
                <a:close/>
              </a:path>
              <a:path w="339089" h="246380">
                <a:moveTo>
                  <a:pt x="36830" y="236220"/>
                </a:moveTo>
                <a:lnTo>
                  <a:pt x="10160" y="236220"/>
                </a:lnTo>
                <a:lnTo>
                  <a:pt x="5080" y="236220"/>
                </a:lnTo>
                <a:lnTo>
                  <a:pt x="0" y="236220"/>
                </a:lnTo>
                <a:lnTo>
                  <a:pt x="0" y="241300"/>
                </a:lnTo>
                <a:lnTo>
                  <a:pt x="0" y="246380"/>
                </a:lnTo>
                <a:lnTo>
                  <a:pt x="5080" y="246380"/>
                </a:lnTo>
                <a:lnTo>
                  <a:pt x="36830" y="246380"/>
                </a:lnTo>
                <a:lnTo>
                  <a:pt x="36830" y="236220"/>
                </a:lnTo>
                <a:close/>
              </a:path>
              <a:path w="339089" h="246380">
                <a:moveTo>
                  <a:pt x="39370" y="0"/>
                </a:moveTo>
                <a:lnTo>
                  <a:pt x="5080" y="0"/>
                </a:lnTo>
                <a:lnTo>
                  <a:pt x="0" y="0"/>
                </a:lnTo>
                <a:lnTo>
                  <a:pt x="0" y="5080"/>
                </a:lnTo>
                <a:lnTo>
                  <a:pt x="0" y="8890"/>
                </a:lnTo>
                <a:lnTo>
                  <a:pt x="5080" y="8890"/>
                </a:lnTo>
                <a:lnTo>
                  <a:pt x="10160" y="8890"/>
                </a:lnTo>
                <a:lnTo>
                  <a:pt x="39370" y="8890"/>
                </a:lnTo>
                <a:lnTo>
                  <a:pt x="39370" y="0"/>
                </a:lnTo>
                <a:close/>
              </a:path>
              <a:path w="339089" h="246380">
                <a:moveTo>
                  <a:pt x="104140" y="236220"/>
                </a:moveTo>
                <a:lnTo>
                  <a:pt x="66040" y="236220"/>
                </a:lnTo>
                <a:lnTo>
                  <a:pt x="66040" y="246380"/>
                </a:lnTo>
                <a:lnTo>
                  <a:pt x="104140" y="246380"/>
                </a:lnTo>
                <a:lnTo>
                  <a:pt x="104140" y="236220"/>
                </a:lnTo>
                <a:close/>
              </a:path>
              <a:path w="339089" h="246380">
                <a:moveTo>
                  <a:pt x="105410" y="0"/>
                </a:moveTo>
                <a:lnTo>
                  <a:pt x="67310" y="0"/>
                </a:lnTo>
                <a:lnTo>
                  <a:pt x="67310" y="8890"/>
                </a:lnTo>
                <a:lnTo>
                  <a:pt x="105410" y="8890"/>
                </a:lnTo>
                <a:lnTo>
                  <a:pt x="105410" y="0"/>
                </a:lnTo>
                <a:close/>
              </a:path>
              <a:path w="339089" h="246380">
                <a:moveTo>
                  <a:pt x="171450" y="0"/>
                </a:moveTo>
                <a:lnTo>
                  <a:pt x="133350" y="0"/>
                </a:lnTo>
                <a:lnTo>
                  <a:pt x="133350" y="8890"/>
                </a:lnTo>
                <a:lnTo>
                  <a:pt x="171450" y="8890"/>
                </a:lnTo>
                <a:lnTo>
                  <a:pt x="171450" y="0"/>
                </a:lnTo>
                <a:close/>
              </a:path>
              <a:path w="339089" h="246380">
                <a:moveTo>
                  <a:pt x="176530" y="236220"/>
                </a:moveTo>
                <a:lnTo>
                  <a:pt x="170180" y="236220"/>
                </a:lnTo>
                <a:lnTo>
                  <a:pt x="132080" y="236220"/>
                </a:lnTo>
                <a:lnTo>
                  <a:pt x="132080" y="246380"/>
                </a:lnTo>
                <a:lnTo>
                  <a:pt x="170180" y="246380"/>
                </a:lnTo>
                <a:lnTo>
                  <a:pt x="176530" y="246380"/>
                </a:lnTo>
                <a:lnTo>
                  <a:pt x="176530" y="236220"/>
                </a:lnTo>
                <a:close/>
              </a:path>
              <a:path w="339089" h="246380">
                <a:moveTo>
                  <a:pt x="237490" y="0"/>
                </a:moveTo>
                <a:lnTo>
                  <a:pt x="199390" y="0"/>
                </a:lnTo>
                <a:lnTo>
                  <a:pt x="199390" y="8890"/>
                </a:lnTo>
                <a:lnTo>
                  <a:pt x="237490" y="8890"/>
                </a:lnTo>
                <a:lnTo>
                  <a:pt x="237490" y="0"/>
                </a:lnTo>
                <a:close/>
              </a:path>
              <a:path w="339089" h="246380">
                <a:moveTo>
                  <a:pt x="243840" y="236220"/>
                </a:moveTo>
                <a:lnTo>
                  <a:pt x="205740" y="236220"/>
                </a:lnTo>
                <a:lnTo>
                  <a:pt x="205740" y="246380"/>
                </a:lnTo>
                <a:lnTo>
                  <a:pt x="243840" y="246380"/>
                </a:lnTo>
                <a:lnTo>
                  <a:pt x="243840" y="236220"/>
                </a:lnTo>
                <a:close/>
              </a:path>
              <a:path w="339089" h="246380">
                <a:moveTo>
                  <a:pt x="303530" y="0"/>
                </a:moveTo>
                <a:lnTo>
                  <a:pt x="265430" y="0"/>
                </a:lnTo>
                <a:lnTo>
                  <a:pt x="265430" y="8890"/>
                </a:lnTo>
                <a:lnTo>
                  <a:pt x="303530" y="8890"/>
                </a:lnTo>
                <a:lnTo>
                  <a:pt x="303530" y="0"/>
                </a:lnTo>
                <a:close/>
              </a:path>
              <a:path w="339089" h="246380">
                <a:moveTo>
                  <a:pt x="309880" y="236220"/>
                </a:moveTo>
                <a:lnTo>
                  <a:pt x="271780" y="236220"/>
                </a:lnTo>
                <a:lnTo>
                  <a:pt x="271780" y="246380"/>
                </a:lnTo>
                <a:lnTo>
                  <a:pt x="309880" y="246380"/>
                </a:lnTo>
                <a:lnTo>
                  <a:pt x="309880" y="236220"/>
                </a:lnTo>
                <a:close/>
              </a:path>
              <a:path w="339089" h="246380">
                <a:moveTo>
                  <a:pt x="337820" y="200660"/>
                </a:moveTo>
                <a:lnTo>
                  <a:pt x="330200" y="200660"/>
                </a:lnTo>
                <a:lnTo>
                  <a:pt x="330200" y="238760"/>
                </a:lnTo>
                <a:lnTo>
                  <a:pt x="337820" y="238760"/>
                </a:lnTo>
                <a:lnTo>
                  <a:pt x="337820" y="200660"/>
                </a:lnTo>
                <a:close/>
              </a:path>
              <a:path w="339089" h="246380">
                <a:moveTo>
                  <a:pt x="337820" y="134620"/>
                </a:moveTo>
                <a:lnTo>
                  <a:pt x="330200" y="134620"/>
                </a:lnTo>
                <a:lnTo>
                  <a:pt x="330200" y="171450"/>
                </a:lnTo>
                <a:lnTo>
                  <a:pt x="337820" y="171450"/>
                </a:lnTo>
                <a:lnTo>
                  <a:pt x="337820" y="134620"/>
                </a:lnTo>
                <a:close/>
              </a:path>
              <a:path w="339089" h="246380">
                <a:moveTo>
                  <a:pt x="337820" y="68580"/>
                </a:moveTo>
                <a:lnTo>
                  <a:pt x="330200" y="68580"/>
                </a:lnTo>
                <a:lnTo>
                  <a:pt x="330200" y="105410"/>
                </a:lnTo>
                <a:lnTo>
                  <a:pt x="337820" y="105410"/>
                </a:lnTo>
                <a:lnTo>
                  <a:pt x="337820" y="68580"/>
                </a:lnTo>
                <a:close/>
              </a:path>
              <a:path w="339089" h="246380">
                <a:moveTo>
                  <a:pt x="339090" y="0"/>
                </a:moveTo>
                <a:lnTo>
                  <a:pt x="335280" y="0"/>
                </a:lnTo>
                <a:lnTo>
                  <a:pt x="332740" y="0"/>
                </a:lnTo>
                <a:lnTo>
                  <a:pt x="332740" y="5080"/>
                </a:lnTo>
                <a:lnTo>
                  <a:pt x="330200" y="5080"/>
                </a:lnTo>
                <a:lnTo>
                  <a:pt x="330200" y="39370"/>
                </a:lnTo>
                <a:lnTo>
                  <a:pt x="337820" y="39370"/>
                </a:lnTo>
                <a:lnTo>
                  <a:pt x="337820" y="5080"/>
                </a:lnTo>
                <a:lnTo>
                  <a:pt x="339090" y="5080"/>
                </a:lnTo>
                <a:lnTo>
                  <a:pt x="339090" y="0"/>
                </a:lnTo>
                <a:close/>
              </a:path>
            </a:pathLst>
          </a:custGeom>
          <a:solidFill>
            <a:srgbClr val="000000"/>
          </a:solidFill>
        </p:spPr>
        <p:txBody>
          <a:bodyPr wrap="square" lIns="0" tIns="0" rIns="0" bIns="0" rtlCol="0"/>
          <a:lstStyle/>
          <a:p>
            <a:endParaRPr/>
          </a:p>
        </p:txBody>
      </p:sp>
      <p:sp>
        <p:nvSpPr>
          <p:cNvPr id="56" name="object 56"/>
          <p:cNvSpPr txBox="1"/>
          <p:nvPr/>
        </p:nvSpPr>
        <p:spPr>
          <a:xfrm>
            <a:off x="5363529" y="2178607"/>
            <a:ext cx="321945" cy="191719"/>
          </a:xfrm>
          <a:prstGeom prst="rect">
            <a:avLst/>
          </a:prstGeom>
          <a:solidFill>
            <a:srgbClr val="CC9800"/>
          </a:solidFill>
        </p:spPr>
        <p:txBody>
          <a:bodyPr vert="horz" wrap="square" lIns="0" tIns="37465" rIns="0" bIns="0" rtlCol="0">
            <a:spAutoFit/>
          </a:bodyPr>
          <a:lstStyle/>
          <a:p>
            <a:pPr marL="78740">
              <a:lnSpc>
                <a:spcPct val="100000"/>
              </a:lnSpc>
              <a:spcBef>
                <a:spcPts val="295"/>
              </a:spcBef>
            </a:pPr>
            <a:r>
              <a:rPr sz="1000" spc="-5" dirty="0">
                <a:latin typeface="Arial"/>
                <a:cs typeface="Arial"/>
              </a:rPr>
              <a:t>H5</a:t>
            </a:r>
            <a:endParaRPr sz="1000">
              <a:latin typeface="Arial"/>
              <a:cs typeface="Arial"/>
            </a:endParaRPr>
          </a:p>
        </p:txBody>
      </p:sp>
      <p:sp>
        <p:nvSpPr>
          <p:cNvPr id="57" name="object 57"/>
          <p:cNvSpPr txBox="1"/>
          <p:nvPr/>
        </p:nvSpPr>
        <p:spPr>
          <a:xfrm>
            <a:off x="5626417" y="886540"/>
            <a:ext cx="147955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a:t>
            </a:r>
            <a:r>
              <a:rPr sz="1200" dirty="0">
                <a:latin typeface="Arial"/>
                <a:cs typeface="Arial"/>
              </a:rPr>
              <a:t>Presentation</a:t>
            </a:r>
            <a:r>
              <a:rPr sz="1200" spc="-65" dirty="0">
                <a:latin typeface="Arial"/>
                <a:cs typeface="Arial"/>
              </a:rPr>
              <a:t> </a:t>
            </a:r>
            <a:r>
              <a:rPr sz="1200" dirty="0">
                <a:latin typeface="Arial"/>
                <a:cs typeface="Arial"/>
              </a:rPr>
              <a:t>layer</a:t>
            </a:r>
            <a:endParaRPr sz="1200">
              <a:latin typeface="Arial"/>
              <a:cs typeface="Arial"/>
            </a:endParaRPr>
          </a:p>
        </p:txBody>
      </p:sp>
      <p:sp>
        <p:nvSpPr>
          <p:cNvPr id="58" name="object 58"/>
          <p:cNvSpPr txBox="1"/>
          <p:nvPr/>
        </p:nvSpPr>
        <p:spPr>
          <a:xfrm>
            <a:off x="5929947" y="2943940"/>
            <a:ext cx="140081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transport</a:t>
            </a:r>
            <a:r>
              <a:rPr sz="1200" spc="-70" dirty="0">
                <a:latin typeface="Arial"/>
                <a:cs typeface="Arial"/>
              </a:rPr>
              <a:t> </a:t>
            </a:r>
            <a:r>
              <a:rPr sz="1200" dirty="0">
                <a:latin typeface="Arial"/>
                <a:cs typeface="Arial"/>
              </a:rPr>
              <a:t>layer</a:t>
            </a:r>
            <a:endParaRPr sz="1200">
              <a:latin typeface="Arial"/>
              <a:cs typeface="Arial"/>
            </a:endParaRPr>
          </a:p>
        </p:txBody>
      </p:sp>
      <p:grpSp>
        <p:nvGrpSpPr>
          <p:cNvPr id="59" name="object 59"/>
          <p:cNvGrpSpPr/>
          <p:nvPr/>
        </p:nvGrpSpPr>
        <p:grpSpPr>
          <a:xfrm>
            <a:off x="5363847" y="1491378"/>
            <a:ext cx="2179955" cy="1487804"/>
            <a:chOff x="5606097" y="1983739"/>
            <a:chExt cx="2179955" cy="1983739"/>
          </a:xfrm>
        </p:grpSpPr>
        <p:sp>
          <p:nvSpPr>
            <p:cNvPr id="60" name="object 60"/>
            <p:cNvSpPr/>
            <p:nvPr/>
          </p:nvSpPr>
          <p:spPr>
            <a:xfrm>
              <a:off x="5610859" y="3429000"/>
              <a:ext cx="2170430" cy="152400"/>
            </a:xfrm>
            <a:custGeom>
              <a:avLst/>
              <a:gdLst/>
              <a:ahLst/>
              <a:cxnLst/>
              <a:rect l="l" t="t" r="r" b="b"/>
              <a:pathLst>
                <a:path w="2170429" h="152400">
                  <a:moveTo>
                    <a:pt x="0" y="152400"/>
                  </a:moveTo>
                  <a:lnTo>
                    <a:pt x="2170430" y="152400"/>
                  </a:lnTo>
                </a:path>
                <a:path w="2170429" h="152400">
                  <a:moveTo>
                    <a:pt x="0" y="152400"/>
                  </a:moveTo>
                  <a:lnTo>
                    <a:pt x="0" y="0"/>
                  </a:lnTo>
                </a:path>
                <a:path w="2170429" h="152400">
                  <a:moveTo>
                    <a:pt x="2170430" y="152400"/>
                  </a:moveTo>
                  <a:lnTo>
                    <a:pt x="2170430" y="0"/>
                  </a:lnTo>
                </a:path>
              </a:pathLst>
            </a:custGeom>
            <a:ln w="9344">
              <a:solidFill>
                <a:srgbClr val="000000"/>
              </a:solidFill>
            </a:ln>
          </p:spPr>
          <p:txBody>
            <a:bodyPr wrap="square" lIns="0" tIns="0" rIns="0" bIns="0" rtlCol="0"/>
            <a:lstStyle/>
            <a:p>
              <a:endParaRPr/>
            </a:p>
          </p:txBody>
        </p:sp>
        <p:sp>
          <p:nvSpPr>
            <p:cNvPr id="61" name="object 61"/>
            <p:cNvSpPr/>
            <p:nvPr/>
          </p:nvSpPr>
          <p:spPr>
            <a:xfrm>
              <a:off x="6090920" y="1983739"/>
              <a:ext cx="619760" cy="911860"/>
            </a:xfrm>
            <a:custGeom>
              <a:avLst/>
              <a:gdLst/>
              <a:ahLst/>
              <a:cxnLst/>
              <a:rect l="l" t="t" r="r" b="b"/>
              <a:pathLst>
                <a:path w="619759" h="911860">
                  <a:moveTo>
                    <a:pt x="10160" y="835660"/>
                  </a:moveTo>
                  <a:lnTo>
                    <a:pt x="0" y="835660"/>
                  </a:lnTo>
                  <a:lnTo>
                    <a:pt x="0" y="911860"/>
                  </a:lnTo>
                  <a:lnTo>
                    <a:pt x="10160" y="911860"/>
                  </a:lnTo>
                  <a:lnTo>
                    <a:pt x="10160" y="835660"/>
                  </a:lnTo>
                  <a:close/>
                </a:path>
                <a:path w="619759" h="911860">
                  <a:moveTo>
                    <a:pt x="10160" y="731520"/>
                  </a:moveTo>
                  <a:lnTo>
                    <a:pt x="0" y="731520"/>
                  </a:lnTo>
                  <a:lnTo>
                    <a:pt x="0" y="807720"/>
                  </a:lnTo>
                  <a:lnTo>
                    <a:pt x="10160" y="807720"/>
                  </a:lnTo>
                  <a:lnTo>
                    <a:pt x="10160" y="731520"/>
                  </a:lnTo>
                  <a:close/>
                </a:path>
                <a:path w="619759" h="911860">
                  <a:moveTo>
                    <a:pt x="10160" y="627380"/>
                  </a:moveTo>
                  <a:lnTo>
                    <a:pt x="0" y="627380"/>
                  </a:lnTo>
                  <a:lnTo>
                    <a:pt x="0" y="702310"/>
                  </a:lnTo>
                  <a:lnTo>
                    <a:pt x="10160" y="702310"/>
                  </a:lnTo>
                  <a:lnTo>
                    <a:pt x="10160" y="627380"/>
                  </a:lnTo>
                  <a:close/>
                </a:path>
                <a:path w="619759" h="911860">
                  <a:moveTo>
                    <a:pt x="10160" y="521970"/>
                  </a:moveTo>
                  <a:lnTo>
                    <a:pt x="0" y="521970"/>
                  </a:lnTo>
                  <a:lnTo>
                    <a:pt x="0" y="598170"/>
                  </a:lnTo>
                  <a:lnTo>
                    <a:pt x="10160" y="598170"/>
                  </a:lnTo>
                  <a:lnTo>
                    <a:pt x="10160" y="521970"/>
                  </a:lnTo>
                  <a:close/>
                </a:path>
                <a:path w="619759" h="911860">
                  <a:moveTo>
                    <a:pt x="10160" y="417830"/>
                  </a:moveTo>
                  <a:lnTo>
                    <a:pt x="0" y="417830"/>
                  </a:lnTo>
                  <a:lnTo>
                    <a:pt x="0" y="494030"/>
                  </a:lnTo>
                  <a:lnTo>
                    <a:pt x="10160" y="494030"/>
                  </a:lnTo>
                  <a:lnTo>
                    <a:pt x="10160" y="417830"/>
                  </a:lnTo>
                  <a:close/>
                </a:path>
                <a:path w="619759" h="911860">
                  <a:moveTo>
                    <a:pt x="10160" y="313690"/>
                  </a:moveTo>
                  <a:lnTo>
                    <a:pt x="0" y="313690"/>
                  </a:lnTo>
                  <a:lnTo>
                    <a:pt x="0" y="389890"/>
                  </a:lnTo>
                  <a:lnTo>
                    <a:pt x="10160" y="389890"/>
                  </a:lnTo>
                  <a:lnTo>
                    <a:pt x="10160" y="313690"/>
                  </a:lnTo>
                  <a:close/>
                </a:path>
                <a:path w="619759" h="911860">
                  <a:moveTo>
                    <a:pt x="10160" y="209550"/>
                  </a:moveTo>
                  <a:lnTo>
                    <a:pt x="0" y="209550"/>
                  </a:lnTo>
                  <a:lnTo>
                    <a:pt x="0" y="285750"/>
                  </a:lnTo>
                  <a:lnTo>
                    <a:pt x="10160" y="285750"/>
                  </a:lnTo>
                  <a:lnTo>
                    <a:pt x="10160" y="209550"/>
                  </a:lnTo>
                  <a:close/>
                </a:path>
                <a:path w="619759" h="911860">
                  <a:moveTo>
                    <a:pt x="10160" y="105410"/>
                  </a:moveTo>
                  <a:lnTo>
                    <a:pt x="0" y="105410"/>
                  </a:lnTo>
                  <a:lnTo>
                    <a:pt x="0" y="180340"/>
                  </a:lnTo>
                  <a:lnTo>
                    <a:pt x="10160" y="180340"/>
                  </a:lnTo>
                  <a:lnTo>
                    <a:pt x="10160" y="105410"/>
                  </a:lnTo>
                  <a:close/>
                </a:path>
                <a:path w="619759" h="911860">
                  <a:moveTo>
                    <a:pt x="10160" y="0"/>
                  </a:moveTo>
                  <a:lnTo>
                    <a:pt x="0" y="0"/>
                  </a:lnTo>
                  <a:lnTo>
                    <a:pt x="0" y="76200"/>
                  </a:lnTo>
                  <a:lnTo>
                    <a:pt x="10160" y="76200"/>
                  </a:lnTo>
                  <a:lnTo>
                    <a:pt x="10160" y="0"/>
                  </a:lnTo>
                  <a:close/>
                </a:path>
                <a:path w="619759" h="911860">
                  <a:moveTo>
                    <a:pt x="481330" y="87630"/>
                  </a:moveTo>
                  <a:lnTo>
                    <a:pt x="469900" y="12700"/>
                  </a:lnTo>
                  <a:lnTo>
                    <a:pt x="459727" y="13970"/>
                  </a:lnTo>
                  <a:lnTo>
                    <a:pt x="472427" y="88900"/>
                  </a:lnTo>
                  <a:lnTo>
                    <a:pt x="481330" y="87630"/>
                  </a:lnTo>
                  <a:close/>
                </a:path>
                <a:path w="619759" h="911860">
                  <a:moveTo>
                    <a:pt x="499110" y="190500"/>
                  </a:moveTo>
                  <a:lnTo>
                    <a:pt x="486410" y="115570"/>
                  </a:lnTo>
                  <a:lnTo>
                    <a:pt x="477520" y="116840"/>
                  </a:lnTo>
                  <a:lnTo>
                    <a:pt x="490220" y="191770"/>
                  </a:lnTo>
                  <a:lnTo>
                    <a:pt x="499110" y="190500"/>
                  </a:lnTo>
                  <a:close/>
                </a:path>
                <a:path w="619759" h="911860">
                  <a:moveTo>
                    <a:pt x="515620" y="293370"/>
                  </a:moveTo>
                  <a:lnTo>
                    <a:pt x="504177" y="218440"/>
                  </a:lnTo>
                  <a:lnTo>
                    <a:pt x="494030" y="219710"/>
                  </a:lnTo>
                  <a:lnTo>
                    <a:pt x="506730" y="294640"/>
                  </a:lnTo>
                  <a:lnTo>
                    <a:pt x="515620" y="293370"/>
                  </a:lnTo>
                  <a:close/>
                </a:path>
                <a:path w="619759" h="911860">
                  <a:moveTo>
                    <a:pt x="533400" y="396240"/>
                  </a:moveTo>
                  <a:lnTo>
                    <a:pt x="520700" y="321310"/>
                  </a:lnTo>
                  <a:lnTo>
                    <a:pt x="511810" y="322580"/>
                  </a:lnTo>
                  <a:lnTo>
                    <a:pt x="524510" y="397510"/>
                  </a:lnTo>
                  <a:lnTo>
                    <a:pt x="533400" y="396240"/>
                  </a:lnTo>
                  <a:close/>
                </a:path>
                <a:path w="619759" h="911860">
                  <a:moveTo>
                    <a:pt x="551180" y="499110"/>
                  </a:moveTo>
                  <a:lnTo>
                    <a:pt x="538480" y="424180"/>
                  </a:lnTo>
                  <a:lnTo>
                    <a:pt x="528320" y="425450"/>
                  </a:lnTo>
                  <a:lnTo>
                    <a:pt x="541020" y="500380"/>
                  </a:lnTo>
                  <a:lnTo>
                    <a:pt x="551180" y="499110"/>
                  </a:lnTo>
                  <a:close/>
                </a:path>
                <a:path w="619759" h="911860">
                  <a:moveTo>
                    <a:pt x="567690" y="601980"/>
                  </a:moveTo>
                  <a:lnTo>
                    <a:pt x="554977" y="527050"/>
                  </a:lnTo>
                  <a:lnTo>
                    <a:pt x="546100" y="528320"/>
                  </a:lnTo>
                  <a:lnTo>
                    <a:pt x="558800" y="603250"/>
                  </a:lnTo>
                  <a:lnTo>
                    <a:pt x="567690" y="601980"/>
                  </a:lnTo>
                  <a:close/>
                </a:path>
                <a:path w="619759" h="911860">
                  <a:moveTo>
                    <a:pt x="585470" y="704850"/>
                  </a:moveTo>
                  <a:lnTo>
                    <a:pt x="572770" y="629920"/>
                  </a:lnTo>
                  <a:lnTo>
                    <a:pt x="563880" y="631190"/>
                  </a:lnTo>
                  <a:lnTo>
                    <a:pt x="575310" y="706120"/>
                  </a:lnTo>
                  <a:lnTo>
                    <a:pt x="585470" y="704850"/>
                  </a:lnTo>
                  <a:close/>
                </a:path>
                <a:path w="619759" h="911860">
                  <a:moveTo>
                    <a:pt x="601980" y="807720"/>
                  </a:moveTo>
                  <a:lnTo>
                    <a:pt x="589280" y="732790"/>
                  </a:lnTo>
                  <a:lnTo>
                    <a:pt x="580390" y="734060"/>
                  </a:lnTo>
                  <a:lnTo>
                    <a:pt x="593090" y="808990"/>
                  </a:lnTo>
                  <a:lnTo>
                    <a:pt x="601980" y="807720"/>
                  </a:lnTo>
                  <a:close/>
                </a:path>
                <a:path w="619759" h="911860">
                  <a:moveTo>
                    <a:pt x="619760" y="910590"/>
                  </a:moveTo>
                  <a:lnTo>
                    <a:pt x="607060" y="835660"/>
                  </a:lnTo>
                  <a:lnTo>
                    <a:pt x="596900" y="838200"/>
                  </a:lnTo>
                  <a:lnTo>
                    <a:pt x="609600" y="911860"/>
                  </a:lnTo>
                  <a:lnTo>
                    <a:pt x="619760" y="910590"/>
                  </a:lnTo>
                  <a:close/>
                </a:path>
              </a:pathLst>
            </a:custGeom>
            <a:solidFill>
              <a:srgbClr val="000000"/>
            </a:solidFill>
          </p:spPr>
          <p:txBody>
            <a:bodyPr wrap="square" lIns="0" tIns="0" rIns="0" bIns="0" rtlCol="0"/>
            <a:lstStyle/>
            <a:p>
              <a:endParaRPr/>
            </a:p>
          </p:txBody>
        </p:sp>
        <p:sp>
          <p:nvSpPr>
            <p:cNvPr id="62" name="object 62"/>
            <p:cNvSpPr/>
            <p:nvPr/>
          </p:nvSpPr>
          <p:spPr>
            <a:xfrm>
              <a:off x="6628129" y="3581400"/>
              <a:ext cx="229870" cy="381000"/>
            </a:xfrm>
            <a:custGeom>
              <a:avLst/>
              <a:gdLst/>
              <a:ahLst/>
              <a:cxnLst/>
              <a:rect l="l" t="t" r="r" b="b"/>
              <a:pathLst>
                <a:path w="229870" h="381000">
                  <a:moveTo>
                    <a:pt x="115570" y="0"/>
                  </a:moveTo>
                  <a:lnTo>
                    <a:pt x="0" y="95250"/>
                  </a:lnTo>
                  <a:lnTo>
                    <a:pt x="58420" y="95250"/>
                  </a:lnTo>
                  <a:lnTo>
                    <a:pt x="58420" y="381000"/>
                  </a:lnTo>
                  <a:lnTo>
                    <a:pt x="172720" y="381000"/>
                  </a:lnTo>
                  <a:lnTo>
                    <a:pt x="172720" y="95250"/>
                  </a:lnTo>
                  <a:lnTo>
                    <a:pt x="229870" y="95250"/>
                  </a:lnTo>
                  <a:lnTo>
                    <a:pt x="115570" y="0"/>
                  </a:lnTo>
                  <a:close/>
                </a:path>
              </a:pathLst>
            </a:custGeom>
            <a:solidFill>
              <a:srgbClr val="CC9800"/>
            </a:solidFill>
          </p:spPr>
          <p:txBody>
            <a:bodyPr wrap="square" lIns="0" tIns="0" rIns="0" bIns="0" rtlCol="0"/>
            <a:lstStyle/>
            <a:p>
              <a:endParaRPr/>
            </a:p>
          </p:txBody>
        </p:sp>
        <p:sp>
          <p:nvSpPr>
            <p:cNvPr id="63" name="object 63"/>
            <p:cNvSpPr/>
            <p:nvPr/>
          </p:nvSpPr>
          <p:spPr>
            <a:xfrm>
              <a:off x="6628129" y="3581400"/>
              <a:ext cx="229870" cy="381000"/>
            </a:xfrm>
            <a:custGeom>
              <a:avLst/>
              <a:gdLst/>
              <a:ahLst/>
              <a:cxnLst/>
              <a:rect l="l" t="t" r="r" b="b"/>
              <a:pathLst>
                <a:path w="229870" h="381000">
                  <a:moveTo>
                    <a:pt x="172720" y="381000"/>
                  </a:moveTo>
                  <a:lnTo>
                    <a:pt x="172720" y="95250"/>
                  </a:lnTo>
                  <a:lnTo>
                    <a:pt x="229870" y="95250"/>
                  </a:lnTo>
                  <a:lnTo>
                    <a:pt x="115570" y="0"/>
                  </a:lnTo>
                  <a:lnTo>
                    <a:pt x="0" y="95250"/>
                  </a:lnTo>
                  <a:lnTo>
                    <a:pt x="58420" y="95250"/>
                  </a:lnTo>
                  <a:lnTo>
                    <a:pt x="58420" y="381000"/>
                  </a:lnTo>
                  <a:lnTo>
                    <a:pt x="172720" y="381000"/>
                  </a:lnTo>
                  <a:close/>
                </a:path>
              </a:pathLst>
            </a:custGeom>
            <a:ln w="9344">
              <a:solidFill>
                <a:srgbClr val="000000"/>
              </a:solidFill>
            </a:ln>
          </p:spPr>
          <p:txBody>
            <a:bodyPr wrap="square" lIns="0" tIns="0" rIns="0" bIns="0" rtlCol="0"/>
            <a:lstStyle/>
            <a:p>
              <a:endParaRPr/>
            </a:p>
          </p:txBody>
        </p:sp>
        <p:sp>
          <p:nvSpPr>
            <p:cNvPr id="64" name="object 64"/>
            <p:cNvSpPr/>
            <p:nvPr/>
          </p:nvSpPr>
          <p:spPr>
            <a:xfrm>
              <a:off x="5933439" y="2895600"/>
              <a:ext cx="152400" cy="236220"/>
            </a:xfrm>
            <a:custGeom>
              <a:avLst/>
              <a:gdLst/>
              <a:ahLst/>
              <a:cxnLst/>
              <a:rect l="l" t="t" r="r" b="b"/>
              <a:pathLst>
                <a:path w="152400" h="236219">
                  <a:moveTo>
                    <a:pt x="152400" y="0"/>
                  </a:moveTo>
                  <a:lnTo>
                    <a:pt x="0" y="0"/>
                  </a:lnTo>
                  <a:lnTo>
                    <a:pt x="0" y="236220"/>
                  </a:lnTo>
                  <a:lnTo>
                    <a:pt x="152400" y="236220"/>
                  </a:lnTo>
                  <a:close/>
                </a:path>
              </a:pathLst>
            </a:custGeom>
            <a:solidFill>
              <a:srgbClr val="741416"/>
            </a:solidFill>
          </p:spPr>
          <p:txBody>
            <a:bodyPr wrap="square" lIns="0" tIns="0" rIns="0" bIns="0" rtlCol="0"/>
            <a:lstStyle/>
            <a:p>
              <a:endParaRPr/>
            </a:p>
          </p:txBody>
        </p:sp>
        <p:sp>
          <p:nvSpPr>
            <p:cNvPr id="65" name="object 65"/>
            <p:cNvSpPr/>
            <p:nvPr/>
          </p:nvSpPr>
          <p:spPr>
            <a:xfrm>
              <a:off x="5933439" y="2895600"/>
              <a:ext cx="1229360" cy="236220"/>
            </a:xfrm>
            <a:custGeom>
              <a:avLst/>
              <a:gdLst/>
              <a:ahLst/>
              <a:cxnLst/>
              <a:rect l="l" t="t" r="r" b="b"/>
              <a:pathLst>
                <a:path w="1229359" h="236219">
                  <a:moveTo>
                    <a:pt x="76200" y="236220"/>
                  </a:moveTo>
                  <a:lnTo>
                    <a:pt x="0" y="236220"/>
                  </a:lnTo>
                  <a:lnTo>
                    <a:pt x="0" y="0"/>
                  </a:lnTo>
                  <a:lnTo>
                    <a:pt x="152400" y="0"/>
                  </a:lnTo>
                  <a:lnTo>
                    <a:pt x="152400" y="236220"/>
                  </a:lnTo>
                  <a:lnTo>
                    <a:pt x="76200" y="236220"/>
                  </a:lnTo>
                  <a:close/>
                </a:path>
                <a:path w="1229359" h="236219">
                  <a:moveTo>
                    <a:pt x="1000760" y="228600"/>
                  </a:moveTo>
                  <a:lnTo>
                    <a:pt x="772160" y="228600"/>
                  </a:lnTo>
                  <a:lnTo>
                    <a:pt x="772160" y="0"/>
                  </a:lnTo>
                  <a:lnTo>
                    <a:pt x="1229360" y="0"/>
                  </a:lnTo>
                  <a:lnTo>
                    <a:pt x="1229360" y="228600"/>
                  </a:lnTo>
                  <a:lnTo>
                    <a:pt x="1000760" y="228600"/>
                  </a:lnTo>
                  <a:close/>
                </a:path>
              </a:pathLst>
            </a:custGeom>
            <a:ln w="9344">
              <a:solidFill>
                <a:srgbClr val="000000"/>
              </a:solidFill>
            </a:ln>
          </p:spPr>
          <p:txBody>
            <a:bodyPr wrap="square" lIns="0" tIns="0" rIns="0" bIns="0" rtlCol="0"/>
            <a:lstStyle/>
            <a:p>
              <a:endParaRPr/>
            </a:p>
          </p:txBody>
        </p:sp>
      </p:grpSp>
      <p:sp>
        <p:nvSpPr>
          <p:cNvPr id="66" name="object 66"/>
          <p:cNvSpPr txBox="1"/>
          <p:nvPr/>
        </p:nvSpPr>
        <p:spPr>
          <a:xfrm>
            <a:off x="6468022" y="2178778"/>
            <a:ext cx="448309" cy="187231"/>
          </a:xfrm>
          <a:prstGeom prst="rect">
            <a:avLst/>
          </a:prstGeom>
          <a:solidFill>
            <a:srgbClr val="0098FF"/>
          </a:solidFill>
        </p:spPr>
        <p:txBody>
          <a:bodyPr vert="horz" wrap="square" lIns="0" tIns="33020" rIns="0" bIns="0" rtlCol="0">
            <a:spAutoFit/>
          </a:bodyPr>
          <a:lstStyle/>
          <a:p>
            <a:pPr marL="90170">
              <a:lnSpc>
                <a:spcPct val="100000"/>
              </a:lnSpc>
              <a:spcBef>
                <a:spcPts val="260"/>
              </a:spcBef>
            </a:pPr>
            <a:r>
              <a:rPr sz="1000" spc="-5" dirty="0">
                <a:latin typeface="Arial"/>
                <a:cs typeface="Arial"/>
              </a:rPr>
              <a:t>Data</a:t>
            </a:r>
            <a:endParaRPr sz="1000">
              <a:latin typeface="Arial"/>
              <a:cs typeface="Arial"/>
            </a:endParaRPr>
          </a:p>
        </p:txBody>
      </p:sp>
      <p:grpSp>
        <p:nvGrpSpPr>
          <p:cNvPr id="67" name="object 67"/>
          <p:cNvGrpSpPr/>
          <p:nvPr/>
        </p:nvGrpSpPr>
        <p:grpSpPr>
          <a:xfrm>
            <a:off x="6296027" y="2171701"/>
            <a:ext cx="1247775" cy="184309"/>
            <a:chOff x="6538277" y="2890837"/>
            <a:chExt cx="1247775" cy="245745"/>
          </a:xfrm>
        </p:grpSpPr>
        <p:sp>
          <p:nvSpPr>
            <p:cNvPr id="68" name="object 68"/>
            <p:cNvSpPr/>
            <p:nvPr/>
          </p:nvSpPr>
          <p:spPr>
            <a:xfrm>
              <a:off x="6543040" y="2895600"/>
              <a:ext cx="152400" cy="236220"/>
            </a:xfrm>
            <a:custGeom>
              <a:avLst/>
              <a:gdLst/>
              <a:ahLst/>
              <a:cxnLst/>
              <a:rect l="l" t="t" r="r" b="b"/>
              <a:pathLst>
                <a:path w="152400" h="236219">
                  <a:moveTo>
                    <a:pt x="152400" y="0"/>
                  </a:moveTo>
                  <a:lnTo>
                    <a:pt x="0" y="0"/>
                  </a:lnTo>
                  <a:lnTo>
                    <a:pt x="0" y="236220"/>
                  </a:lnTo>
                  <a:lnTo>
                    <a:pt x="152400" y="236220"/>
                  </a:lnTo>
                  <a:close/>
                </a:path>
              </a:pathLst>
            </a:custGeom>
            <a:solidFill>
              <a:srgbClr val="741416"/>
            </a:solidFill>
          </p:spPr>
          <p:txBody>
            <a:bodyPr wrap="square" lIns="0" tIns="0" rIns="0" bIns="0" rtlCol="0"/>
            <a:lstStyle/>
            <a:p>
              <a:endParaRPr/>
            </a:p>
          </p:txBody>
        </p:sp>
        <p:sp>
          <p:nvSpPr>
            <p:cNvPr id="69" name="object 69"/>
            <p:cNvSpPr/>
            <p:nvPr/>
          </p:nvSpPr>
          <p:spPr>
            <a:xfrm>
              <a:off x="6543040" y="2895600"/>
              <a:ext cx="1238250" cy="236220"/>
            </a:xfrm>
            <a:custGeom>
              <a:avLst/>
              <a:gdLst/>
              <a:ahLst/>
              <a:cxnLst/>
              <a:rect l="l" t="t" r="r" b="b"/>
              <a:pathLst>
                <a:path w="1238250" h="236219">
                  <a:moveTo>
                    <a:pt x="76200" y="236220"/>
                  </a:moveTo>
                  <a:lnTo>
                    <a:pt x="0" y="236220"/>
                  </a:lnTo>
                  <a:lnTo>
                    <a:pt x="0" y="0"/>
                  </a:lnTo>
                  <a:lnTo>
                    <a:pt x="152400" y="0"/>
                  </a:lnTo>
                  <a:lnTo>
                    <a:pt x="152400" y="236220"/>
                  </a:lnTo>
                  <a:lnTo>
                    <a:pt x="76200" y="236220"/>
                  </a:lnTo>
                  <a:close/>
                </a:path>
                <a:path w="1238250" h="236219">
                  <a:moveTo>
                    <a:pt x="1009650" y="228600"/>
                  </a:moveTo>
                  <a:lnTo>
                    <a:pt x="781050" y="228600"/>
                  </a:lnTo>
                  <a:lnTo>
                    <a:pt x="781050" y="0"/>
                  </a:lnTo>
                  <a:lnTo>
                    <a:pt x="1238250" y="0"/>
                  </a:lnTo>
                  <a:lnTo>
                    <a:pt x="1238250" y="228600"/>
                  </a:lnTo>
                  <a:lnTo>
                    <a:pt x="1009650" y="228600"/>
                  </a:lnTo>
                  <a:close/>
                </a:path>
              </a:pathLst>
            </a:custGeom>
            <a:ln w="9344">
              <a:solidFill>
                <a:srgbClr val="000000"/>
              </a:solidFill>
            </a:ln>
          </p:spPr>
          <p:txBody>
            <a:bodyPr wrap="square" lIns="0" tIns="0" rIns="0" bIns="0" rtlCol="0"/>
            <a:lstStyle/>
            <a:p>
              <a:endParaRPr/>
            </a:p>
          </p:txBody>
        </p:sp>
      </p:grpSp>
      <p:sp>
        <p:nvSpPr>
          <p:cNvPr id="70" name="object 70"/>
          <p:cNvSpPr txBox="1"/>
          <p:nvPr/>
        </p:nvSpPr>
        <p:spPr>
          <a:xfrm>
            <a:off x="7086511" y="2178778"/>
            <a:ext cx="448309" cy="187231"/>
          </a:xfrm>
          <a:prstGeom prst="rect">
            <a:avLst/>
          </a:prstGeom>
          <a:solidFill>
            <a:srgbClr val="0098FF"/>
          </a:solidFill>
        </p:spPr>
        <p:txBody>
          <a:bodyPr vert="horz" wrap="square" lIns="0" tIns="33020" rIns="0" bIns="0" rtlCol="0">
            <a:spAutoFit/>
          </a:bodyPr>
          <a:lstStyle/>
          <a:p>
            <a:pPr marL="90170">
              <a:lnSpc>
                <a:spcPct val="100000"/>
              </a:lnSpc>
              <a:spcBef>
                <a:spcPts val="260"/>
              </a:spcBef>
            </a:pPr>
            <a:r>
              <a:rPr sz="1000" spc="-5" dirty="0">
                <a:latin typeface="Arial"/>
                <a:cs typeface="Arial"/>
              </a:rPr>
              <a:t>Data</a:t>
            </a:r>
            <a:endParaRPr sz="1000">
              <a:latin typeface="Arial"/>
              <a:cs typeface="Arial"/>
            </a:endParaRPr>
          </a:p>
        </p:txBody>
      </p:sp>
      <p:grpSp>
        <p:nvGrpSpPr>
          <p:cNvPr id="71" name="object 71"/>
          <p:cNvGrpSpPr/>
          <p:nvPr/>
        </p:nvGrpSpPr>
        <p:grpSpPr>
          <a:xfrm>
            <a:off x="5739447" y="1488520"/>
            <a:ext cx="1794510" cy="972503"/>
            <a:chOff x="5981700" y="1979929"/>
            <a:chExt cx="1794510" cy="1296670"/>
          </a:xfrm>
        </p:grpSpPr>
        <p:sp>
          <p:nvSpPr>
            <p:cNvPr id="72" name="object 72"/>
            <p:cNvSpPr/>
            <p:nvPr/>
          </p:nvSpPr>
          <p:spPr>
            <a:xfrm>
              <a:off x="7162800" y="2895599"/>
              <a:ext cx="152400" cy="236220"/>
            </a:xfrm>
            <a:custGeom>
              <a:avLst/>
              <a:gdLst/>
              <a:ahLst/>
              <a:cxnLst/>
              <a:rect l="l" t="t" r="r" b="b"/>
              <a:pathLst>
                <a:path w="152400" h="236219">
                  <a:moveTo>
                    <a:pt x="152400" y="0"/>
                  </a:moveTo>
                  <a:lnTo>
                    <a:pt x="0" y="0"/>
                  </a:lnTo>
                  <a:lnTo>
                    <a:pt x="0" y="236220"/>
                  </a:lnTo>
                  <a:lnTo>
                    <a:pt x="152400" y="236220"/>
                  </a:lnTo>
                  <a:close/>
                </a:path>
              </a:pathLst>
            </a:custGeom>
            <a:solidFill>
              <a:srgbClr val="741416"/>
            </a:solidFill>
          </p:spPr>
          <p:txBody>
            <a:bodyPr wrap="square" lIns="0" tIns="0" rIns="0" bIns="0" rtlCol="0"/>
            <a:lstStyle/>
            <a:p>
              <a:endParaRPr/>
            </a:p>
          </p:txBody>
        </p:sp>
        <p:sp>
          <p:nvSpPr>
            <p:cNvPr id="73" name="object 73"/>
            <p:cNvSpPr/>
            <p:nvPr/>
          </p:nvSpPr>
          <p:spPr>
            <a:xfrm>
              <a:off x="7162800" y="2895599"/>
              <a:ext cx="152400" cy="236220"/>
            </a:xfrm>
            <a:custGeom>
              <a:avLst/>
              <a:gdLst/>
              <a:ahLst/>
              <a:cxnLst/>
              <a:rect l="l" t="t" r="r" b="b"/>
              <a:pathLst>
                <a:path w="152400" h="236219">
                  <a:moveTo>
                    <a:pt x="76200" y="236220"/>
                  </a:moveTo>
                  <a:lnTo>
                    <a:pt x="0" y="236220"/>
                  </a:lnTo>
                  <a:lnTo>
                    <a:pt x="0" y="0"/>
                  </a:lnTo>
                  <a:lnTo>
                    <a:pt x="152400" y="0"/>
                  </a:lnTo>
                  <a:lnTo>
                    <a:pt x="152400" y="236220"/>
                  </a:lnTo>
                  <a:lnTo>
                    <a:pt x="76200" y="236220"/>
                  </a:lnTo>
                  <a:close/>
                </a:path>
              </a:pathLst>
            </a:custGeom>
            <a:ln w="9344">
              <a:solidFill>
                <a:srgbClr val="000000"/>
              </a:solidFill>
            </a:ln>
          </p:spPr>
          <p:txBody>
            <a:bodyPr wrap="square" lIns="0" tIns="0" rIns="0" bIns="0" rtlCol="0"/>
            <a:lstStyle/>
            <a:p>
              <a:endParaRPr/>
            </a:p>
          </p:txBody>
        </p:sp>
        <p:sp>
          <p:nvSpPr>
            <p:cNvPr id="74" name="object 74"/>
            <p:cNvSpPr/>
            <p:nvPr/>
          </p:nvSpPr>
          <p:spPr>
            <a:xfrm>
              <a:off x="5981700" y="1979929"/>
              <a:ext cx="1794510" cy="1296670"/>
            </a:xfrm>
            <a:custGeom>
              <a:avLst/>
              <a:gdLst/>
              <a:ahLst/>
              <a:cxnLst/>
              <a:rect l="l" t="t" r="r" b="b"/>
              <a:pathLst>
                <a:path w="1794509" h="1296670">
                  <a:moveTo>
                    <a:pt x="76200" y="1221740"/>
                  </a:moveTo>
                  <a:lnTo>
                    <a:pt x="43180" y="1221740"/>
                  </a:lnTo>
                  <a:lnTo>
                    <a:pt x="43180" y="1144270"/>
                  </a:lnTo>
                  <a:lnTo>
                    <a:pt x="33020" y="1144270"/>
                  </a:lnTo>
                  <a:lnTo>
                    <a:pt x="33020" y="1221740"/>
                  </a:lnTo>
                  <a:lnTo>
                    <a:pt x="0" y="1221740"/>
                  </a:lnTo>
                  <a:lnTo>
                    <a:pt x="38100" y="1296670"/>
                  </a:lnTo>
                  <a:lnTo>
                    <a:pt x="76200" y="1221740"/>
                  </a:lnTo>
                  <a:close/>
                </a:path>
                <a:path w="1794509" h="1296670">
                  <a:moveTo>
                    <a:pt x="576580" y="839470"/>
                  </a:moveTo>
                  <a:lnTo>
                    <a:pt x="566420" y="839470"/>
                  </a:lnTo>
                  <a:lnTo>
                    <a:pt x="566420" y="915670"/>
                  </a:lnTo>
                  <a:lnTo>
                    <a:pt x="576580" y="915670"/>
                  </a:lnTo>
                  <a:lnTo>
                    <a:pt x="576580" y="839470"/>
                  </a:lnTo>
                  <a:close/>
                </a:path>
                <a:path w="1794509" h="1296670">
                  <a:moveTo>
                    <a:pt x="576580" y="735330"/>
                  </a:moveTo>
                  <a:lnTo>
                    <a:pt x="566420" y="735330"/>
                  </a:lnTo>
                  <a:lnTo>
                    <a:pt x="566420" y="811530"/>
                  </a:lnTo>
                  <a:lnTo>
                    <a:pt x="576580" y="811530"/>
                  </a:lnTo>
                  <a:lnTo>
                    <a:pt x="576580" y="735330"/>
                  </a:lnTo>
                  <a:close/>
                </a:path>
                <a:path w="1794509" h="1296670">
                  <a:moveTo>
                    <a:pt x="576580" y="631190"/>
                  </a:moveTo>
                  <a:lnTo>
                    <a:pt x="566420" y="631190"/>
                  </a:lnTo>
                  <a:lnTo>
                    <a:pt x="566420" y="706120"/>
                  </a:lnTo>
                  <a:lnTo>
                    <a:pt x="576580" y="706120"/>
                  </a:lnTo>
                  <a:lnTo>
                    <a:pt x="576580" y="631190"/>
                  </a:lnTo>
                  <a:close/>
                </a:path>
                <a:path w="1794509" h="1296670">
                  <a:moveTo>
                    <a:pt x="576580" y="525780"/>
                  </a:moveTo>
                  <a:lnTo>
                    <a:pt x="566420" y="525780"/>
                  </a:lnTo>
                  <a:lnTo>
                    <a:pt x="566420" y="601980"/>
                  </a:lnTo>
                  <a:lnTo>
                    <a:pt x="576580" y="601980"/>
                  </a:lnTo>
                  <a:lnTo>
                    <a:pt x="576580" y="525780"/>
                  </a:lnTo>
                  <a:close/>
                </a:path>
                <a:path w="1794509" h="1296670">
                  <a:moveTo>
                    <a:pt x="576580" y="421640"/>
                  </a:moveTo>
                  <a:lnTo>
                    <a:pt x="566420" y="421640"/>
                  </a:lnTo>
                  <a:lnTo>
                    <a:pt x="566420" y="497840"/>
                  </a:lnTo>
                  <a:lnTo>
                    <a:pt x="576580" y="497840"/>
                  </a:lnTo>
                  <a:lnTo>
                    <a:pt x="576580" y="421640"/>
                  </a:lnTo>
                  <a:close/>
                </a:path>
                <a:path w="1794509" h="1296670">
                  <a:moveTo>
                    <a:pt x="576580" y="317500"/>
                  </a:moveTo>
                  <a:lnTo>
                    <a:pt x="566420" y="317500"/>
                  </a:lnTo>
                  <a:lnTo>
                    <a:pt x="566420" y="393700"/>
                  </a:lnTo>
                  <a:lnTo>
                    <a:pt x="576580" y="393700"/>
                  </a:lnTo>
                  <a:lnTo>
                    <a:pt x="576580" y="317500"/>
                  </a:lnTo>
                  <a:close/>
                </a:path>
                <a:path w="1794509" h="1296670">
                  <a:moveTo>
                    <a:pt x="576580" y="213360"/>
                  </a:moveTo>
                  <a:lnTo>
                    <a:pt x="566420" y="213360"/>
                  </a:lnTo>
                  <a:lnTo>
                    <a:pt x="566420" y="289560"/>
                  </a:lnTo>
                  <a:lnTo>
                    <a:pt x="576580" y="289560"/>
                  </a:lnTo>
                  <a:lnTo>
                    <a:pt x="576580" y="213360"/>
                  </a:lnTo>
                  <a:close/>
                </a:path>
                <a:path w="1794509" h="1296670">
                  <a:moveTo>
                    <a:pt x="576580" y="109220"/>
                  </a:moveTo>
                  <a:lnTo>
                    <a:pt x="566420" y="109220"/>
                  </a:lnTo>
                  <a:lnTo>
                    <a:pt x="566420" y="184150"/>
                  </a:lnTo>
                  <a:lnTo>
                    <a:pt x="576580" y="184150"/>
                  </a:lnTo>
                  <a:lnTo>
                    <a:pt x="576580" y="109220"/>
                  </a:lnTo>
                  <a:close/>
                </a:path>
                <a:path w="1794509" h="1296670">
                  <a:moveTo>
                    <a:pt x="576580" y="3810"/>
                  </a:moveTo>
                  <a:lnTo>
                    <a:pt x="566420" y="3810"/>
                  </a:lnTo>
                  <a:lnTo>
                    <a:pt x="566420" y="80010"/>
                  </a:lnTo>
                  <a:lnTo>
                    <a:pt x="576580" y="80010"/>
                  </a:lnTo>
                  <a:lnTo>
                    <a:pt x="576580" y="3810"/>
                  </a:lnTo>
                  <a:close/>
                </a:path>
                <a:path w="1794509" h="1296670">
                  <a:moveTo>
                    <a:pt x="685800" y="1221740"/>
                  </a:moveTo>
                  <a:lnTo>
                    <a:pt x="652780" y="1221740"/>
                  </a:lnTo>
                  <a:lnTo>
                    <a:pt x="652780" y="1144270"/>
                  </a:lnTo>
                  <a:lnTo>
                    <a:pt x="642620" y="1144270"/>
                  </a:lnTo>
                  <a:lnTo>
                    <a:pt x="642620" y="1221740"/>
                  </a:lnTo>
                  <a:lnTo>
                    <a:pt x="609600" y="1221740"/>
                  </a:lnTo>
                  <a:lnTo>
                    <a:pt x="647700" y="1296670"/>
                  </a:lnTo>
                  <a:lnTo>
                    <a:pt x="685800" y="1221740"/>
                  </a:lnTo>
                  <a:close/>
                </a:path>
                <a:path w="1794509" h="1296670">
                  <a:moveTo>
                    <a:pt x="1047750" y="91440"/>
                  </a:moveTo>
                  <a:lnTo>
                    <a:pt x="1038377" y="30035"/>
                  </a:lnTo>
                  <a:lnTo>
                    <a:pt x="1043940" y="27940"/>
                  </a:lnTo>
                  <a:lnTo>
                    <a:pt x="1032510" y="0"/>
                  </a:lnTo>
                  <a:lnTo>
                    <a:pt x="1024890" y="2540"/>
                  </a:lnTo>
                  <a:lnTo>
                    <a:pt x="1029398" y="17386"/>
                  </a:lnTo>
                  <a:lnTo>
                    <a:pt x="1026160" y="17780"/>
                  </a:lnTo>
                  <a:lnTo>
                    <a:pt x="1038860" y="92710"/>
                  </a:lnTo>
                  <a:lnTo>
                    <a:pt x="1047750" y="91440"/>
                  </a:lnTo>
                  <a:close/>
                </a:path>
                <a:path w="1794509" h="1296670">
                  <a:moveTo>
                    <a:pt x="1065530" y="194310"/>
                  </a:moveTo>
                  <a:lnTo>
                    <a:pt x="1052830" y="119380"/>
                  </a:lnTo>
                  <a:lnTo>
                    <a:pt x="1043940" y="120650"/>
                  </a:lnTo>
                  <a:lnTo>
                    <a:pt x="1056640" y="195580"/>
                  </a:lnTo>
                  <a:lnTo>
                    <a:pt x="1065530" y="194310"/>
                  </a:lnTo>
                  <a:close/>
                </a:path>
                <a:path w="1794509" h="1296670">
                  <a:moveTo>
                    <a:pt x="1078230" y="127000"/>
                  </a:moveTo>
                  <a:lnTo>
                    <a:pt x="1052830" y="54610"/>
                  </a:lnTo>
                  <a:lnTo>
                    <a:pt x="1043940" y="58420"/>
                  </a:lnTo>
                  <a:lnTo>
                    <a:pt x="1069340" y="129540"/>
                  </a:lnTo>
                  <a:lnTo>
                    <a:pt x="1078230" y="127000"/>
                  </a:lnTo>
                  <a:close/>
                </a:path>
                <a:path w="1794509" h="1296670">
                  <a:moveTo>
                    <a:pt x="1082040" y="297180"/>
                  </a:moveTo>
                  <a:lnTo>
                    <a:pt x="1070610" y="222250"/>
                  </a:lnTo>
                  <a:lnTo>
                    <a:pt x="1060450" y="223520"/>
                  </a:lnTo>
                  <a:lnTo>
                    <a:pt x="1073150" y="298450"/>
                  </a:lnTo>
                  <a:lnTo>
                    <a:pt x="1082040" y="297180"/>
                  </a:lnTo>
                  <a:close/>
                </a:path>
                <a:path w="1794509" h="1296670">
                  <a:moveTo>
                    <a:pt x="1099820" y="400050"/>
                  </a:moveTo>
                  <a:lnTo>
                    <a:pt x="1087120" y="325120"/>
                  </a:lnTo>
                  <a:lnTo>
                    <a:pt x="1078230" y="326390"/>
                  </a:lnTo>
                  <a:lnTo>
                    <a:pt x="1090930" y="401320"/>
                  </a:lnTo>
                  <a:lnTo>
                    <a:pt x="1099820" y="400050"/>
                  </a:lnTo>
                  <a:close/>
                </a:path>
                <a:path w="1794509" h="1296670">
                  <a:moveTo>
                    <a:pt x="1112520" y="224790"/>
                  </a:moveTo>
                  <a:lnTo>
                    <a:pt x="1087120" y="153670"/>
                  </a:lnTo>
                  <a:lnTo>
                    <a:pt x="1078230" y="156210"/>
                  </a:lnTo>
                  <a:lnTo>
                    <a:pt x="1103630" y="228600"/>
                  </a:lnTo>
                  <a:lnTo>
                    <a:pt x="1112520" y="224790"/>
                  </a:lnTo>
                  <a:close/>
                </a:path>
                <a:path w="1794509" h="1296670">
                  <a:moveTo>
                    <a:pt x="1117600" y="502920"/>
                  </a:moveTo>
                  <a:lnTo>
                    <a:pt x="1104900" y="427990"/>
                  </a:lnTo>
                  <a:lnTo>
                    <a:pt x="1094740" y="429260"/>
                  </a:lnTo>
                  <a:lnTo>
                    <a:pt x="1107440" y="504190"/>
                  </a:lnTo>
                  <a:lnTo>
                    <a:pt x="1117600" y="502920"/>
                  </a:lnTo>
                  <a:close/>
                </a:path>
                <a:path w="1794509" h="1296670">
                  <a:moveTo>
                    <a:pt x="1134110" y="605790"/>
                  </a:moveTo>
                  <a:lnTo>
                    <a:pt x="1121410" y="530860"/>
                  </a:lnTo>
                  <a:lnTo>
                    <a:pt x="1112520" y="532130"/>
                  </a:lnTo>
                  <a:lnTo>
                    <a:pt x="1125220" y="607060"/>
                  </a:lnTo>
                  <a:lnTo>
                    <a:pt x="1134110" y="605790"/>
                  </a:lnTo>
                  <a:close/>
                </a:path>
                <a:path w="1794509" h="1296670">
                  <a:moveTo>
                    <a:pt x="1148080" y="323850"/>
                  </a:moveTo>
                  <a:lnTo>
                    <a:pt x="1122680" y="251460"/>
                  </a:lnTo>
                  <a:lnTo>
                    <a:pt x="1113790" y="255270"/>
                  </a:lnTo>
                  <a:lnTo>
                    <a:pt x="1139190" y="326390"/>
                  </a:lnTo>
                  <a:lnTo>
                    <a:pt x="1148080" y="323850"/>
                  </a:lnTo>
                  <a:close/>
                </a:path>
                <a:path w="1794509" h="1296670">
                  <a:moveTo>
                    <a:pt x="1151890" y="708660"/>
                  </a:moveTo>
                  <a:lnTo>
                    <a:pt x="1139190" y="633730"/>
                  </a:lnTo>
                  <a:lnTo>
                    <a:pt x="1130300" y="635000"/>
                  </a:lnTo>
                  <a:lnTo>
                    <a:pt x="1141730" y="709930"/>
                  </a:lnTo>
                  <a:lnTo>
                    <a:pt x="1151890" y="708660"/>
                  </a:lnTo>
                  <a:close/>
                </a:path>
                <a:path w="1794509" h="1296670">
                  <a:moveTo>
                    <a:pt x="1168400" y="811530"/>
                  </a:moveTo>
                  <a:lnTo>
                    <a:pt x="1155700" y="736600"/>
                  </a:lnTo>
                  <a:lnTo>
                    <a:pt x="1146810" y="737870"/>
                  </a:lnTo>
                  <a:lnTo>
                    <a:pt x="1159510" y="812800"/>
                  </a:lnTo>
                  <a:lnTo>
                    <a:pt x="1168400" y="811530"/>
                  </a:lnTo>
                  <a:close/>
                </a:path>
                <a:path w="1794509" h="1296670">
                  <a:moveTo>
                    <a:pt x="1182370" y="421640"/>
                  </a:moveTo>
                  <a:lnTo>
                    <a:pt x="1156970" y="350520"/>
                  </a:lnTo>
                  <a:lnTo>
                    <a:pt x="1148080" y="353060"/>
                  </a:lnTo>
                  <a:lnTo>
                    <a:pt x="1173480" y="425450"/>
                  </a:lnTo>
                  <a:lnTo>
                    <a:pt x="1182370" y="421640"/>
                  </a:lnTo>
                  <a:close/>
                </a:path>
                <a:path w="1794509" h="1296670">
                  <a:moveTo>
                    <a:pt x="1186180" y="914400"/>
                  </a:moveTo>
                  <a:lnTo>
                    <a:pt x="1173480" y="839470"/>
                  </a:lnTo>
                  <a:lnTo>
                    <a:pt x="1163320" y="842010"/>
                  </a:lnTo>
                  <a:lnTo>
                    <a:pt x="1176020" y="915670"/>
                  </a:lnTo>
                  <a:lnTo>
                    <a:pt x="1186180" y="914400"/>
                  </a:lnTo>
                  <a:close/>
                </a:path>
                <a:path w="1794509" h="1296670">
                  <a:moveTo>
                    <a:pt x="1217930" y="520700"/>
                  </a:moveTo>
                  <a:lnTo>
                    <a:pt x="1192530" y="448310"/>
                  </a:lnTo>
                  <a:lnTo>
                    <a:pt x="1183640" y="452120"/>
                  </a:lnTo>
                  <a:lnTo>
                    <a:pt x="1209040" y="523240"/>
                  </a:lnTo>
                  <a:lnTo>
                    <a:pt x="1217930" y="520700"/>
                  </a:lnTo>
                  <a:close/>
                </a:path>
                <a:path w="1794509" h="1296670">
                  <a:moveTo>
                    <a:pt x="1252220" y="618490"/>
                  </a:moveTo>
                  <a:lnTo>
                    <a:pt x="1226820" y="547370"/>
                  </a:lnTo>
                  <a:lnTo>
                    <a:pt x="1217930" y="549910"/>
                  </a:lnTo>
                  <a:lnTo>
                    <a:pt x="1243330" y="622300"/>
                  </a:lnTo>
                  <a:lnTo>
                    <a:pt x="1252220" y="618490"/>
                  </a:lnTo>
                  <a:close/>
                </a:path>
                <a:path w="1794509" h="1296670">
                  <a:moveTo>
                    <a:pt x="1287780" y="717550"/>
                  </a:moveTo>
                  <a:lnTo>
                    <a:pt x="1262380" y="645160"/>
                  </a:lnTo>
                  <a:lnTo>
                    <a:pt x="1253490" y="648970"/>
                  </a:lnTo>
                  <a:lnTo>
                    <a:pt x="1278890" y="720090"/>
                  </a:lnTo>
                  <a:lnTo>
                    <a:pt x="1287780" y="717550"/>
                  </a:lnTo>
                  <a:close/>
                </a:path>
                <a:path w="1794509" h="1296670">
                  <a:moveTo>
                    <a:pt x="1295400" y="1221740"/>
                  </a:moveTo>
                  <a:lnTo>
                    <a:pt x="1262380" y="1221740"/>
                  </a:lnTo>
                  <a:lnTo>
                    <a:pt x="1262380" y="1144270"/>
                  </a:lnTo>
                  <a:lnTo>
                    <a:pt x="1252220" y="1144270"/>
                  </a:lnTo>
                  <a:lnTo>
                    <a:pt x="1252220" y="1221740"/>
                  </a:lnTo>
                  <a:lnTo>
                    <a:pt x="1219200" y="1221740"/>
                  </a:lnTo>
                  <a:lnTo>
                    <a:pt x="1257300" y="1296670"/>
                  </a:lnTo>
                  <a:lnTo>
                    <a:pt x="1295400" y="1221740"/>
                  </a:lnTo>
                  <a:close/>
                </a:path>
                <a:path w="1794509" h="1296670">
                  <a:moveTo>
                    <a:pt x="1322070" y="815340"/>
                  </a:moveTo>
                  <a:lnTo>
                    <a:pt x="1296670" y="744220"/>
                  </a:lnTo>
                  <a:lnTo>
                    <a:pt x="1287780" y="746760"/>
                  </a:lnTo>
                  <a:lnTo>
                    <a:pt x="1313180" y="819150"/>
                  </a:lnTo>
                  <a:lnTo>
                    <a:pt x="1322070" y="815340"/>
                  </a:lnTo>
                  <a:close/>
                </a:path>
                <a:path w="1794509" h="1296670">
                  <a:moveTo>
                    <a:pt x="1356360" y="914400"/>
                  </a:moveTo>
                  <a:lnTo>
                    <a:pt x="1332230" y="842010"/>
                  </a:lnTo>
                  <a:lnTo>
                    <a:pt x="1322070" y="845820"/>
                  </a:lnTo>
                  <a:lnTo>
                    <a:pt x="1348740" y="916940"/>
                  </a:lnTo>
                  <a:lnTo>
                    <a:pt x="1356360" y="914400"/>
                  </a:lnTo>
                  <a:close/>
                </a:path>
                <a:path w="1794509" h="1296670">
                  <a:moveTo>
                    <a:pt x="1497330" y="22860"/>
                  </a:moveTo>
                  <a:lnTo>
                    <a:pt x="1489710" y="0"/>
                  </a:lnTo>
                  <a:lnTo>
                    <a:pt x="1480820" y="2540"/>
                  </a:lnTo>
                  <a:lnTo>
                    <a:pt x="1488440" y="25400"/>
                  </a:lnTo>
                  <a:lnTo>
                    <a:pt x="1497330" y="22860"/>
                  </a:lnTo>
                  <a:close/>
                </a:path>
                <a:path w="1794509" h="1296670">
                  <a:moveTo>
                    <a:pt x="1530350" y="121920"/>
                  </a:moveTo>
                  <a:lnTo>
                    <a:pt x="1506220" y="49530"/>
                  </a:lnTo>
                  <a:lnTo>
                    <a:pt x="1497330" y="52070"/>
                  </a:lnTo>
                  <a:lnTo>
                    <a:pt x="1521460" y="124460"/>
                  </a:lnTo>
                  <a:lnTo>
                    <a:pt x="1530350" y="121920"/>
                  </a:lnTo>
                  <a:close/>
                </a:path>
                <a:path w="1794509" h="1296670">
                  <a:moveTo>
                    <a:pt x="1563370" y="220980"/>
                  </a:moveTo>
                  <a:lnTo>
                    <a:pt x="1539240" y="148590"/>
                  </a:lnTo>
                  <a:lnTo>
                    <a:pt x="1530350" y="151130"/>
                  </a:lnTo>
                  <a:lnTo>
                    <a:pt x="1554480" y="223520"/>
                  </a:lnTo>
                  <a:lnTo>
                    <a:pt x="1563370" y="220980"/>
                  </a:lnTo>
                  <a:close/>
                </a:path>
                <a:path w="1794509" h="1296670">
                  <a:moveTo>
                    <a:pt x="1596390" y="320040"/>
                  </a:moveTo>
                  <a:lnTo>
                    <a:pt x="1572260" y="247650"/>
                  </a:lnTo>
                  <a:lnTo>
                    <a:pt x="1563370" y="250190"/>
                  </a:lnTo>
                  <a:lnTo>
                    <a:pt x="1587500" y="322580"/>
                  </a:lnTo>
                  <a:lnTo>
                    <a:pt x="1596390" y="320040"/>
                  </a:lnTo>
                  <a:close/>
                </a:path>
                <a:path w="1794509" h="1296670">
                  <a:moveTo>
                    <a:pt x="1629410" y="419100"/>
                  </a:moveTo>
                  <a:lnTo>
                    <a:pt x="1605280" y="346710"/>
                  </a:lnTo>
                  <a:lnTo>
                    <a:pt x="1596390" y="349250"/>
                  </a:lnTo>
                  <a:lnTo>
                    <a:pt x="1620520" y="421640"/>
                  </a:lnTo>
                  <a:lnTo>
                    <a:pt x="1629410" y="419100"/>
                  </a:lnTo>
                  <a:close/>
                </a:path>
                <a:path w="1794509" h="1296670">
                  <a:moveTo>
                    <a:pt x="1662430" y="518160"/>
                  </a:moveTo>
                  <a:lnTo>
                    <a:pt x="1638300" y="445770"/>
                  </a:lnTo>
                  <a:lnTo>
                    <a:pt x="1629410" y="449580"/>
                  </a:lnTo>
                  <a:lnTo>
                    <a:pt x="1653540" y="520700"/>
                  </a:lnTo>
                  <a:lnTo>
                    <a:pt x="1662430" y="518160"/>
                  </a:lnTo>
                  <a:close/>
                </a:path>
                <a:path w="1794509" h="1296670">
                  <a:moveTo>
                    <a:pt x="1695450" y="617220"/>
                  </a:moveTo>
                  <a:lnTo>
                    <a:pt x="1671320" y="544830"/>
                  </a:lnTo>
                  <a:lnTo>
                    <a:pt x="1662430" y="547370"/>
                  </a:lnTo>
                  <a:lnTo>
                    <a:pt x="1686560" y="619760"/>
                  </a:lnTo>
                  <a:lnTo>
                    <a:pt x="1695450" y="617220"/>
                  </a:lnTo>
                  <a:close/>
                </a:path>
                <a:path w="1794509" h="1296670">
                  <a:moveTo>
                    <a:pt x="1728470" y="716280"/>
                  </a:moveTo>
                  <a:lnTo>
                    <a:pt x="1704340" y="643890"/>
                  </a:lnTo>
                  <a:lnTo>
                    <a:pt x="1695450" y="646430"/>
                  </a:lnTo>
                  <a:lnTo>
                    <a:pt x="1719580" y="718820"/>
                  </a:lnTo>
                  <a:lnTo>
                    <a:pt x="1728470" y="716280"/>
                  </a:lnTo>
                  <a:close/>
                </a:path>
                <a:path w="1794509" h="1296670">
                  <a:moveTo>
                    <a:pt x="1761490" y="815340"/>
                  </a:moveTo>
                  <a:lnTo>
                    <a:pt x="1737360" y="742950"/>
                  </a:lnTo>
                  <a:lnTo>
                    <a:pt x="1728470" y="745490"/>
                  </a:lnTo>
                  <a:lnTo>
                    <a:pt x="1752600" y="817880"/>
                  </a:lnTo>
                  <a:lnTo>
                    <a:pt x="1761490" y="815340"/>
                  </a:lnTo>
                  <a:close/>
                </a:path>
                <a:path w="1794509" h="1296670">
                  <a:moveTo>
                    <a:pt x="1794510" y="914400"/>
                  </a:moveTo>
                  <a:lnTo>
                    <a:pt x="1770380" y="842010"/>
                  </a:lnTo>
                  <a:lnTo>
                    <a:pt x="1761490" y="844550"/>
                  </a:lnTo>
                  <a:lnTo>
                    <a:pt x="1785620" y="916940"/>
                  </a:lnTo>
                  <a:lnTo>
                    <a:pt x="1794510" y="914400"/>
                  </a:lnTo>
                  <a:close/>
                </a:path>
              </a:pathLst>
            </a:custGeom>
            <a:solidFill>
              <a:srgbClr val="000000"/>
            </a:solidFill>
          </p:spPr>
          <p:txBody>
            <a:bodyPr wrap="square" lIns="0" tIns="0" rIns="0" bIns="0" rtlCol="0"/>
            <a:lstStyle/>
            <a:p>
              <a:endParaRPr/>
            </a:p>
          </p:txBody>
        </p:sp>
      </p:grpSp>
      <p:grpSp>
        <p:nvGrpSpPr>
          <p:cNvPr id="75" name="object 75"/>
          <p:cNvGrpSpPr/>
          <p:nvPr/>
        </p:nvGrpSpPr>
        <p:grpSpPr>
          <a:xfrm>
            <a:off x="5849077" y="1085917"/>
            <a:ext cx="1381125" cy="289560"/>
            <a:chOff x="6091327" y="1443127"/>
            <a:chExt cx="1381125" cy="386080"/>
          </a:xfrm>
        </p:grpSpPr>
        <p:sp>
          <p:nvSpPr>
            <p:cNvPr id="76" name="object 76"/>
            <p:cNvSpPr/>
            <p:nvPr/>
          </p:nvSpPr>
          <p:spPr>
            <a:xfrm>
              <a:off x="6096000" y="1676400"/>
              <a:ext cx="1371600" cy="152400"/>
            </a:xfrm>
            <a:custGeom>
              <a:avLst/>
              <a:gdLst/>
              <a:ahLst/>
              <a:cxnLst/>
              <a:rect l="l" t="t" r="r" b="b"/>
              <a:pathLst>
                <a:path w="1371600" h="152400">
                  <a:moveTo>
                    <a:pt x="0" y="0"/>
                  </a:moveTo>
                  <a:lnTo>
                    <a:pt x="1371600" y="0"/>
                  </a:lnTo>
                </a:path>
                <a:path w="1371600" h="152400">
                  <a:moveTo>
                    <a:pt x="0" y="0"/>
                  </a:moveTo>
                  <a:lnTo>
                    <a:pt x="0" y="152400"/>
                  </a:lnTo>
                </a:path>
                <a:path w="1371600" h="152400">
                  <a:moveTo>
                    <a:pt x="1371600" y="0"/>
                  </a:moveTo>
                  <a:lnTo>
                    <a:pt x="1371600" y="152400"/>
                  </a:lnTo>
                </a:path>
              </a:pathLst>
            </a:custGeom>
            <a:ln w="9344">
              <a:solidFill>
                <a:srgbClr val="000000"/>
              </a:solidFill>
            </a:ln>
          </p:spPr>
          <p:txBody>
            <a:bodyPr wrap="square" lIns="0" tIns="0" rIns="0" bIns="0" rtlCol="0"/>
            <a:lstStyle/>
            <a:p>
              <a:endParaRPr/>
            </a:p>
          </p:txBody>
        </p:sp>
        <p:sp>
          <p:nvSpPr>
            <p:cNvPr id="77" name="object 77"/>
            <p:cNvSpPr/>
            <p:nvPr/>
          </p:nvSpPr>
          <p:spPr>
            <a:xfrm>
              <a:off x="6623457" y="1443127"/>
              <a:ext cx="239214" cy="237944"/>
            </a:xfrm>
            <a:prstGeom prst="rect">
              <a:avLst/>
            </a:prstGeom>
            <a:blipFill>
              <a:blip r:embed="rId3" cstate="print"/>
              <a:stretch>
                <a:fillRect/>
              </a:stretch>
            </a:blipFill>
          </p:spPr>
          <p:txBody>
            <a:bodyPr wrap="square" lIns="0" tIns="0" rIns="0" bIns="0" rtlCol="0"/>
            <a:lstStyle/>
            <a:p>
              <a:endParaRPr/>
            </a:p>
          </p:txBody>
        </p:sp>
      </p:grpSp>
      <p:sp>
        <p:nvSpPr>
          <p:cNvPr id="78" name="object 78"/>
          <p:cNvSpPr txBox="1"/>
          <p:nvPr/>
        </p:nvSpPr>
        <p:spPr>
          <a:xfrm>
            <a:off x="5654356" y="2468642"/>
            <a:ext cx="212090" cy="135935"/>
          </a:xfrm>
          <a:prstGeom prst="rect">
            <a:avLst/>
          </a:prstGeom>
        </p:spPr>
        <p:txBody>
          <a:bodyPr vert="horz" wrap="square" lIns="0" tIns="12700" rIns="0" bIns="0" rtlCol="0">
            <a:spAutoFit/>
          </a:bodyPr>
          <a:lstStyle/>
          <a:p>
            <a:pPr marL="12700">
              <a:lnSpc>
                <a:spcPct val="100000"/>
              </a:lnSpc>
              <a:spcBef>
                <a:spcPts val="100"/>
              </a:spcBef>
            </a:pPr>
            <a:r>
              <a:rPr sz="800" b="1" spc="5" dirty="0">
                <a:latin typeface="Arial"/>
                <a:cs typeface="Arial"/>
              </a:rPr>
              <a:t>S</a:t>
            </a:r>
            <a:r>
              <a:rPr sz="800" b="1" spc="-5" dirty="0">
                <a:latin typeface="Arial"/>
                <a:cs typeface="Arial"/>
              </a:rPr>
              <a:t>y</a:t>
            </a:r>
            <a:r>
              <a:rPr sz="800" b="1" dirty="0">
                <a:latin typeface="Arial"/>
                <a:cs typeface="Arial"/>
              </a:rPr>
              <a:t>n</a:t>
            </a:r>
            <a:endParaRPr sz="800">
              <a:latin typeface="Arial"/>
              <a:cs typeface="Arial"/>
            </a:endParaRPr>
          </a:p>
        </p:txBody>
      </p:sp>
      <p:sp>
        <p:nvSpPr>
          <p:cNvPr id="79" name="object 79"/>
          <p:cNvSpPr txBox="1"/>
          <p:nvPr/>
        </p:nvSpPr>
        <p:spPr>
          <a:xfrm>
            <a:off x="6293166" y="2461023"/>
            <a:ext cx="212090" cy="135935"/>
          </a:xfrm>
          <a:prstGeom prst="rect">
            <a:avLst/>
          </a:prstGeom>
        </p:spPr>
        <p:txBody>
          <a:bodyPr vert="horz" wrap="square" lIns="0" tIns="12700" rIns="0" bIns="0" rtlCol="0">
            <a:spAutoFit/>
          </a:bodyPr>
          <a:lstStyle/>
          <a:p>
            <a:pPr marL="12700">
              <a:lnSpc>
                <a:spcPct val="100000"/>
              </a:lnSpc>
              <a:spcBef>
                <a:spcPts val="100"/>
              </a:spcBef>
            </a:pPr>
            <a:r>
              <a:rPr sz="800" b="1" spc="5" dirty="0">
                <a:latin typeface="Arial"/>
                <a:cs typeface="Arial"/>
              </a:rPr>
              <a:t>S</a:t>
            </a:r>
            <a:r>
              <a:rPr sz="800" b="1" spc="-5" dirty="0">
                <a:latin typeface="Arial"/>
                <a:cs typeface="Arial"/>
              </a:rPr>
              <a:t>y</a:t>
            </a:r>
            <a:r>
              <a:rPr sz="800" b="1" dirty="0">
                <a:latin typeface="Arial"/>
                <a:cs typeface="Arial"/>
              </a:rPr>
              <a:t>n</a:t>
            </a:r>
            <a:endParaRPr sz="800">
              <a:latin typeface="Arial"/>
              <a:cs typeface="Arial"/>
            </a:endParaRPr>
          </a:p>
        </p:txBody>
      </p:sp>
      <p:sp>
        <p:nvSpPr>
          <p:cNvPr id="80" name="object 80"/>
          <p:cNvSpPr txBox="1"/>
          <p:nvPr/>
        </p:nvSpPr>
        <p:spPr>
          <a:xfrm>
            <a:off x="6892606" y="2464832"/>
            <a:ext cx="212090" cy="135935"/>
          </a:xfrm>
          <a:prstGeom prst="rect">
            <a:avLst/>
          </a:prstGeom>
        </p:spPr>
        <p:txBody>
          <a:bodyPr vert="horz" wrap="square" lIns="0" tIns="12700" rIns="0" bIns="0" rtlCol="0">
            <a:spAutoFit/>
          </a:bodyPr>
          <a:lstStyle/>
          <a:p>
            <a:pPr marL="12700">
              <a:lnSpc>
                <a:spcPct val="100000"/>
              </a:lnSpc>
              <a:spcBef>
                <a:spcPts val="100"/>
              </a:spcBef>
            </a:pPr>
            <a:r>
              <a:rPr sz="800" b="1" spc="5" dirty="0">
                <a:latin typeface="Arial"/>
                <a:cs typeface="Arial"/>
              </a:rPr>
              <a:t>S</a:t>
            </a:r>
            <a:r>
              <a:rPr sz="800" b="1" spc="-5" dirty="0">
                <a:latin typeface="Arial"/>
                <a:cs typeface="Arial"/>
              </a:rPr>
              <a:t>y</a:t>
            </a:r>
            <a:r>
              <a:rPr sz="800" b="1" dirty="0">
                <a:latin typeface="Arial"/>
                <a:cs typeface="Arial"/>
              </a:rPr>
              <a:t>n</a:t>
            </a:r>
            <a:endParaRPr sz="800">
              <a:latin typeface="Arial"/>
              <a:cs typeface="Arial"/>
            </a:endParaRPr>
          </a:p>
        </p:txBody>
      </p:sp>
      <p:sp>
        <p:nvSpPr>
          <p:cNvPr id="81" name="object 81"/>
          <p:cNvSpPr txBox="1"/>
          <p:nvPr/>
        </p:nvSpPr>
        <p:spPr>
          <a:xfrm>
            <a:off x="153670" y="2254568"/>
            <a:ext cx="944244"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Session</a:t>
            </a:r>
            <a:r>
              <a:rPr sz="1200" spc="-50" dirty="0">
                <a:latin typeface="Arial"/>
                <a:cs typeface="Arial"/>
              </a:rPr>
              <a:t> </a:t>
            </a:r>
            <a:r>
              <a:rPr sz="1200" dirty="0">
                <a:latin typeface="Arial"/>
                <a:cs typeface="Arial"/>
              </a:rPr>
              <a:t>layer</a:t>
            </a:r>
            <a:endParaRPr sz="1200">
              <a:latin typeface="Arial"/>
              <a:cs typeface="Arial"/>
            </a:endParaRPr>
          </a:p>
        </p:txBody>
      </p:sp>
      <p:sp>
        <p:nvSpPr>
          <p:cNvPr id="82" name="object 82"/>
          <p:cNvSpPr txBox="1"/>
          <p:nvPr/>
        </p:nvSpPr>
        <p:spPr>
          <a:xfrm>
            <a:off x="7836216" y="2200990"/>
            <a:ext cx="943610"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Session</a:t>
            </a:r>
            <a:r>
              <a:rPr sz="1200" spc="-55" dirty="0">
                <a:latin typeface="Arial"/>
                <a:cs typeface="Arial"/>
              </a:rPr>
              <a:t> </a:t>
            </a:r>
            <a:r>
              <a:rPr sz="1200" spc="-5" dirty="0">
                <a:latin typeface="Arial"/>
                <a:cs typeface="Arial"/>
              </a:rPr>
              <a:t>layer</a:t>
            </a:r>
            <a:endParaRPr sz="1200">
              <a:latin typeface="Arial"/>
              <a:cs typeface="Arial"/>
            </a:endParaRPr>
          </a:p>
        </p:txBody>
      </p:sp>
      <p:sp>
        <p:nvSpPr>
          <p:cNvPr id="85" name="object 2"/>
          <p:cNvSpPr txBox="1">
            <a:spLocks noGrp="1"/>
          </p:cNvSpPr>
          <p:nvPr>
            <p:ph type="title"/>
          </p:nvPr>
        </p:nvSpPr>
        <p:spPr>
          <a:xfrm>
            <a:off x="2438400" y="57151"/>
            <a:ext cx="3688804" cy="597599"/>
          </a:xfrm>
          <a:prstGeom prst="rect">
            <a:avLst/>
          </a:prstGeom>
        </p:spPr>
        <p:txBody>
          <a:bodyPr vert="horz" wrap="square" lIns="0" tIns="12700" rIns="0" bIns="0" rtlCol="0">
            <a:spAutoFit/>
          </a:bodyPr>
          <a:lstStyle/>
          <a:p>
            <a:pPr marL="12700">
              <a:lnSpc>
                <a:spcPct val="100000"/>
              </a:lnSpc>
              <a:spcBef>
                <a:spcPts val="100"/>
              </a:spcBef>
            </a:pPr>
            <a:r>
              <a:rPr lang="en-US" sz="3800" b="1" spc="-10" dirty="0">
                <a:solidFill>
                  <a:srgbClr val="FF0000"/>
                </a:solidFill>
                <a:effectLst>
                  <a:outerShdw blurRad="38100" dist="38100" dir="2700000" algn="tl">
                    <a:srgbClr val="000000">
                      <a:alpha val="43137"/>
                    </a:srgbClr>
                  </a:outerShdw>
                </a:effectLst>
                <a:latin typeface="Bahnschrift" panose="020B0502040204020203" pitchFamily="34" charset="0"/>
              </a:rPr>
              <a:t>SESSION</a:t>
            </a:r>
            <a:r>
              <a:rPr sz="3800" b="1" spc="-50" dirty="0">
                <a:solidFill>
                  <a:srgbClr val="FF0000"/>
                </a:solidFill>
                <a:effectLst>
                  <a:outerShdw blurRad="38100" dist="38100" dir="2700000" algn="tl">
                    <a:srgbClr val="000000">
                      <a:alpha val="43137"/>
                    </a:srgbClr>
                  </a:outerShdw>
                </a:effectLst>
                <a:latin typeface="Bahnschrift" panose="020B0502040204020203" pitchFamily="34" charset="0"/>
              </a:rPr>
              <a:t> </a:t>
            </a:r>
            <a:r>
              <a:rPr sz="3800" b="1" spc="-120" dirty="0">
                <a:solidFill>
                  <a:srgbClr val="FF0000"/>
                </a:solidFill>
                <a:effectLst>
                  <a:outerShdw blurRad="38100" dist="38100" dir="2700000" algn="tl">
                    <a:srgbClr val="000000">
                      <a:alpha val="43137"/>
                    </a:srgbClr>
                  </a:outerShdw>
                </a:effectLst>
                <a:latin typeface="Bahnschrift" panose="020B0502040204020203" pitchFamily="34" charset="0"/>
              </a:rPr>
              <a:t>Layer</a:t>
            </a:r>
            <a:endParaRPr sz="3800" b="1" dirty="0">
              <a:solidFill>
                <a:srgbClr val="FF0000"/>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25725703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59741" y="3445193"/>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a:latin typeface="Wingdings"/>
              <a:cs typeface="Wingdings"/>
            </a:endParaRPr>
          </a:p>
        </p:txBody>
      </p:sp>
      <p:sp>
        <p:nvSpPr>
          <p:cNvPr id="4" name="object 4"/>
          <p:cNvSpPr txBox="1"/>
          <p:nvPr/>
        </p:nvSpPr>
        <p:spPr>
          <a:xfrm>
            <a:off x="803911" y="3419475"/>
            <a:ext cx="6880859" cy="243656"/>
          </a:xfrm>
          <a:prstGeom prst="rect">
            <a:avLst/>
          </a:prstGeom>
        </p:spPr>
        <p:txBody>
          <a:bodyPr vert="horz" wrap="square" lIns="0" tIns="12700" rIns="0" bIns="0" rtlCol="0">
            <a:spAutoFit/>
          </a:bodyPr>
          <a:lstStyle/>
          <a:p>
            <a:pPr marL="12700">
              <a:lnSpc>
                <a:spcPct val="100000"/>
              </a:lnSpc>
              <a:spcBef>
                <a:spcPts val="100"/>
              </a:spcBef>
            </a:pPr>
            <a:r>
              <a:rPr sz="1500" spc="-5" dirty="0">
                <a:latin typeface="Arial"/>
                <a:cs typeface="Arial"/>
              </a:rPr>
              <a:t>The </a:t>
            </a:r>
            <a:r>
              <a:rPr sz="1500" dirty="0">
                <a:latin typeface="Arial"/>
                <a:cs typeface="Arial"/>
              </a:rPr>
              <a:t>presentation </a:t>
            </a:r>
            <a:r>
              <a:rPr sz="1500" spc="5" dirty="0">
                <a:latin typeface="Arial"/>
                <a:cs typeface="Arial"/>
              </a:rPr>
              <a:t>layer </a:t>
            </a:r>
            <a:r>
              <a:rPr sz="1500" dirty="0">
                <a:latin typeface="Arial"/>
                <a:cs typeface="Arial"/>
              </a:rPr>
              <a:t>is responsible for translation, compression and</a:t>
            </a:r>
            <a:r>
              <a:rPr sz="1500" spc="145" dirty="0">
                <a:latin typeface="Arial"/>
                <a:cs typeface="Arial"/>
              </a:rPr>
              <a:t> </a:t>
            </a:r>
            <a:r>
              <a:rPr sz="1500" dirty="0">
                <a:latin typeface="Arial"/>
                <a:cs typeface="Arial"/>
              </a:rPr>
              <a:t>encryption</a:t>
            </a:r>
            <a:endParaRPr sz="1500">
              <a:latin typeface="Arial"/>
              <a:cs typeface="Arial"/>
            </a:endParaRPr>
          </a:p>
        </p:txBody>
      </p:sp>
      <p:sp>
        <p:nvSpPr>
          <p:cNvPr id="5" name="object 5"/>
          <p:cNvSpPr txBox="1"/>
          <p:nvPr/>
        </p:nvSpPr>
        <p:spPr>
          <a:xfrm>
            <a:off x="459741" y="3749109"/>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dirty="0">
              <a:latin typeface="Wingdings"/>
              <a:cs typeface="Wingdings"/>
            </a:endParaRPr>
          </a:p>
        </p:txBody>
      </p:sp>
      <p:sp>
        <p:nvSpPr>
          <p:cNvPr id="6" name="object 6"/>
          <p:cNvSpPr txBox="1"/>
          <p:nvPr/>
        </p:nvSpPr>
        <p:spPr>
          <a:xfrm>
            <a:off x="802640" y="3708072"/>
            <a:ext cx="1016000" cy="243656"/>
          </a:xfrm>
          <a:prstGeom prst="rect">
            <a:avLst/>
          </a:prstGeom>
        </p:spPr>
        <p:txBody>
          <a:bodyPr vert="horz" wrap="square" lIns="0" tIns="12700" rIns="0" bIns="0" rtlCol="0">
            <a:spAutoFit/>
          </a:bodyPr>
          <a:lstStyle/>
          <a:p>
            <a:pPr marL="12700">
              <a:lnSpc>
                <a:spcPct val="100000"/>
              </a:lnSpc>
              <a:spcBef>
                <a:spcPts val="100"/>
              </a:spcBef>
            </a:pPr>
            <a:r>
              <a:rPr sz="1500" dirty="0">
                <a:latin typeface="Arial"/>
                <a:cs typeface="Arial"/>
              </a:rPr>
              <a:t>Concerned:</a:t>
            </a:r>
          </a:p>
        </p:txBody>
      </p:sp>
      <p:sp>
        <p:nvSpPr>
          <p:cNvPr id="7" name="object 7"/>
          <p:cNvSpPr txBox="1"/>
          <p:nvPr/>
        </p:nvSpPr>
        <p:spPr>
          <a:xfrm>
            <a:off x="803909" y="4007214"/>
            <a:ext cx="114300" cy="542456"/>
          </a:xfrm>
          <a:prstGeom prst="rect">
            <a:avLst/>
          </a:prstGeom>
        </p:spPr>
        <p:txBody>
          <a:bodyPr vert="horz" wrap="square" lIns="0" tIns="16510" rIns="0" bIns="0" rtlCol="0">
            <a:spAutoFit/>
          </a:bodyPr>
          <a:lstStyle/>
          <a:p>
            <a:pPr marL="12700">
              <a:lnSpc>
                <a:spcPct val="100000"/>
              </a:lnSpc>
              <a:spcBef>
                <a:spcPts val="13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p:txBody>
      </p:sp>
      <p:sp>
        <p:nvSpPr>
          <p:cNvPr id="8" name="object 8"/>
          <p:cNvSpPr txBox="1"/>
          <p:nvPr/>
        </p:nvSpPr>
        <p:spPr>
          <a:xfrm>
            <a:off x="1129030" y="3973358"/>
            <a:ext cx="4652010" cy="612988"/>
          </a:xfrm>
          <a:prstGeom prst="rect">
            <a:avLst/>
          </a:prstGeom>
        </p:spPr>
        <p:txBody>
          <a:bodyPr vert="horz" wrap="square" lIns="0" tIns="12700" rIns="0" bIns="0" rtlCol="0">
            <a:spAutoFit/>
          </a:bodyPr>
          <a:lstStyle/>
          <a:p>
            <a:pPr marL="12700" marR="5080">
              <a:lnSpc>
                <a:spcPct val="100000"/>
              </a:lnSpc>
              <a:spcBef>
                <a:spcPts val="100"/>
              </a:spcBef>
            </a:pPr>
            <a:r>
              <a:rPr sz="1300" spc="-5" dirty="0">
                <a:latin typeface="Arial"/>
                <a:cs typeface="Arial"/>
              </a:rPr>
              <a:t>Translation </a:t>
            </a:r>
            <a:r>
              <a:rPr sz="1300" spc="-5" dirty="0">
                <a:solidFill>
                  <a:srgbClr val="959595"/>
                </a:solidFill>
                <a:latin typeface="Arial"/>
                <a:cs typeface="Arial"/>
              </a:rPr>
              <a:t>(interoperability </a:t>
            </a:r>
            <a:r>
              <a:rPr sz="1300" spc="-10" dirty="0">
                <a:solidFill>
                  <a:srgbClr val="959595"/>
                </a:solidFill>
                <a:latin typeface="Arial"/>
                <a:cs typeface="Arial"/>
              </a:rPr>
              <a:t>between </a:t>
            </a:r>
            <a:r>
              <a:rPr sz="1300" spc="-5" dirty="0">
                <a:solidFill>
                  <a:srgbClr val="959595"/>
                </a:solidFill>
                <a:latin typeface="Arial"/>
                <a:cs typeface="Arial"/>
              </a:rPr>
              <a:t>different encoding system)  </a:t>
            </a:r>
            <a:r>
              <a:rPr sz="1300" spc="-5" dirty="0">
                <a:latin typeface="Arial"/>
                <a:cs typeface="Arial"/>
              </a:rPr>
              <a:t>Encryption </a:t>
            </a:r>
            <a:r>
              <a:rPr sz="1300" spc="-5" dirty="0">
                <a:solidFill>
                  <a:srgbClr val="959595"/>
                </a:solidFill>
                <a:latin typeface="Arial"/>
                <a:cs typeface="Arial"/>
              </a:rPr>
              <a:t>(Privacy</a:t>
            </a:r>
            <a:r>
              <a:rPr sz="1300" spc="-10" dirty="0">
                <a:solidFill>
                  <a:srgbClr val="959595"/>
                </a:solidFill>
                <a:latin typeface="Arial"/>
                <a:cs typeface="Arial"/>
              </a:rPr>
              <a:t> </a:t>
            </a:r>
            <a:r>
              <a:rPr sz="1300" spc="-5" dirty="0">
                <a:solidFill>
                  <a:srgbClr val="959595"/>
                </a:solidFill>
                <a:latin typeface="Arial"/>
                <a:cs typeface="Arial"/>
              </a:rPr>
              <a:t>schemes)</a:t>
            </a:r>
            <a:endParaRPr sz="1300" dirty="0">
              <a:latin typeface="Arial"/>
              <a:cs typeface="Arial"/>
            </a:endParaRPr>
          </a:p>
          <a:p>
            <a:pPr marL="12700">
              <a:lnSpc>
                <a:spcPct val="100000"/>
              </a:lnSpc>
              <a:spcBef>
                <a:spcPts val="20"/>
              </a:spcBef>
            </a:pPr>
            <a:r>
              <a:rPr sz="1300" spc="-5" dirty="0">
                <a:latin typeface="Arial"/>
                <a:cs typeface="Arial"/>
              </a:rPr>
              <a:t>Compression </a:t>
            </a:r>
            <a:r>
              <a:rPr sz="1300" spc="-5" dirty="0">
                <a:solidFill>
                  <a:srgbClr val="959595"/>
                </a:solidFill>
                <a:latin typeface="Arial"/>
                <a:cs typeface="Arial"/>
              </a:rPr>
              <a:t>(data</a:t>
            </a:r>
            <a:r>
              <a:rPr sz="1300" spc="-15" dirty="0">
                <a:solidFill>
                  <a:srgbClr val="959595"/>
                </a:solidFill>
                <a:latin typeface="Arial"/>
                <a:cs typeface="Arial"/>
              </a:rPr>
              <a:t> </a:t>
            </a:r>
            <a:r>
              <a:rPr sz="1300" spc="-5" dirty="0">
                <a:solidFill>
                  <a:srgbClr val="959595"/>
                </a:solidFill>
                <a:latin typeface="Arial"/>
                <a:cs typeface="Arial"/>
              </a:rPr>
              <a:t>compression)</a:t>
            </a:r>
            <a:endParaRPr sz="1300" dirty="0">
              <a:latin typeface="Arial"/>
              <a:cs typeface="Arial"/>
            </a:endParaRPr>
          </a:p>
        </p:txBody>
      </p:sp>
      <p:grpSp>
        <p:nvGrpSpPr>
          <p:cNvPr id="9" name="object 9"/>
          <p:cNvGrpSpPr/>
          <p:nvPr/>
        </p:nvGrpSpPr>
        <p:grpSpPr>
          <a:xfrm>
            <a:off x="1138240" y="1425179"/>
            <a:ext cx="2689225" cy="873919"/>
            <a:chOff x="1138237" y="1900237"/>
            <a:chExt cx="2689225" cy="1165225"/>
          </a:xfrm>
        </p:grpSpPr>
        <p:sp>
          <p:nvSpPr>
            <p:cNvPr id="10" name="object 10"/>
            <p:cNvSpPr/>
            <p:nvPr/>
          </p:nvSpPr>
          <p:spPr>
            <a:xfrm>
              <a:off x="1155700" y="3048000"/>
              <a:ext cx="2667000" cy="12700"/>
            </a:xfrm>
            <a:custGeom>
              <a:avLst/>
              <a:gdLst/>
              <a:ahLst/>
              <a:cxnLst/>
              <a:rect l="l" t="t" r="r" b="b"/>
              <a:pathLst>
                <a:path w="2667000" h="12700">
                  <a:moveTo>
                    <a:pt x="0" y="12700"/>
                  </a:moveTo>
                  <a:lnTo>
                    <a:pt x="2667000" y="12700"/>
                  </a:lnTo>
                  <a:lnTo>
                    <a:pt x="2667000" y="0"/>
                  </a:lnTo>
                  <a:lnTo>
                    <a:pt x="0" y="0"/>
                  </a:lnTo>
                  <a:lnTo>
                    <a:pt x="0" y="12700"/>
                  </a:lnTo>
                  <a:close/>
                </a:path>
              </a:pathLst>
            </a:custGeom>
            <a:solidFill>
              <a:srgbClr val="5E5E5E"/>
            </a:solidFill>
          </p:spPr>
          <p:txBody>
            <a:bodyPr wrap="square" lIns="0" tIns="0" rIns="0" bIns="0" rtlCol="0"/>
            <a:lstStyle/>
            <a:p>
              <a:endParaRPr/>
            </a:p>
          </p:txBody>
        </p:sp>
        <p:sp>
          <p:nvSpPr>
            <p:cNvPr id="11" name="object 11"/>
            <p:cNvSpPr/>
            <p:nvPr/>
          </p:nvSpPr>
          <p:spPr>
            <a:xfrm>
              <a:off x="1155700" y="191770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Lst>
            </a:custGeom>
            <a:ln w="9344">
              <a:solidFill>
                <a:srgbClr val="5E5E5E"/>
              </a:solidFill>
            </a:ln>
          </p:spPr>
          <p:txBody>
            <a:bodyPr wrap="square" lIns="0" tIns="0" rIns="0" bIns="0" rtlCol="0"/>
            <a:lstStyle/>
            <a:p>
              <a:endParaRPr/>
            </a:p>
          </p:txBody>
        </p:sp>
        <p:sp>
          <p:nvSpPr>
            <p:cNvPr id="12" name="object 12"/>
            <p:cNvSpPr/>
            <p:nvPr/>
          </p:nvSpPr>
          <p:spPr>
            <a:xfrm>
              <a:off x="1143000" y="1905000"/>
              <a:ext cx="2667000" cy="1143000"/>
            </a:xfrm>
            <a:custGeom>
              <a:avLst/>
              <a:gdLst/>
              <a:ahLst/>
              <a:cxnLst/>
              <a:rect l="l" t="t" r="r" b="b"/>
              <a:pathLst>
                <a:path w="2667000" h="1143000">
                  <a:moveTo>
                    <a:pt x="2667000" y="0"/>
                  </a:moveTo>
                  <a:lnTo>
                    <a:pt x="0" y="0"/>
                  </a:lnTo>
                  <a:lnTo>
                    <a:pt x="0" y="1143000"/>
                  </a:lnTo>
                  <a:lnTo>
                    <a:pt x="2667000" y="1143000"/>
                  </a:lnTo>
                  <a:close/>
                </a:path>
              </a:pathLst>
            </a:custGeom>
            <a:solidFill>
              <a:srgbClr val="EDF8C4"/>
            </a:solidFill>
          </p:spPr>
          <p:txBody>
            <a:bodyPr wrap="square" lIns="0" tIns="0" rIns="0" bIns="0" rtlCol="0"/>
            <a:lstStyle/>
            <a:p>
              <a:endParaRPr/>
            </a:p>
          </p:txBody>
        </p:sp>
        <p:sp>
          <p:nvSpPr>
            <p:cNvPr id="13" name="object 13"/>
            <p:cNvSpPr/>
            <p:nvPr/>
          </p:nvSpPr>
          <p:spPr>
            <a:xfrm>
              <a:off x="1143000" y="190500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 w="2667000" h="1143000">
                  <a:moveTo>
                    <a:pt x="1333500" y="685800"/>
                  </a:moveTo>
                  <a:lnTo>
                    <a:pt x="838200" y="685800"/>
                  </a:lnTo>
                  <a:lnTo>
                    <a:pt x="838200" y="457200"/>
                  </a:lnTo>
                  <a:lnTo>
                    <a:pt x="1828800" y="457200"/>
                  </a:lnTo>
                  <a:lnTo>
                    <a:pt x="1828800" y="685800"/>
                  </a:lnTo>
                  <a:lnTo>
                    <a:pt x="1333500" y="685800"/>
                  </a:lnTo>
                  <a:close/>
                </a:path>
              </a:pathLst>
            </a:custGeom>
            <a:ln w="9344">
              <a:solidFill>
                <a:srgbClr val="000000"/>
              </a:solidFill>
            </a:ln>
          </p:spPr>
          <p:txBody>
            <a:bodyPr wrap="square" lIns="0" tIns="0" rIns="0" bIns="0" rtlCol="0"/>
            <a:lstStyle/>
            <a:p>
              <a:endParaRPr/>
            </a:p>
          </p:txBody>
        </p:sp>
      </p:grpSp>
      <p:sp>
        <p:nvSpPr>
          <p:cNvPr id="14" name="object 14"/>
          <p:cNvSpPr txBox="1"/>
          <p:nvPr/>
        </p:nvSpPr>
        <p:spPr>
          <a:xfrm>
            <a:off x="1985872" y="1775155"/>
            <a:ext cx="981710" cy="187231"/>
          </a:xfrm>
          <a:prstGeom prst="rect">
            <a:avLst/>
          </a:prstGeom>
          <a:solidFill>
            <a:srgbClr val="0098FF"/>
          </a:solidFill>
        </p:spPr>
        <p:txBody>
          <a:bodyPr vert="horz" wrap="square" lIns="0" tIns="33020" rIns="0" bIns="0" rtlCol="0">
            <a:spAutoFit/>
          </a:bodyPr>
          <a:lstStyle/>
          <a:p>
            <a:pPr marL="635" algn="ctr">
              <a:lnSpc>
                <a:spcPct val="100000"/>
              </a:lnSpc>
              <a:spcBef>
                <a:spcPts val="260"/>
              </a:spcBef>
            </a:pPr>
            <a:r>
              <a:rPr sz="1000" spc="-5" dirty="0">
                <a:latin typeface="Arial"/>
                <a:cs typeface="Arial"/>
              </a:rPr>
              <a:t>Data</a:t>
            </a:r>
            <a:endParaRPr sz="1000">
              <a:latin typeface="Arial"/>
              <a:cs typeface="Arial"/>
            </a:endParaRPr>
          </a:p>
        </p:txBody>
      </p:sp>
      <p:sp>
        <p:nvSpPr>
          <p:cNvPr id="15" name="object 15"/>
          <p:cNvSpPr/>
          <p:nvPr/>
        </p:nvSpPr>
        <p:spPr>
          <a:xfrm>
            <a:off x="1257300" y="1771651"/>
            <a:ext cx="715010" cy="177165"/>
          </a:xfrm>
          <a:custGeom>
            <a:avLst/>
            <a:gdLst/>
            <a:ahLst/>
            <a:cxnLst/>
            <a:rect l="l" t="t" r="r" b="b"/>
            <a:pathLst>
              <a:path w="715010" h="236219">
                <a:moveTo>
                  <a:pt x="356869" y="236220"/>
                </a:moveTo>
                <a:lnTo>
                  <a:pt x="0" y="236220"/>
                </a:lnTo>
                <a:lnTo>
                  <a:pt x="0" y="0"/>
                </a:lnTo>
                <a:lnTo>
                  <a:pt x="715010" y="0"/>
                </a:lnTo>
                <a:lnTo>
                  <a:pt x="715010" y="236220"/>
                </a:lnTo>
                <a:lnTo>
                  <a:pt x="356869" y="236220"/>
                </a:lnTo>
                <a:close/>
              </a:path>
            </a:pathLst>
          </a:custGeom>
          <a:ln w="9344">
            <a:solidFill>
              <a:srgbClr val="000000"/>
            </a:solidFill>
          </a:ln>
        </p:spPr>
        <p:txBody>
          <a:bodyPr wrap="square" lIns="0" tIns="0" rIns="0" bIns="0" rtlCol="0"/>
          <a:lstStyle/>
          <a:p>
            <a:endParaRPr/>
          </a:p>
        </p:txBody>
      </p:sp>
      <p:sp>
        <p:nvSpPr>
          <p:cNvPr id="16" name="object 16"/>
          <p:cNvSpPr txBox="1"/>
          <p:nvPr/>
        </p:nvSpPr>
        <p:spPr>
          <a:xfrm>
            <a:off x="1261972" y="1775154"/>
            <a:ext cx="706120" cy="191078"/>
          </a:xfrm>
          <a:prstGeom prst="rect">
            <a:avLst/>
          </a:prstGeom>
          <a:solidFill>
            <a:srgbClr val="CC9800"/>
          </a:solidFill>
        </p:spPr>
        <p:txBody>
          <a:bodyPr vert="horz" wrap="square" lIns="0" tIns="36830" rIns="0" bIns="0" rtlCol="0">
            <a:spAutoFit/>
          </a:bodyPr>
          <a:lstStyle/>
          <a:p>
            <a:pPr marL="635" algn="ctr">
              <a:lnSpc>
                <a:spcPct val="100000"/>
              </a:lnSpc>
              <a:spcBef>
                <a:spcPts val="290"/>
              </a:spcBef>
            </a:pPr>
            <a:r>
              <a:rPr sz="1000" spc="-5" dirty="0">
                <a:latin typeface="Arial"/>
                <a:cs typeface="Arial"/>
              </a:rPr>
              <a:t>H6</a:t>
            </a:r>
            <a:endParaRPr sz="1000">
              <a:latin typeface="Arial"/>
              <a:cs typeface="Arial"/>
            </a:endParaRPr>
          </a:p>
        </p:txBody>
      </p:sp>
      <p:grpSp>
        <p:nvGrpSpPr>
          <p:cNvPr id="17" name="object 17"/>
          <p:cNvGrpSpPr/>
          <p:nvPr/>
        </p:nvGrpSpPr>
        <p:grpSpPr>
          <a:xfrm>
            <a:off x="1252630" y="1250939"/>
            <a:ext cx="1724025" cy="1267301"/>
            <a:chOff x="1252627" y="1667917"/>
            <a:chExt cx="1724025" cy="1689735"/>
          </a:xfrm>
        </p:grpSpPr>
        <p:sp>
          <p:nvSpPr>
            <p:cNvPr id="18" name="object 18"/>
            <p:cNvSpPr/>
            <p:nvPr/>
          </p:nvSpPr>
          <p:spPr>
            <a:xfrm>
              <a:off x="1257300" y="2133600"/>
              <a:ext cx="1714500" cy="685800"/>
            </a:xfrm>
            <a:custGeom>
              <a:avLst/>
              <a:gdLst/>
              <a:ahLst/>
              <a:cxnLst/>
              <a:rect l="l" t="t" r="r" b="b"/>
              <a:pathLst>
                <a:path w="1714500" h="685800">
                  <a:moveTo>
                    <a:pt x="0" y="685800"/>
                  </a:moveTo>
                  <a:lnTo>
                    <a:pt x="1686560" y="685800"/>
                  </a:lnTo>
                </a:path>
                <a:path w="1714500" h="685800">
                  <a:moveTo>
                    <a:pt x="0" y="685800"/>
                  </a:moveTo>
                  <a:lnTo>
                    <a:pt x="0" y="457200"/>
                  </a:lnTo>
                </a:path>
                <a:path w="1714500" h="685800">
                  <a:moveTo>
                    <a:pt x="1686560" y="685800"/>
                  </a:moveTo>
                  <a:lnTo>
                    <a:pt x="1686560" y="457200"/>
                  </a:lnTo>
                </a:path>
                <a:path w="1714500" h="685800">
                  <a:moveTo>
                    <a:pt x="723900" y="0"/>
                  </a:moveTo>
                  <a:lnTo>
                    <a:pt x="1714500" y="0"/>
                  </a:lnTo>
                </a:path>
                <a:path w="1714500" h="685800">
                  <a:moveTo>
                    <a:pt x="723900" y="0"/>
                  </a:moveTo>
                  <a:lnTo>
                    <a:pt x="723900" y="228600"/>
                  </a:lnTo>
                </a:path>
                <a:path w="1714500" h="685800">
                  <a:moveTo>
                    <a:pt x="1714500" y="0"/>
                  </a:moveTo>
                  <a:lnTo>
                    <a:pt x="1714500" y="228600"/>
                  </a:lnTo>
                </a:path>
              </a:pathLst>
            </a:custGeom>
            <a:ln w="9344">
              <a:solidFill>
                <a:srgbClr val="000000"/>
              </a:solidFill>
            </a:ln>
          </p:spPr>
          <p:txBody>
            <a:bodyPr wrap="square" lIns="0" tIns="0" rIns="0" bIns="0" rtlCol="0"/>
            <a:lstStyle/>
            <a:p>
              <a:endParaRPr/>
            </a:p>
          </p:txBody>
        </p:sp>
        <p:sp>
          <p:nvSpPr>
            <p:cNvPr id="19" name="object 19"/>
            <p:cNvSpPr/>
            <p:nvPr/>
          </p:nvSpPr>
          <p:spPr>
            <a:xfrm>
              <a:off x="1985010" y="2816860"/>
              <a:ext cx="228600" cy="535940"/>
            </a:xfrm>
            <a:custGeom>
              <a:avLst/>
              <a:gdLst/>
              <a:ahLst/>
              <a:cxnLst/>
              <a:rect l="l" t="t" r="r" b="b"/>
              <a:pathLst>
                <a:path w="228600" h="535939">
                  <a:moveTo>
                    <a:pt x="154939" y="0"/>
                  </a:moveTo>
                  <a:lnTo>
                    <a:pt x="36829" y="5079"/>
                  </a:lnTo>
                  <a:lnTo>
                    <a:pt x="55879" y="439419"/>
                  </a:lnTo>
                  <a:lnTo>
                    <a:pt x="0" y="441960"/>
                  </a:lnTo>
                  <a:lnTo>
                    <a:pt x="118109" y="535939"/>
                  </a:lnTo>
                  <a:lnTo>
                    <a:pt x="228600" y="431800"/>
                  </a:lnTo>
                  <a:lnTo>
                    <a:pt x="172719" y="434339"/>
                  </a:lnTo>
                  <a:lnTo>
                    <a:pt x="154939" y="0"/>
                  </a:lnTo>
                  <a:close/>
                </a:path>
              </a:pathLst>
            </a:custGeom>
            <a:solidFill>
              <a:srgbClr val="CC9800"/>
            </a:solidFill>
          </p:spPr>
          <p:txBody>
            <a:bodyPr wrap="square" lIns="0" tIns="0" rIns="0" bIns="0" rtlCol="0"/>
            <a:lstStyle/>
            <a:p>
              <a:endParaRPr/>
            </a:p>
          </p:txBody>
        </p:sp>
        <p:sp>
          <p:nvSpPr>
            <p:cNvPr id="20" name="object 20"/>
            <p:cNvSpPr/>
            <p:nvPr/>
          </p:nvSpPr>
          <p:spPr>
            <a:xfrm>
              <a:off x="1985010" y="2816860"/>
              <a:ext cx="228600" cy="535940"/>
            </a:xfrm>
            <a:custGeom>
              <a:avLst/>
              <a:gdLst/>
              <a:ahLst/>
              <a:cxnLst/>
              <a:rect l="l" t="t" r="r" b="b"/>
              <a:pathLst>
                <a:path w="228600" h="535939">
                  <a:moveTo>
                    <a:pt x="154939" y="0"/>
                  </a:moveTo>
                  <a:lnTo>
                    <a:pt x="172719" y="434339"/>
                  </a:lnTo>
                  <a:lnTo>
                    <a:pt x="228600" y="431800"/>
                  </a:lnTo>
                  <a:lnTo>
                    <a:pt x="118109" y="535939"/>
                  </a:lnTo>
                  <a:lnTo>
                    <a:pt x="0" y="441960"/>
                  </a:lnTo>
                  <a:lnTo>
                    <a:pt x="55879" y="439419"/>
                  </a:lnTo>
                  <a:lnTo>
                    <a:pt x="36829" y="5079"/>
                  </a:lnTo>
                  <a:lnTo>
                    <a:pt x="154939" y="0"/>
                  </a:lnTo>
                  <a:close/>
                </a:path>
              </a:pathLst>
            </a:custGeom>
            <a:ln w="9344">
              <a:solidFill>
                <a:srgbClr val="000000"/>
              </a:solidFill>
            </a:ln>
          </p:spPr>
          <p:txBody>
            <a:bodyPr wrap="square" lIns="0" tIns="0" rIns="0" bIns="0" rtlCol="0"/>
            <a:lstStyle/>
            <a:p>
              <a:endParaRPr/>
            </a:p>
          </p:txBody>
        </p:sp>
        <p:sp>
          <p:nvSpPr>
            <p:cNvPr id="21" name="object 21"/>
            <p:cNvSpPr/>
            <p:nvPr/>
          </p:nvSpPr>
          <p:spPr>
            <a:xfrm>
              <a:off x="2293620" y="1672590"/>
              <a:ext cx="228600" cy="459740"/>
            </a:xfrm>
            <a:custGeom>
              <a:avLst/>
              <a:gdLst/>
              <a:ahLst/>
              <a:cxnLst/>
              <a:rect l="l" t="t" r="r" b="b"/>
              <a:pathLst>
                <a:path w="228600" h="459739">
                  <a:moveTo>
                    <a:pt x="157480" y="0"/>
                  </a:moveTo>
                  <a:lnTo>
                    <a:pt x="39369" y="5080"/>
                  </a:lnTo>
                  <a:lnTo>
                    <a:pt x="55880" y="377189"/>
                  </a:lnTo>
                  <a:lnTo>
                    <a:pt x="0" y="379730"/>
                  </a:lnTo>
                  <a:lnTo>
                    <a:pt x="118110" y="459739"/>
                  </a:lnTo>
                  <a:lnTo>
                    <a:pt x="228600" y="369570"/>
                  </a:lnTo>
                  <a:lnTo>
                    <a:pt x="172719" y="372110"/>
                  </a:lnTo>
                  <a:lnTo>
                    <a:pt x="157480" y="0"/>
                  </a:lnTo>
                  <a:close/>
                </a:path>
              </a:pathLst>
            </a:custGeom>
            <a:solidFill>
              <a:srgbClr val="CC9800"/>
            </a:solidFill>
          </p:spPr>
          <p:txBody>
            <a:bodyPr wrap="square" lIns="0" tIns="0" rIns="0" bIns="0" rtlCol="0"/>
            <a:lstStyle/>
            <a:p>
              <a:endParaRPr/>
            </a:p>
          </p:txBody>
        </p:sp>
        <p:sp>
          <p:nvSpPr>
            <p:cNvPr id="22" name="object 22"/>
            <p:cNvSpPr/>
            <p:nvPr/>
          </p:nvSpPr>
          <p:spPr>
            <a:xfrm>
              <a:off x="2293620" y="1672590"/>
              <a:ext cx="228600" cy="459740"/>
            </a:xfrm>
            <a:custGeom>
              <a:avLst/>
              <a:gdLst/>
              <a:ahLst/>
              <a:cxnLst/>
              <a:rect l="l" t="t" r="r" b="b"/>
              <a:pathLst>
                <a:path w="228600" h="459739">
                  <a:moveTo>
                    <a:pt x="157480" y="0"/>
                  </a:moveTo>
                  <a:lnTo>
                    <a:pt x="172719" y="372110"/>
                  </a:lnTo>
                  <a:lnTo>
                    <a:pt x="228600" y="369570"/>
                  </a:lnTo>
                  <a:lnTo>
                    <a:pt x="118110" y="459739"/>
                  </a:lnTo>
                  <a:lnTo>
                    <a:pt x="0" y="379730"/>
                  </a:lnTo>
                  <a:lnTo>
                    <a:pt x="55880" y="377189"/>
                  </a:lnTo>
                  <a:lnTo>
                    <a:pt x="39369" y="5080"/>
                  </a:lnTo>
                  <a:lnTo>
                    <a:pt x="157480" y="0"/>
                  </a:lnTo>
                  <a:close/>
                </a:path>
              </a:pathLst>
            </a:custGeom>
            <a:ln w="9344">
              <a:solidFill>
                <a:srgbClr val="000000"/>
              </a:solidFill>
            </a:ln>
          </p:spPr>
          <p:txBody>
            <a:bodyPr wrap="square" lIns="0" tIns="0" rIns="0" bIns="0" rtlCol="0"/>
            <a:lstStyle/>
            <a:p>
              <a:endParaRPr/>
            </a:p>
          </p:txBody>
        </p:sp>
      </p:grpSp>
      <p:sp>
        <p:nvSpPr>
          <p:cNvPr id="23" name="object 23"/>
          <p:cNvSpPr txBox="1"/>
          <p:nvPr/>
        </p:nvSpPr>
        <p:spPr>
          <a:xfrm>
            <a:off x="1906270" y="1077278"/>
            <a:ext cx="152781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application</a:t>
            </a:r>
            <a:r>
              <a:rPr sz="1200" spc="-15" dirty="0">
                <a:latin typeface="Arial"/>
                <a:cs typeface="Arial"/>
              </a:rPr>
              <a:t> </a:t>
            </a:r>
            <a:r>
              <a:rPr sz="1200" spc="-5" dirty="0">
                <a:latin typeface="Arial"/>
                <a:cs typeface="Arial"/>
              </a:rPr>
              <a:t>layer</a:t>
            </a:r>
            <a:endParaRPr sz="1200">
              <a:latin typeface="Arial"/>
              <a:cs typeface="Arial"/>
            </a:endParaRPr>
          </a:p>
        </p:txBody>
      </p:sp>
      <p:sp>
        <p:nvSpPr>
          <p:cNvPr id="24" name="object 24"/>
          <p:cNvSpPr txBox="1"/>
          <p:nvPr/>
        </p:nvSpPr>
        <p:spPr>
          <a:xfrm>
            <a:off x="1906270" y="2540318"/>
            <a:ext cx="113792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a:t>
            </a:r>
            <a:r>
              <a:rPr sz="1200" dirty="0">
                <a:latin typeface="Arial"/>
                <a:cs typeface="Arial"/>
              </a:rPr>
              <a:t>session</a:t>
            </a:r>
            <a:r>
              <a:rPr sz="1200" spc="-55" dirty="0">
                <a:latin typeface="Arial"/>
                <a:cs typeface="Arial"/>
              </a:rPr>
              <a:t> </a:t>
            </a:r>
            <a:r>
              <a:rPr sz="1200" spc="-5" dirty="0">
                <a:latin typeface="Arial"/>
                <a:cs typeface="Arial"/>
              </a:rPr>
              <a:t>layer</a:t>
            </a:r>
            <a:endParaRPr sz="1200">
              <a:latin typeface="Arial"/>
              <a:cs typeface="Arial"/>
            </a:endParaRPr>
          </a:p>
        </p:txBody>
      </p:sp>
      <p:grpSp>
        <p:nvGrpSpPr>
          <p:cNvPr id="25" name="object 25"/>
          <p:cNvGrpSpPr/>
          <p:nvPr/>
        </p:nvGrpSpPr>
        <p:grpSpPr>
          <a:xfrm>
            <a:off x="5105719" y="1402013"/>
            <a:ext cx="2689225" cy="873919"/>
            <a:chOff x="5329237" y="1869757"/>
            <a:chExt cx="2689225" cy="1165225"/>
          </a:xfrm>
        </p:grpSpPr>
        <p:sp>
          <p:nvSpPr>
            <p:cNvPr id="26" name="object 26"/>
            <p:cNvSpPr/>
            <p:nvPr/>
          </p:nvSpPr>
          <p:spPr>
            <a:xfrm>
              <a:off x="5346700" y="3017520"/>
              <a:ext cx="2667000" cy="12700"/>
            </a:xfrm>
            <a:custGeom>
              <a:avLst/>
              <a:gdLst/>
              <a:ahLst/>
              <a:cxnLst/>
              <a:rect l="l" t="t" r="r" b="b"/>
              <a:pathLst>
                <a:path w="2667000" h="12700">
                  <a:moveTo>
                    <a:pt x="0" y="12700"/>
                  </a:moveTo>
                  <a:lnTo>
                    <a:pt x="2667000" y="12700"/>
                  </a:lnTo>
                  <a:lnTo>
                    <a:pt x="2667000" y="0"/>
                  </a:lnTo>
                  <a:lnTo>
                    <a:pt x="0" y="0"/>
                  </a:lnTo>
                  <a:lnTo>
                    <a:pt x="0" y="12700"/>
                  </a:lnTo>
                  <a:close/>
                </a:path>
              </a:pathLst>
            </a:custGeom>
            <a:solidFill>
              <a:srgbClr val="5E5E5E"/>
            </a:solidFill>
          </p:spPr>
          <p:txBody>
            <a:bodyPr wrap="square" lIns="0" tIns="0" rIns="0" bIns="0" rtlCol="0"/>
            <a:lstStyle/>
            <a:p>
              <a:endParaRPr/>
            </a:p>
          </p:txBody>
        </p:sp>
        <p:sp>
          <p:nvSpPr>
            <p:cNvPr id="27" name="object 27"/>
            <p:cNvSpPr/>
            <p:nvPr/>
          </p:nvSpPr>
          <p:spPr>
            <a:xfrm>
              <a:off x="5346700" y="188722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Lst>
            </a:custGeom>
            <a:ln w="9344">
              <a:solidFill>
                <a:srgbClr val="5E5E5E"/>
              </a:solidFill>
            </a:ln>
          </p:spPr>
          <p:txBody>
            <a:bodyPr wrap="square" lIns="0" tIns="0" rIns="0" bIns="0" rtlCol="0"/>
            <a:lstStyle/>
            <a:p>
              <a:endParaRPr/>
            </a:p>
          </p:txBody>
        </p:sp>
        <p:sp>
          <p:nvSpPr>
            <p:cNvPr id="28" name="object 28"/>
            <p:cNvSpPr/>
            <p:nvPr/>
          </p:nvSpPr>
          <p:spPr>
            <a:xfrm>
              <a:off x="5334000" y="1874520"/>
              <a:ext cx="2667000" cy="1143000"/>
            </a:xfrm>
            <a:custGeom>
              <a:avLst/>
              <a:gdLst/>
              <a:ahLst/>
              <a:cxnLst/>
              <a:rect l="l" t="t" r="r" b="b"/>
              <a:pathLst>
                <a:path w="2667000" h="1143000">
                  <a:moveTo>
                    <a:pt x="2667000" y="0"/>
                  </a:moveTo>
                  <a:lnTo>
                    <a:pt x="0" y="0"/>
                  </a:lnTo>
                  <a:lnTo>
                    <a:pt x="0" y="1143000"/>
                  </a:lnTo>
                  <a:lnTo>
                    <a:pt x="2667000" y="1143000"/>
                  </a:lnTo>
                  <a:close/>
                </a:path>
              </a:pathLst>
            </a:custGeom>
            <a:solidFill>
              <a:srgbClr val="EDF8C4"/>
            </a:solidFill>
          </p:spPr>
          <p:txBody>
            <a:bodyPr wrap="square" lIns="0" tIns="0" rIns="0" bIns="0" rtlCol="0"/>
            <a:lstStyle/>
            <a:p>
              <a:endParaRPr/>
            </a:p>
          </p:txBody>
        </p:sp>
        <p:sp>
          <p:nvSpPr>
            <p:cNvPr id="29" name="object 29"/>
            <p:cNvSpPr/>
            <p:nvPr/>
          </p:nvSpPr>
          <p:spPr>
            <a:xfrm>
              <a:off x="5334000" y="187452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 w="2667000" h="1143000">
                  <a:moveTo>
                    <a:pt x="1333500" y="685800"/>
                  </a:moveTo>
                  <a:lnTo>
                    <a:pt x="838200" y="685800"/>
                  </a:lnTo>
                  <a:lnTo>
                    <a:pt x="838200" y="457200"/>
                  </a:lnTo>
                  <a:lnTo>
                    <a:pt x="1828800" y="457200"/>
                  </a:lnTo>
                  <a:lnTo>
                    <a:pt x="1828800" y="685800"/>
                  </a:lnTo>
                  <a:lnTo>
                    <a:pt x="1333500" y="685800"/>
                  </a:lnTo>
                  <a:close/>
                </a:path>
              </a:pathLst>
            </a:custGeom>
            <a:ln w="9344">
              <a:solidFill>
                <a:srgbClr val="000000"/>
              </a:solidFill>
            </a:ln>
          </p:spPr>
          <p:txBody>
            <a:bodyPr wrap="square" lIns="0" tIns="0" rIns="0" bIns="0" rtlCol="0"/>
            <a:lstStyle/>
            <a:p>
              <a:endParaRPr/>
            </a:p>
          </p:txBody>
        </p:sp>
      </p:grpSp>
      <p:sp>
        <p:nvSpPr>
          <p:cNvPr id="30" name="object 30"/>
          <p:cNvSpPr txBox="1"/>
          <p:nvPr/>
        </p:nvSpPr>
        <p:spPr>
          <a:xfrm>
            <a:off x="5958000" y="1751989"/>
            <a:ext cx="976630" cy="187231"/>
          </a:xfrm>
          <a:prstGeom prst="rect">
            <a:avLst/>
          </a:prstGeom>
          <a:solidFill>
            <a:srgbClr val="0098FF"/>
          </a:solidFill>
        </p:spPr>
        <p:txBody>
          <a:bodyPr vert="horz" wrap="square" lIns="0" tIns="33020" rIns="0" bIns="0" rtlCol="0">
            <a:spAutoFit/>
          </a:bodyPr>
          <a:lstStyle/>
          <a:p>
            <a:pPr algn="ctr">
              <a:lnSpc>
                <a:spcPct val="100000"/>
              </a:lnSpc>
              <a:spcBef>
                <a:spcPts val="260"/>
              </a:spcBef>
            </a:pPr>
            <a:r>
              <a:rPr sz="1000" spc="-5" dirty="0">
                <a:latin typeface="Arial"/>
                <a:cs typeface="Arial"/>
              </a:rPr>
              <a:t>Data</a:t>
            </a:r>
            <a:endParaRPr sz="1000">
              <a:latin typeface="Arial"/>
              <a:cs typeface="Arial"/>
            </a:endParaRPr>
          </a:p>
        </p:txBody>
      </p:sp>
      <p:sp>
        <p:nvSpPr>
          <p:cNvPr id="31" name="object 31"/>
          <p:cNvSpPr/>
          <p:nvPr/>
        </p:nvSpPr>
        <p:spPr>
          <a:xfrm>
            <a:off x="5219699" y="1744675"/>
            <a:ext cx="723900" cy="184784"/>
          </a:xfrm>
          <a:custGeom>
            <a:avLst/>
            <a:gdLst/>
            <a:ahLst/>
            <a:cxnLst/>
            <a:rect l="l" t="t" r="r" b="b"/>
            <a:pathLst>
              <a:path w="723900" h="246380">
                <a:moveTo>
                  <a:pt x="8890" y="105410"/>
                </a:moveTo>
                <a:lnTo>
                  <a:pt x="0" y="105410"/>
                </a:lnTo>
                <a:lnTo>
                  <a:pt x="0" y="181610"/>
                </a:lnTo>
                <a:lnTo>
                  <a:pt x="8890" y="181610"/>
                </a:lnTo>
                <a:lnTo>
                  <a:pt x="8890" y="105410"/>
                </a:lnTo>
                <a:close/>
              </a:path>
              <a:path w="723900" h="246380">
                <a:moveTo>
                  <a:pt x="8890" y="0"/>
                </a:moveTo>
                <a:lnTo>
                  <a:pt x="5080" y="0"/>
                </a:lnTo>
                <a:lnTo>
                  <a:pt x="0" y="0"/>
                </a:lnTo>
                <a:lnTo>
                  <a:pt x="0" y="5080"/>
                </a:lnTo>
                <a:lnTo>
                  <a:pt x="0" y="76200"/>
                </a:lnTo>
                <a:lnTo>
                  <a:pt x="8890" y="76200"/>
                </a:lnTo>
                <a:lnTo>
                  <a:pt x="8890" y="10160"/>
                </a:lnTo>
                <a:lnTo>
                  <a:pt x="8890" y="5080"/>
                </a:lnTo>
                <a:lnTo>
                  <a:pt x="8890" y="0"/>
                </a:lnTo>
                <a:close/>
              </a:path>
              <a:path w="723900" h="246380">
                <a:moveTo>
                  <a:pt x="48260" y="237490"/>
                </a:moveTo>
                <a:lnTo>
                  <a:pt x="5080" y="237490"/>
                </a:lnTo>
                <a:lnTo>
                  <a:pt x="5080" y="241300"/>
                </a:lnTo>
                <a:lnTo>
                  <a:pt x="0" y="241300"/>
                </a:lnTo>
                <a:lnTo>
                  <a:pt x="0" y="246380"/>
                </a:lnTo>
                <a:lnTo>
                  <a:pt x="5080" y="246380"/>
                </a:lnTo>
                <a:lnTo>
                  <a:pt x="48260" y="246380"/>
                </a:lnTo>
                <a:lnTo>
                  <a:pt x="48260" y="237490"/>
                </a:lnTo>
                <a:close/>
              </a:path>
              <a:path w="723900" h="246380">
                <a:moveTo>
                  <a:pt x="113030" y="0"/>
                </a:moveTo>
                <a:lnTo>
                  <a:pt x="36830" y="0"/>
                </a:lnTo>
                <a:lnTo>
                  <a:pt x="36830" y="10160"/>
                </a:lnTo>
                <a:lnTo>
                  <a:pt x="113030" y="10160"/>
                </a:lnTo>
                <a:lnTo>
                  <a:pt x="113030" y="0"/>
                </a:lnTo>
                <a:close/>
              </a:path>
              <a:path w="723900" h="246380">
                <a:moveTo>
                  <a:pt x="152400" y="237490"/>
                </a:moveTo>
                <a:lnTo>
                  <a:pt x="77470" y="237490"/>
                </a:lnTo>
                <a:lnTo>
                  <a:pt x="77470" y="246380"/>
                </a:lnTo>
                <a:lnTo>
                  <a:pt x="152400" y="246380"/>
                </a:lnTo>
                <a:lnTo>
                  <a:pt x="152400" y="237490"/>
                </a:lnTo>
                <a:close/>
              </a:path>
              <a:path w="723900" h="246380">
                <a:moveTo>
                  <a:pt x="217170" y="0"/>
                </a:moveTo>
                <a:lnTo>
                  <a:pt x="142240" y="0"/>
                </a:lnTo>
                <a:lnTo>
                  <a:pt x="142240" y="10160"/>
                </a:lnTo>
                <a:lnTo>
                  <a:pt x="217170" y="10160"/>
                </a:lnTo>
                <a:lnTo>
                  <a:pt x="217170" y="0"/>
                </a:lnTo>
                <a:close/>
              </a:path>
              <a:path w="723900" h="246380">
                <a:moveTo>
                  <a:pt x="257810" y="237490"/>
                </a:moveTo>
                <a:lnTo>
                  <a:pt x="181610" y="237490"/>
                </a:lnTo>
                <a:lnTo>
                  <a:pt x="181610" y="246380"/>
                </a:lnTo>
                <a:lnTo>
                  <a:pt x="257810" y="246380"/>
                </a:lnTo>
                <a:lnTo>
                  <a:pt x="257810" y="237490"/>
                </a:lnTo>
                <a:close/>
              </a:path>
              <a:path w="723900" h="246380">
                <a:moveTo>
                  <a:pt x="322580" y="0"/>
                </a:moveTo>
                <a:lnTo>
                  <a:pt x="246380" y="0"/>
                </a:lnTo>
                <a:lnTo>
                  <a:pt x="246380" y="10160"/>
                </a:lnTo>
                <a:lnTo>
                  <a:pt x="322580" y="10160"/>
                </a:lnTo>
                <a:lnTo>
                  <a:pt x="322580" y="0"/>
                </a:lnTo>
                <a:close/>
              </a:path>
              <a:path w="723900" h="246380">
                <a:moveTo>
                  <a:pt x="384810" y="237490"/>
                </a:moveTo>
                <a:lnTo>
                  <a:pt x="361950" y="237490"/>
                </a:lnTo>
                <a:lnTo>
                  <a:pt x="285750" y="237490"/>
                </a:lnTo>
                <a:lnTo>
                  <a:pt x="285750" y="246380"/>
                </a:lnTo>
                <a:lnTo>
                  <a:pt x="361950" y="246380"/>
                </a:lnTo>
                <a:lnTo>
                  <a:pt x="384810" y="246380"/>
                </a:lnTo>
                <a:lnTo>
                  <a:pt x="384810" y="237490"/>
                </a:lnTo>
                <a:close/>
              </a:path>
              <a:path w="723900" h="246380">
                <a:moveTo>
                  <a:pt x="426720" y="0"/>
                </a:moveTo>
                <a:lnTo>
                  <a:pt x="350520" y="0"/>
                </a:lnTo>
                <a:lnTo>
                  <a:pt x="350520" y="10160"/>
                </a:lnTo>
                <a:lnTo>
                  <a:pt x="426720" y="10160"/>
                </a:lnTo>
                <a:lnTo>
                  <a:pt x="426720" y="0"/>
                </a:lnTo>
                <a:close/>
              </a:path>
              <a:path w="723900" h="246380">
                <a:moveTo>
                  <a:pt x="488950" y="237490"/>
                </a:moveTo>
                <a:lnTo>
                  <a:pt x="412750" y="237490"/>
                </a:lnTo>
                <a:lnTo>
                  <a:pt x="412750" y="246380"/>
                </a:lnTo>
                <a:lnTo>
                  <a:pt x="488950" y="246380"/>
                </a:lnTo>
                <a:lnTo>
                  <a:pt x="488950" y="237490"/>
                </a:lnTo>
                <a:close/>
              </a:path>
              <a:path w="723900" h="246380">
                <a:moveTo>
                  <a:pt x="530860" y="0"/>
                </a:moveTo>
                <a:lnTo>
                  <a:pt x="454660" y="0"/>
                </a:lnTo>
                <a:lnTo>
                  <a:pt x="454660" y="10160"/>
                </a:lnTo>
                <a:lnTo>
                  <a:pt x="530860" y="10160"/>
                </a:lnTo>
                <a:lnTo>
                  <a:pt x="530860" y="0"/>
                </a:lnTo>
                <a:close/>
              </a:path>
              <a:path w="723900" h="246380">
                <a:moveTo>
                  <a:pt x="593090" y="237490"/>
                </a:moveTo>
                <a:lnTo>
                  <a:pt x="518160" y="237490"/>
                </a:lnTo>
                <a:lnTo>
                  <a:pt x="518160" y="246380"/>
                </a:lnTo>
                <a:lnTo>
                  <a:pt x="593090" y="246380"/>
                </a:lnTo>
                <a:lnTo>
                  <a:pt x="593090" y="237490"/>
                </a:lnTo>
                <a:close/>
              </a:path>
              <a:path w="723900" h="246380">
                <a:moveTo>
                  <a:pt x="635000" y="0"/>
                </a:moveTo>
                <a:lnTo>
                  <a:pt x="558800" y="0"/>
                </a:lnTo>
                <a:lnTo>
                  <a:pt x="558800" y="10160"/>
                </a:lnTo>
                <a:lnTo>
                  <a:pt x="635000" y="10160"/>
                </a:lnTo>
                <a:lnTo>
                  <a:pt x="635000" y="0"/>
                </a:lnTo>
                <a:close/>
              </a:path>
              <a:path w="723900" h="246380">
                <a:moveTo>
                  <a:pt x="698500" y="237490"/>
                </a:moveTo>
                <a:lnTo>
                  <a:pt x="622300" y="237490"/>
                </a:lnTo>
                <a:lnTo>
                  <a:pt x="622300" y="246380"/>
                </a:lnTo>
                <a:lnTo>
                  <a:pt x="698500" y="246380"/>
                </a:lnTo>
                <a:lnTo>
                  <a:pt x="698500" y="237490"/>
                </a:lnTo>
                <a:close/>
              </a:path>
              <a:path w="723900" h="246380">
                <a:moveTo>
                  <a:pt x="723900" y="158750"/>
                </a:moveTo>
                <a:lnTo>
                  <a:pt x="715010" y="158750"/>
                </a:lnTo>
                <a:lnTo>
                  <a:pt x="715010" y="234950"/>
                </a:lnTo>
                <a:lnTo>
                  <a:pt x="723900" y="234950"/>
                </a:lnTo>
                <a:lnTo>
                  <a:pt x="723900" y="158750"/>
                </a:lnTo>
                <a:close/>
              </a:path>
              <a:path w="723900" h="246380">
                <a:moveTo>
                  <a:pt x="723900" y="54610"/>
                </a:moveTo>
                <a:lnTo>
                  <a:pt x="715010" y="54610"/>
                </a:lnTo>
                <a:lnTo>
                  <a:pt x="715010" y="129540"/>
                </a:lnTo>
                <a:lnTo>
                  <a:pt x="723900" y="129540"/>
                </a:lnTo>
                <a:lnTo>
                  <a:pt x="723900" y="54610"/>
                </a:lnTo>
                <a:close/>
              </a:path>
              <a:path w="723900" h="246380">
                <a:moveTo>
                  <a:pt x="723900" y="0"/>
                </a:moveTo>
                <a:lnTo>
                  <a:pt x="718820" y="0"/>
                </a:lnTo>
                <a:lnTo>
                  <a:pt x="664210" y="0"/>
                </a:lnTo>
                <a:lnTo>
                  <a:pt x="664210" y="10160"/>
                </a:lnTo>
                <a:lnTo>
                  <a:pt x="715010" y="10160"/>
                </a:lnTo>
                <a:lnTo>
                  <a:pt x="715010" y="25400"/>
                </a:lnTo>
                <a:lnTo>
                  <a:pt x="723900" y="25400"/>
                </a:lnTo>
                <a:lnTo>
                  <a:pt x="723900" y="5080"/>
                </a:lnTo>
                <a:lnTo>
                  <a:pt x="723900" y="0"/>
                </a:lnTo>
                <a:close/>
              </a:path>
            </a:pathLst>
          </a:custGeom>
          <a:solidFill>
            <a:srgbClr val="000000"/>
          </a:solidFill>
        </p:spPr>
        <p:txBody>
          <a:bodyPr wrap="square" lIns="0" tIns="0" rIns="0" bIns="0" rtlCol="0"/>
          <a:lstStyle/>
          <a:p>
            <a:endParaRPr/>
          </a:p>
        </p:txBody>
      </p:sp>
      <p:sp>
        <p:nvSpPr>
          <p:cNvPr id="32" name="object 32"/>
          <p:cNvSpPr txBox="1"/>
          <p:nvPr/>
        </p:nvSpPr>
        <p:spPr>
          <a:xfrm>
            <a:off x="5229023" y="1752294"/>
            <a:ext cx="710565" cy="191078"/>
          </a:xfrm>
          <a:prstGeom prst="rect">
            <a:avLst/>
          </a:prstGeom>
          <a:solidFill>
            <a:srgbClr val="CC9800"/>
          </a:solidFill>
        </p:spPr>
        <p:txBody>
          <a:bodyPr vert="horz" wrap="square" lIns="0" tIns="36830" rIns="0" bIns="0" rtlCol="0">
            <a:spAutoFit/>
          </a:bodyPr>
          <a:lstStyle/>
          <a:p>
            <a:pPr algn="ctr">
              <a:lnSpc>
                <a:spcPct val="100000"/>
              </a:lnSpc>
              <a:spcBef>
                <a:spcPts val="290"/>
              </a:spcBef>
            </a:pPr>
            <a:r>
              <a:rPr sz="1000" spc="-5" dirty="0">
                <a:latin typeface="Arial"/>
                <a:cs typeface="Arial"/>
              </a:rPr>
              <a:t>H6</a:t>
            </a:r>
            <a:endParaRPr sz="1000">
              <a:latin typeface="Arial"/>
              <a:cs typeface="Arial"/>
            </a:endParaRPr>
          </a:p>
        </p:txBody>
      </p:sp>
      <p:grpSp>
        <p:nvGrpSpPr>
          <p:cNvPr id="33" name="object 33"/>
          <p:cNvGrpSpPr/>
          <p:nvPr/>
        </p:nvGrpSpPr>
        <p:grpSpPr>
          <a:xfrm>
            <a:off x="5219495" y="1573462"/>
            <a:ext cx="1724660" cy="521970"/>
            <a:chOff x="5443016" y="2098357"/>
            <a:chExt cx="1724660" cy="695960"/>
          </a:xfrm>
        </p:grpSpPr>
        <p:sp>
          <p:nvSpPr>
            <p:cNvPr id="34" name="object 34"/>
            <p:cNvSpPr/>
            <p:nvPr/>
          </p:nvSpPr>
          <p:spPr>
            <a:xfrm>
              <a:off x="5448300" y="2788920"/>
              <a:ext cx="1685289" cy="0"/>
            </a:xfrm>
            <a:custGeom>
              <a:avLst/>
              <a:gdLst/>
              <a:ahLst/>
              <a:cxnLst/>
              <a:rect l="l" t="t" r="r" b="b"/>
              <a:pathLst>
                <a:path w="1685290">
                  <a:moveTo>
                    <a:pt x="0" y="0"/>
                  </a:moveTo>
                  <a:lnTo>
                    <a:pt x="1685290" y="0"/>
                  </a:lnTo>
                </a:path>
              </a:pathLst>
            </a:custGeom>
            <a:ln w="9344">
              <a:solidFill>
                <a:srgbClr val="000000"/>
              </a:solidFill>
            </a:ln>
          </p:spPr>
          <p:txBody>
            <a:bodyPr wrap="square" lIns="0" tIns="0" rIns="0" bIns="0" rtlCol="0"/>
            <a:lstStyle/>
            <a:p>
              <a:endParaRPr/>
            </a:p>
          </p:txBody>
        </p:sp>
        <p:sp>
          <p:nvSpPr>
            <p:cNvPr id="35" name="object 35"/>
            <p:cNvSpPr/>
            <p:nvPr/>
          </p:nvSpPr>
          <p:spPr>
            <a:xfrm>
              <a:off x="5448096" y="2536190"/>
              <a:ext cx="0" cy="252729"/>
            </a:xfrm>
            <a:custGeom>
              <a:avLst/>
              <a:gdLst/>
              <a:ahLst/>
              <a:cxnLst/>
              <a:rect l="l" t="t" r="r" b="b"/>
              <a:pathLst>
                <a:path h="252730">
                  <a:moveTo>
                    <a:pt x="0" y="0"/>
                  </a:moveTo>
                  <a:lnTo>
                    <a:pt x="0" y="252730"/>
                  </a:lnTo>
                </a:path>
              </a:pathLst>
            </a:custGeom>
            <a:ln w="9752">
              <a:solidFill>
                <a:srgbClr val="000000"/>
              </a:solidFill>
            </a:ln>
          </p:spPr>
          <p:txBody>
            <a:bodyPr wrap="square" lIns="0" tIns="0" rIns="0" bIns="0" rtlCol="0"/>
            <a:lstStyle/>
            <a:p>
              <a:endParaRPr/>
            </a:p>
          </p:txBody>
        </p:sp>
        <p:sp>
          <p:nvSpPr>
            <p:cNvPr id="36" name="object 36"/>
            <p:cNvSpPr/>
            <p:nvPr/>
          </p:nvSpPr>
          <p:spPr>
            <a:xfrm>
              <a:off x="6172200" y="2103120"/>
              <a:ext cx="990600" cy="685800"/>
            </a:xfrm>
            <a:custGeom>
              <a:avLst/>
              <a:gdLst/>
              <a:ahLst/>
              <a:cxnLst/>
              <a:rect l="l" t="t" r="r" b="b"/>
              <a:pathLst>
                <a:path w="990600" h="685800">
                  <a:moveTo>
                    <a:pt x="961390" y="685800"/>
                  </a:moveTo>
                  <a:lnTo>
                    <a:pt x="961390" y="457200"/>
                  </a:lnTo>
                </a:path>
                <a:path w="990600" h="685800">
                  <a:moveTo>
                    <a:pt x="0" y="0"/>
                  </a:moveTo>
                  <a:lnTo>
                    <a:pt x="990600" y="0"/>
                  </a:lnTo>
                </a:path>
                <a:path w="990600" h="685800">
                  <a:moveTo>
                    <a:pt x="0" y="0"/>
                  </a:moveTo>
                  <a:lnTo>
                    <a:pt x="0" y="228600"/>
                  </a:lnTo>
                </a:path>
                <a:path w="990600" h="685800">
                  <a:moveTo>
                    <a:pt x="990600" y="0"/>
                  </a:moveTo>
                  <a:lnTo>
                    <a:pt x="990600" y="228600"/>
                  </a:lnTo>
                </a:path>
              </a:pathLst>
            </a:custGeom>
            <a:ln w="9344">
              <a:solidFill>
                <a:srgbClr val="000000"/>
              </a:solidFill>
            </a:ln>
          </p:spPr>
          <p:txBody>
            <a:bodyPr wrap="square" lIns="0" tIns="0" rIns="0" bIns="0" rtlCol="0"/>
            <a:lstStyle/>
            <a:p>
              <a:endParaRPr/>
            </a:p>
          </p:txBody>
        </p:sp>
      </p:grpSp>
      <p:sp>
        <p:nvSpPr>
          <p:cNvPr id="37" name="object 37"/>
          <p:cNvSpPr txBox="1"/>
          <p:nvPr/>
        </p:nvSpPr>
        <p:spPr>
          <a:xfrm>
            <a:off x="5873749" y="1054112"/>
            <a:ext cx="135128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application</a:t>
            </a:r>
            <a:r>
              <a:rPr sz="1200" spc="-35" dirty="0">
                <a:latin typeface="Arial"/>
                <a:cs typeface="Arial"/>
              </a:rPr>
              <a:t> </a:t>
            </a:r>
            <a:r>
              <a:rPr sz="1200" dirty="0">
                <a:latin typeface="Arial"/>
                <a:cs typeface="Arial"/>
              </a:rPr>
              <a:t>layer</a:t>
            </a:r>
            <a:endParaRPr sz="1200">
              <a:latin typeface="Arial"/>
              <a:cs typeface="Arial"/>
            </a:endParaRPr>
          </a:p>
        </p:txBody>
      </p:sp>
      <p:sp>
        <p:nvSpPr>
          <p:cNvPr id="38" name="object 38"/>
          <p:cNvSpPr txBox="1"/>
          <p:nvPr/>
        </p:nvSpPr>
        <p:spPr>
          <a:xfrm>
            <a:off x="5568949" y="2540012"/>
            <a:ext cx="131572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session</a:t>
            </a:r>
            <a:r>
              <a:rPr sz="1200" spc="-70" dirty="0">
                <a:latin typeface="Arial"/>
                <a:cs typeface="Arial"/>
              </a:rPr>
              <a:t> </a:t>
            </a:r>
            <a:r>
              <a:rPr sz="1200" dirty="0">
                <a:latin typeface="Arial"/>
                <a:cs typeface="Arial"/>
              </a:rPr>
              <a:t>layer</a:t>
            </a:r>
            <a:endParaRPr sz="1200">
              <a:latin typeface="Arial"/>
              <a:cs typeface="Arial"/>
            </a:endParaRPr>
          </a:p>
        </p:txBody>
      </p:sp>
      <p:sp>
        <p:nvSpPr>
          <p:cNvPr id="39" name="object 39"/>
          <p:cNvSpPr txBox="1"/>
          <p:nvPr/>
        </p:nvSpPr>
        <p:spPr>
          <a:xfrm>
            <a:off x="77471" y="1740217"/>
            <a:ext cx="1029335"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presentation</a:t>
            </a:r>
            <a:r>
              <a:rPr sz="1000" spc="-75" dirty="0">
                <a:latin typeface="Arial"/>
                <a:cs typeface="Arial"/>
              </a:rPr>
              <a:t> </a:t>
            </a:r>
            <a:r>
              <a:rPr sz="1000" spc="-5" dirty="0">
                <a:latin typeface="Arial"/>
                <a:cs typeface="Arial"/>
              </a:rPr>
              <a:t>layer</a:t>
            </a:r>
            <a:endParaRPr sz="1000">
              <a:latin typeface="Arial"/>
              <a:cs typeface="Arial"/>
            </a:endParaRPr>
          </a:p>
        </p:txBody>
      </p:sp>
      <p:grpSp>
        <p:nvGrpSpPr>
          <p:cNvPr id="40" name="object 40"/>
          <p:cNvGrpSpPr/>
          <p:nvPr/>
        </p:nvGrpSpPr>
        <p:grpSpPr>
          <a:xfrm>
            <a:off x="6090059" y="1195388"/>
            <a:ext cx="466725" cy="1359694"/>
            <a:chOff x="6313577" y="1594257"/>
            <a:chExt cx="466725" cy="1812925"/>
          </a:xfrm>
        </p:grpSpPr>
        <p:sp>
          <p:nvSpPr>
            <p:cNvPr id="41" name="object 41"/>
            <p:cNvSpPr/>
            <p:nvPr/>
          </p:nvSpPr>
          <p:spPr>
            <a:xfrm>
              <a:off x="6318250" y="2790189"/>
              <a:ext cx="228600" cy="612140"/>
            </a:xfrm>
            <a:custGeom>
              <a:avLst/>
              <a:gdLst/>
              <a:ahLst/>
              <a:cxnLst/>
              <a:rect l="l" t="t" r="r" b="b"/>
              <a:pathLst>
                <a:path w="228600" h="612139">
                  <a:moveTo>
                    <a:pt x="107950" y="0"/>
                  </a:moveTo>
                  <a:lnTo>
                    <a:pt x="0" y="157480"/>
                  </a:lnTo>
                  <a:lnTo>
                    <a:pt x="57150" y="154939"/>
                  </a:lnTo>
                  <a:lnTo>
                    <a:pt x="76200" y="612139"/>
                  </a:lnTo>
                  <a:lnTo>
                    <a:pt x="190500" y="608330"/>
                  </a:lnTo>
                  <a:lnTo>
                    <a:pt x="171450" y="149860"/>
                  </a:lnTo>
                  <a:lnTo>
                    <a:pt x="228600" y="147320"/>
                  </a:lnTo>
                  <a:lnTo>
                    <a:pt x="107950" y="0"/>
                  </a:lnTo>
                  <a:close/>
                </a:path>
              </a:pathLst>
            </a:custGeom>
            <a:solidFill>
              <a:srgbClr val="CC9800"/>
            </a:solidFill>
          </p:spPr>
          <p:txBody>
            <a:bodyPr wrap="square" lIns="0" tIns="0" rIns="0" bIns="0" rtlCol="0"/>
            <a:lstStyle/>
            <a:p>
              <a:endParaRPr/>
            </a:p>
          </p:txBody>
        </p:sp>
        <p:sp>
          <p:nvSpPr>
            <p:cNvPr id="42" name="object 42"/>
            <p:cNvSpPr/>
            <p:nvPr/>
          </p:nvSpPr>
          <p:spPr>
            <a:xfrm>
              <a:off x="6318250" y="2790189"/>
              <a:ext cx="228600" cy="612140"/>
            </a:xfrm>
            <a:custGeom>
              <a:avLst/>
              <a:gdLst/>
              <a:ahLst/>
              <a:cxnLst/>
              <a:rect l="l" t="t" r="r" b="b"/>
              <a:pathLst>
                <a:path w="228600" h="612139">
                  <a:moveTo>
                    <a:pt x="190500" y="608330"/>
                  </a:moveTo>
                  <a:lnTo>
                    <a:pt x="171450" y="149860"/>
                  </a:lnTo>
                  <a:lnTo>
                    <a:pt x="228600" y="147320"/>
                  </a:lnTo>
                  <a:lnTo>
                    <a:pt x="107950" y="0"/>
                  </a:lnTo>
                  <a:lnTo>
                    <a:pt x="0" y="157480"/>
                  </a:lnTo>
                  <a:lnTo>
                    <a:pt x="57150" y="154939"/>
                  </a:lnTo>
                  <a:lnTo>
                    <a:pt x="76200" y="612139"/>
                  </a:lnTo>
                  <a:lnTo>
                    <a:pt x="190500" y="608330"/>
                  </a:lnTo>
                  <a:close/>
                </a:path>
              </a:pathLst>
            </a:custGeom>
            <a:ln w="9344">
              <a:solidFill>
                <a:srgbClr val="000000"/>
              </a:solidFill>
            </a:ln>
          </p:spPr>
          <p:txBody>
            <a:bodyPr wrap="square" lIns="0" tIns="0" rIns="0" bIns="0" rtlCol="0"/>
            <a:lstStyle/>
            <a:p>
              <a:endParaRPr/>
            </a:p>
          </p:txBody>
        </p:sp>
        <p:sp>
          <p:nvSpPr>
            <p:cNvPr id="43" name="object 43"/>
            <p:cNvSpPr/>
            <p:nvPr/>
          </p:nvSpPr>
          <p:spPr>
            <a:xfrm>
              <a:off x="6549390" y="1598929"/>
              <a:ext cx="226060" cy="496570"/>
            </a:xfrm>
            <a:custGeom>
              <a:avLst/>
              <a:gdLst/>
              <a:ahLst/>
              <a:cxnLst/>
              <a:rect l="l" t="t" r="r" b="b"/>
              <a:pathLst>
                <a:path w="226059" h="496569">
                  <a:moveTo>
                    <a:pt x="107950" y="0"/>
                  </a:moveTo>
                  <a:lnTo>
                    <a:pt x="0" y="128270"/>
                  </a:lnTo>
                  <a:lnTo>
                    <a:pt x="57150" y="125730"/>
                  </a:lnTo>
                  <a:lnTo>
                    <a:pt x="72389" y="496570"/>
                  </a:lnTo>
                  <a:lnTo>
                    <a:pt x="185419" y="492760"/>
                  </a:lnTo>
                  <a:lnTo>
                    <a:pt x="168909" y="120650"/>
                  </a:lnTo>
                  <a:lnTo>
                    <a:pt x="226059" y="118110"/>
                  </a:lnTo>
                  <a:lnTo>
                    <a:pt x="107950" y="0"/>
                  </a:lnTo>
                  <a:close/>
                </a:path>
              </a:pathLst>
            </a:custGeom>
            <a:solidFill>
              <a:srgbClr val="CC9800"/>
            </a:solidFill>
          </p:spPr>
          <p:txBody>
            <a:bodyPr wrap="square" lIns="0" tIns="0" rIns="0" bIns="0" rtlCol="0"/>
            <a:lstStyle/>
            <a:p>
              <a:endParaRPr/>
            </a:p>
          </p:txBody>
        </p:sp>
        <p:sp>
          <p:nvSpPr>
            <p:cNvPr id="44" name="object 44"/>
            <p:cNvSpPr/>
            <p:nvPr/>
          </p:nvSpPr>
          <p:spPr>
            <a:xfrm>
              <a:off x="6549390" y="1598929"/>
              <a:ext cx="226060" cy="496570"/>
            </a:xfrm>
            <a:custGeom>
              <a:avLst/>
              <a:gdLst/>
              <a:ahLst/>
              <a:cxnLst/>
              <a:rect l="l" t="t" r="r" b="b"/>
              <a:pathLst>
                <a:path w="226059" h="496569">
                  <a:moveTo>
                    <a:pt x="185419" y="492760"/>
                  </a:moveTo>
                  <a:lnTo>
                    <a:pt x="168909" y="120650"/>
                  </a:lnTo>
                  <a:lnTo>
                    <a:pt x="226059" y="118110"/>
                  </a:lnTo>
                  <a:lnTo>
                    <a:pt x="107950" y="0"/>
                  </a:lnTo>
                  <a:lnTo>
                    <a:pt x="0" y="128270"/>
                  </a:lnTo>
                  <a:lnTo>
                    <a:pt x="57150" y="125730"/>
                  </a:lnTo>
                  <a:lnTo>
                    <a:pt x="72389" y="496570"/>
                  </a:lnTo>
                  <a:lnTo>
                    <a:pt x="185419" y="492760"/>
                  </a:lnTo>
                  <a:close/>
                </a:path>
              </a:pathLst>
            </a:custGeom>
            <a:ln w="9344">
              <a:solidFill>
                <a:srgbClr val="000000"/>
              </a:solidFill>
            </a:ln>
          </p:spPr>
          <p:txBody>
            <a:bodyPr wrap="square" lIns="0" tIns="0" rIns="0" bIns="0" rtlCol="0"/>
            <a:lstStyle/>
            <a:p>
              <a:endParaRPr/>
            </a:p>
          </p:txBody>
        </p:sp>
      </p:grpSp>
      <p:sp>
        <p:nvSpPr>
          <p:cNvPr id="45" name="object 45"/>
          <p:cNvSpPr txBox="1"/>
          <p:nvPr/>
        </p:nvSpPr>
        <p:spPr>
          <a:xfrm>
            <a:off x="7854951" y="1797062"/>
            <a:ext cx="1029335"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presentation</a:t>
            </a:r>
            <a:r>
              <a:rPr sz="1000" spc="-75" dirty="0">
                <a:latin typeface="Arial"/>
                <a:cs typeface="Arial"/>
              </a:rPr>
              <a:t> </a:t>
            </a:r>
            <a:r>
              <a:rPr sz="1000" spc="-5" dirty="0">
                <a:latin typeface="Arial"/>
                <a:cs typeface="Arial"/>
              </a:rPr>
              <a:t>layer</a:t>
            </a:r>
            <a:endParaRPr sz="1000">
              <a:latin typeface="Arial"/>
              <a:cs typeface="Arial"/>
            </a:endParaRPr>
          </a:p>
        </p:txBody>
      </p:sp>
      <p:sp>
        <p:nvSpPr>
          <p:cNvPr id="48" name="object 2"/>
          <p:cNvSpPr txBox="1">
            <a:spLocks noGrp="1"/>
          </p:cNvSpPr>
          <p:nvPr>
            <p:ph type="title"/>
          </p:nvPr>
        </p:nvSpPr>
        <p:spPr>
          <a:xfrm>
            <a:off x="1818642" y="46499"/>
            <a:ext cx="4843781" cy="597599"/>
          </a:xfrm>
          <a:prstGeom prst="rect">
            <a:avLst/>
          </a:prstGeom>
        </p:spPr>
        <p:txBody>
          <a:bodyPr vert="horz" wrap="square" lIns="0" tIns="12700" rIns="0" bIns="0" rtlCol="0">
            <a:spAutoFit/>
          </a:bodyPr>
          <a:lstStyle/>
          <a:p>
            <a:pPr marL="12700">
              <a:lnSpc>
                <a:spcPct val="100000"/>
              </a:lnSpc>
              <a:spcBef>
                <a:spcPts val="100"/>
              </a:spcBef>
            </a:pPr>
            <a:r>
              <a:rPr lang="en-US" sz="3800" b="1" spc="-50" dirty="0">
                <a:solidFill>
                  <a:srgbClr val="FF0000"/>
                </a:solidFill>
                <a:effectLst>
                  <a:outerShdw blurRad="38100" dist="38100" dir="2700000" algn="tl">
                    <a:srgbClr val="000000">
                      <a:alpha val="43137"/>
                    </a:srgbClr>
                  </a:outerShdw>
                </a:effectLst>
                <a:latin typeface="Bahnschrift" panose="020B0502040204020203" pitchFamily="34" charset="0"/>
              </a:rPr>
              <a:t>PRESENTATION</a:t>
            </a:r>
            <a:r>
              <a:rPr sz="3800" b="1" spc="-50" dirty="0">
                <a:solidFill>
                  <a:srgbClr val="FF0000"/>
                </a:solidFill>
                <a:effectLst>
                  <a:outerShdw blurRad="38100" dist="38100" dir="2700000" algn="tl">
                    <a:srgbClr val="000000">
                      <a:alpha val="43137"/>
                    </a:srgbClr>
                  </a:outerShdw>
                </a:effectLst>
                <a:latin typeface="Bahnschrift" panose="020B0502040204020203" pitchFamily="34" charset="0"/>
              </a:rPr>
              <a:t> </a:t>
            </a:r>
            <a:r>
              <a:rPr sz="3800" b="1" spc="-120" dirty="0">
                <a:solidFill>
                  <a:srgbClr val="FF0000"/>
                </a:solidFill>
                <a:effectLst>
                  <a:outerShdw blurRad="38100" dist="38100" dir="2700000" algn="tl">
                    <a:srgbClr val="000000">
                      <a:alpha val="43137"/>
                    </a:srgbClr>
                  </a:outerShdw>
                </a:effectLst>
                <a:latin typeface="Bahnschrift" panose="020B0502040204020203" pitchFamily="34" charset="0"/>
              </a:rPr>
              <a:t>Layer</a:t>
            </a:r>
            <a:endParaRPr sz="3800" b="1" dirty="0">
              <a:solidFill>
                <a:srgbClr val="FF0000"/>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3856715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38240" y="1139428"/>
            <a:ext cx="2689225" cy="1524476"/>
            <a:chOff x="1138237" y="1519237"/>
            <a:chExt cx="2689225" cy="2032635"/>
          </a:xfrm>
        </p:grpSpPr>
        <p:sp>
          <p:nvSpPr>
            <p:cNvPr id="3" name="object 3"/>
            <p:cNvSpPr/>
            <p:nvPr/>
          </p:nvSpPr>
          <p:spPr>
            <a:xfrm>
              <a:off x="1155700" y="1536700"/>
              <a:ext cx="2667000" cy="2010410"/>
            </a:xfrm>
            <a:custGeom>
              <a:avLst/>
              <a:gdLst/>
              <a:ahLst/>
              <a:cxnLst/>
              <a:rect l="l" t="t" r="r" b="b"/>
              <a:pathLst>
                <a:path w="2667000" h="2010410">
                  <a:moveTo>
                    <a:pt x="1333500" y="2010410"/>
                  </a:moveTo>
                  <a:lnTo>
                    <a:pt x="0" y="2010410"/>
                  </a:lnTo>
                  <a:lnTo>
                    <a:pt x="0" y="0"/>
                  </a:lnTo>
                  <a:lnTo>
                    <a:pt x="2667000" y="0"/>
                  </a:lnTo>
                  <a:lnTo>
                    <a:pt x="2667000" y="2010410"/>
                  </a:lnTo>
                  <a:lnTo>
                    <a:pt x="1333500" y="2010410"/>
                  </a:lnTo>
                  <a:close/>
                </a:path>
              </a:pathLst>
            </a:custGeom>
            <a:ln w="9344">
              <a:solidFill>
                <a:srgbClr val="5E5E5E"/>
              </a:solidFill>
            </a:ln>
          </p:spPr>
          <p:txBody>
            <a:bodyPr wrap="square" lIns="0" tIns="0" rIns="0" bIns="0" rtlCol="0"/>
            <a:lstStyle/>
            <a:p>
              <a:endParaRPr/>
            </a:p>
          </p:txBody>
        </p:sp>
        <p:sp>
          <p:nvSpPr>
            <p:cNvPr id="4" name="object 4"/>
            <p:cNvSpPr/>
            <p:nvPr/>
          </p:nvSpPr>
          <p:spPr>
            <a:xfrm>
              <a:off x="1143000" y="1524000"/>
              <a:ext cx="2667000" cy="2010410"/>
            </a:xfrm>
            <a:custGeom>
              <a:avLst/>
              <a:gdLst/>
              <a:ahLst/>
              <a:cxnLst/>
              <a:rect l="l" t="t" r="r" b="b"/>
              <a:pathLst>
                <a:path w="2667000" h="2010410">
                  <a:moveTo>
                    <a:pt x="2667000" y="0"/>
                  </a:moveTo>
                  <a:lnTo>
                    <a:pt x="0" y="0"/>
                  </a:lnTo>
                  <a:lnTo>
                    <a:pt x="0" y="2010410"/>
                  </a:lnTo>
                  <a:lnTo>
                    <a:pt x="2667000" y="2010410"/>
                  </a:lnTo>
                  <a:close/>
                </a:path>
              </a:pathLst>
            </a:custGeom>
            <a:solidFill>
              <a:srgbClr val="EDF8C4"/>
            </a:solidFill>
          </p:spPr>
          <p:txBody>
            <a:bodyPr wrap="square" lIns="0" tIns="0" rIns="0" bIns="0" rtlCol="0"/>
            <a:lstStyle/>
            <a:p>
              <a:endParaRPr/>
            </a:p>
          </p:txBody>
        </p:sp>
        <p:sp>
          <p:nvSpPr>
            <p:cNvPr id="5" name="object 5"/>
            <p:cNvSpPr/>
            <p:nvPr/>
          </p:nvSpPr>
          <p:spPr>
            <a:xfrm>
              <a:off x="1143000" y="1524000"/>
              <a:ext cx="2667000" cy="2010410"/>
            </a:xfrm>
            <a:custGeom>
              <a:avLst/>
              <a:gdLst/>
              <a:ahLst/>
              <a:cxnLst/>
              <a:rect l="l" t="t" r="r" b="b"/>
              <a:pathLst>
                <a:path w="2667000" h="2010410">
                  <a:moveTo>
                    <a:pt x="1333500" y="2010410"/>
                  </a:moveTo>
                  <a:lnTo>
                    <a:pt x="0" y="2010410"/>
                  </a:lnTo>
                  <a:lnTo>
                    <a:pt x="0" y="0"/>
                  </a:lnTo>
                  <a:lnTo>
                    <a:pt x="2667000" y="0"/>
                  </a:lnTo>
                  <a:lnTo>
                    <a:pt x="2667000" y="2010410"/>
                  </a:lnTo>
                  <a:lnTo>
                    <a:pt x="1333500" y="2010410"/>
                  </a:lnTo>
                  <a:close/>
                </a:path>
                <a:path w="2667000" h="2010410">
                  <a:moveTo>
                    <a:pt x="1333500" y="1553210"/>
                  </a:moveTo>
                  <a:lnTo>
                    <a:pt x="838200" y="1553210"/>
                  </a:lnTo>
                  <a:lnTo>
                    <a:pt x="838200" y="1324610"/>
                  </a:lnTo>
                  <a:lnTo>
                    <a:pt x="1828800" y="1324610"/>
                  </a:lnTo>
                  <a:lnTo>
                    <a:pt x="1828800" y="1553210"/>
                  </a:lnTo>
                  <a:lnTo>
                    <a:pt x="1333500" y="1553210"/>
                  </a:lnTo>
                  <a:close/>
                </a:path>
              </a:pathLst>
            </a:custGeom>
            <a:ln w="9344">
              <a:solidFill>
                <a:srgbClr val="000000"/>
              </a:solidFill>
            </a:ln>
          </p:spPr>
          <p:txBody>
            <a:bodyPr wrap="square" lIns="0" tIns="0" rIns="0" bIns="0" rtlCol="0"/>
            <a:lstStyle/>
            <a:p>
              <a:endParaRPr/>
            </a:p>
          </p:txBody>
        </p:sp>
      </p:grpSp>
      <p:sp>
        <p:nvSpPr>
          <p:cNvPr id="6" name="object 6"/>
          <p:cNvSpPr txBox="1"/>
          <p:nvPr/>
        </p:nvSpPr>
        <p:spPr>
          <a:xfrm>
            <a:off x="1985872" y="2140438"/>
            <a:ext cx="981710" cy="187872"/>
          </a:xfrm>
          <a:prstGeom prst="rect">
            <a:avLst/>
          </a:prstGeom>
          <a:solidFill>
            <a:srgbClr val="0098FF"/>
          </a:solidFill>
        </p:spPr>
        <p:txBody>
          <a:bodyPr vert="horz" wrap="square" lIns="0" tIns="33655" rIns="0" bIns="0" rtlCol="0">
            <a:spAutoFit/>
          </a:bodyPr>
          <a:lstStyle/>
          <a:p>
            <a:pPr marL="635" algn="ctr">
              <a:lnSpc>
                <a:spcPct val="100000"/>
              </a:lnSpc>
              <a:spcBef>
                <a:spcPts val="265"/>
              </a:spcBef>
            </a:pPr>
            <a:r>
              <a:rPr sz="1000" spc="-5" dirty="0">
                <a:latin typeface="Arial"/>
                <a:cs typeface="Arial"/>
              </a:rPr>
              <a:t>Data</a:t>
            </a:r>
            <a:endParaRPr sz="1000">
              <a:latin typeface="Arial"/>
              <a:cs typeface="Arial"/>
            </a:endParaRPr>
          </a:p>
        </p:txBody>
      </p:sp>
      <p:sp>
        <p:nvSpPr>
          <p:cNvPr id="7" name="object 7"/>
          <p:cNvSpPr/>
          <p:nvPr/>
        </p:nvSpPr>
        <p:spPr>
          <a:xfrm>
            <a:off x="1257300" y="2137409"/>
            <a:ext cx="715010" cy="177165"/>
          </a:xfrm>
          <a:custGeom>
            <a:avLst/>
            <a:gdLst/>
            <a:ahLst/>
            <a:cxnLst/>
            <a:rect l="l" t="t" r="r" b="b"/>
            <a:pathLst>
              <a:path w="715010" h="236219">
                <a:moveTo>
                  <a:pt x="356869" y="236220"/>
                </a:moveTo>
                <a:lnTo>
                  <a:pt x="0" y="236220"/>
                </a:lnTo>
                <a:lnTo>
                  <a:pt x="0" y="0"/>
                </a:lnTo>
                <a:lnTo>
                  <a:pt x="715010" y="0"/>
                </a:lnTo>
                <a:lnTo>
                  <a:pt x="715010" y="236220"/>
                </a:lnTo>
                <a:lnTo>
                  <a:pt x="356869" y="236220"/>
                </a:lnTo>
                <a:close/>
              </a:path>
            </a:pathLst>
          </a:custGeom>
          <a:ln w="9344">
            <a:solidFill>
              <a:srgbClr val="000000"/>
            </a:solidFill>
          </a:ln>
        </p:spPr>
        <p:txBody>
          <a:bodyPr wrap="square" lIns="0" tIns="0" rIns="0" bIns="0" rtlCol="0"/>
          <a:lstStyle/>
          <a:p>
            <a:endParaRPr/>
          </a:p>
        </p:txBody>
      </p:sp>
      <p:sp>
        <p:nvSpPr>
          <p:cNvPr id="8" name="object 8"/>
          <p:cNvSpPr txBox="1"/>
          <p:nvPr/>
        </p:nvSpPr>
        <p:spPr>
          <a:xfrm>
            <a:off x="1261972" y="2140439"/>
            <a:ext cx="706120" cy="191719"/>
          </a:xfrm>
          <a:prstGeom prst="rect">
            <a:avLst/>
          </a:prstGeom>
          <a:solidFill>
            <a:srgbClr val="CC9800"/>
          </a:solidFill>
        </p:spPr>
        <p:txBody>
          <a:bodyPr vert="horz" wrap="square" lIns="0" tIns="37465" rIns="0" bIns="0" rtlCol="0">
            <a:spAutoFit/>
          </a:bodyPr>
          <a:lstStyle/>
          <a:p>
            <a:pPr marL="635" algn="ctr">
              <a:lnSpc>
                <a:spcPct val="100000"/>
              </a:lnSpc>
              <a:spcBef>
                <a:spcPts val="295"/>
              </a:spcBef>
            </a:pPr>
            <a:r>
              <a:rPr sz="1000" spc="-5" dirty="0">
                <a:latin typeface="Arial"/>
                <a:cs typeface="Arial"/>
              </a:rPr>
              <a:t>H7</a:t>
            </a:r>
            <a:endParaRPr sz="1000">
              <a:latin typeface="Arial"/>
              <a:cs typeface="Arial"/>
            </a:endParaRPr>
          </a:p>
        </p:txBody>
      </p:sp>
      <p:sp>
        <p:nvSpPr>
          <p:cNvPr id="9" name="object 9"/>
          <p:cNvSpPr/>
          <p:nvPr/>
        </p:nvSpPr>
        <p:spPr>
          <a:xfrm>
            <a:off x="1257300" y="1965960"/>
            <a:ext cx="1714500" cy="513398"/>
          </a:xfrm>
          <a:custGeom>
            <a:avLst/>
            <a:gdLst/>
            <a:ahLst/>
            <a:cxnLst/>
            <a:rect l="l" t="t" r="r" b="b"/>
            <a:pathLst>
              <a:path w="1714500" h="684529">
                <a:moveTo>
                  <a:pt x="0" y="684530"/>
                </a:moveTo>
                <a:lnTo>
                  <a:pt x="1686560" y="684530"/>
                </a:lnTo>
              </a:path>
              <a:path w="1714500" h="684529">
                <a:moveTo>
                  <a:pt x="0" y="684530"/>
                </a:moveTo>
                <a:lnTo>
                  <a:pt x="0" y="457200"/>
                </a:lnTo>
              </a:path>
              <a:path w="1714500" h="684529">
                <a:moveTo>
                  <a:pt x="1686560" y="684530"/>
                </a:moveTo>
                <a:lnTo>
                  <a:pt x="1686560" y="457200"/>
                </a:lnTo>
              </a:path>
              <a:path w="1714500" h="684529">
                <a:moveTo>
                  <a:pt x="723900" y="0"/>
                </a:moveTo>
                <a:lnTo>
                  <a:pt x="1714500" y="0"/>
                </a:lnTo>
              </a:path>
              <a:path w="1714500" h="684529">
                <a:moveTo>
                  <a:pt x="723900" y="0"/>
                </a:moveTo>
                <a:lnTo>
                  <a:pt x="723900" y="227330"/>
                </a:lnTo>
              </a:path>
              <a:path w="1714500" h="684529">
                <a:moveTo>
                  <a:pt x="1714500" y="0"/>
                </a:moveTo>
                <a:lnTo>
                  <a:pt x="1714500" y="227330"/>
                </a:lnTo>
              </a:path>
            </a:pathLst>
          </a:custGeom>
          <a:ln w="9344">
            <a:solidFill>
              <a:srgbClr val="000000"/>
            </a:solidFill>
          </a:ln>
        </p:spPr>
        <p:txBody>
          <a:bodyPr wrap="square" lIns="0" tIns="0" rIns="0" bIns="0" rtlCol="0"/>
          <a:lstStyle/>
          <a:p>
            <a:endParaRPr/>
          </a:p>
        </p:txBody>
      </p:sp>
      <p:sp>
        <p:nvSpPr>
          <p:cNvPr id="10" name="object 10"/>
          <p:cNvSpPr txBox="1"/>
          <p:nvPr/>
        </p:nvSpPr>
        <p:spPr>
          <a:xfrm>
            <a:off x="1846582" y="640652"/>
            <a:ext cx="1184275" cy="523220"/>
          </a:xfrm>
          <a:prstGeom prst="rect">
            <a:avLst/>
          </a:prstGeom>
        </p:spPr>
        <p:txBody>
          <a:bodyPr vert="horz" wrap="square" lIns="0" tIns="106680" rIns="0" bIns="0" rtlCol="0">
            <a:spAutoFit/>
          </a:bodyPr>
          <a:lstStyle/>
          <a:p>
            <a:pPr marL="1270" algn="ctr">
              <a:lnSpc>
                <a:spcPct val="100000"/>
              </a:lnSpc>
              <a:spcBef>
                <a:spcPts val="840"/>
              </a:spcBef>
            </a:pPr>
            <a:r>
              <a:rPr sz="1200" spc="-5" dirty="0">
                <a:latin typeface="Arial"/>
                <a:cs typeface="Arial"/>
              </a:rPr>
              <a:t>USER</a:t>
            </a:r>
            <a:endParaRPr sz="1200">
              <a:latin typeface="Arial"/>
              <a:cs typeface="Arial"/>
            </a:endParaRPr>
          </a:p>
          <a:p>
            <a:pPr algn="ctr">
              <a:lnSpc>
                <a:spcPct val="100000"/>
              </a:lnSpc>
              <a:spcBef>
                <a:spcPts val="620"/>
              </a:spcBef>
            </a:pPr>
            <a:r>
              <a:rPr sz="1000" spc="-10" dirty="0">
                <a:latin typeface="Arial"/>
                <a:cs typeface="Arial"/>
              </a:rPr>
              <a:t>(Human </a:t>
            </a:r>
            <a:r>
              <a:rPr sz="1000" spc="-5" dirty="0">
                <a:latin typeface="Arial"/>
                <a:cs typeface="Arial"/>
              </a:rPr>
              <a:t>or</a:t>
            </a:r>
            <a:r>
              <a:rPr sz="1000" spc="-25" dirty="0">
                <a:latin typeface="Arial"/>
                <a:cs typeface="Arial"/>
              </a:rPr>
              <a:t> </a:t>
            </a:r>
            <a:r>
              <a:rPr sz="1000" spc="-10" dirty="0">
                <a:latin typeface="Arial"/>
                <a:cs typeface="Arial"/>
              </a:rPr>
              <a:t>Program)</a:t>
            </a:r>
            <a:endParaRPr sz="1000">
              <a:latin typeface="Arial"/>
              <a:cs typeface="Arial"/>
            </a:endParaRPr>
          </a:p>
        </p:txBody>
      </p:sp>
      <p:sp>
        <p:nvSpPr>
          <p:cNvPr id="11" name="object 11"/>
          <p:cNvSpPr txBox="1"/>
          <p:nvPr/>
        </p:nvSpPr>
        <p:spPr>
          <a:xfrm>
            <a:off x="1372869" y="2906078"/>
            <a:ext cx="146304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a:t>
            </a:r>
            <a:r>
              <a:rPr sz="1200" dirty="0">
                <a:latin typeface="Arial"/>
                <a:cs typeface="Arial"/>
              </a:rPr>
              <a:t>presentation</a:t>
            </a:r>
            <a:r>
              <a:rPr sz="1200" spc="-70" dirty="0">
                <a:latin typeface="Arial"/>
                <a:cs typeface="Arial"/>
              </a:rPr>
              <a:t> </a:t>
            </a:r>
            <a:r>
              <a:rPr sz="1200" dirty="0">
                <a:latin typeface="Arial"/>
                <a:cs typeface="Arial"/>
              </a:rPr>
              <a:t>layer</a:t>
            </a:r>
            <a:endParaRPr sz="1200">
              <a:latin typeface="Arial"/>
              <a:cs typeface="Arial"/>
            </a:endParaRPr>
          </a:p>
        </p:txBody>
      </p:sp>
      <p:grpSp>
        <p:nvGrpSpPr>
          <p:cNvPr id="12" name="object 12"/>
          <p:cNvGrpSpPr/>
          <p:nvPr/>
        </p:nvGrpSpPr>
        <p:grpSpPr>
          <a:xfrm>
            <a:off x="5079457" y="1143001"/>
            <a:ext cx="2689225" cy="1502569"/>
            <a:chOff x="5329237" y="1519237"/>
            <a:chExt cx="2689225" cy="2003425"/>
          </a:xfrm>
        </p:grpSpPr>
        <p:sp>
          <p:nvSpPr>
            <p:cNvPr id="13" name="object 13"/>
            <p:cNvSpPr/>
            <p:nvPr/>
          </p:nvSpPr>
          <p:spPr>
            <a:xfrm>
              <a:off x="5346700" y="1536700"/>
              <a:ext cx="2667000" cy="1981200"/>
            </a:xfrm>
            <a:custGeom>
              <a:avLst/>
              <a:gdLst/>
              <a:ahLst/>
              <a:cxnLst/>
              <a:rect l="l" t="t" r="r" b="b"/>
              <a:pathLst>
                <a:path w="2667000" h="1981200">
                  <a:moveTo>
                    <a:pt x="1333500" y="1981200"/>
                  </a:moveTo>
                  <a:lnTo>
                    <a:pt x="0" y="1981200"/>
                  </a:lnTo>
                  <a:lnTo>
                    <a:pt x="0" y="0"/>
                  </a:lnTo>
                  <a:lnTo>
                    <a:pt x="2667000" y="0"/>
                  </a:lnTo>
                  <a:lnTo>
                    <a:pt x="2667000" y="1981200"/>
                  </a:lnTo>
                  <a:lnTo>
                    <a:pt x="1333500" y="1981200"/>
                  </a:lnTo>
                  <a:close/>
                </a:path>
              </a:pathLst>
            </a:custGeom>
            <a:ln w="9344">
              <a:solidFill>
                <a:srgbClr val="5E5E5E"/>
              </a:solidFill>
            </a:ln>
          </p:spPr>
          <p:txBody>
            <a:bodyPr wrap="square" lIns="0" tIns="0" rIns="0" bIns="0" rtlCol="0"/>
            <a:lstStyle/>
            <a:p>
              <a:endParaRPr/>
            </a:p>
          </p:txBody>
        </p:sp>
        <p:sp>
          <p:nvSpPr>
            <p:cNvPr id="14" name="object 14"/>
            <p:cNvSpPr/>
            <p:nvPr/>
          </p:nvSpPr>
          <p:spPr>
            <a:xfrm>
              <a:off x="5334000" y="1524000"/>
              <a:ext cx="2667000" cy="1981200"/>
            </a:xfrm>
            <a:custGeom>
              <a:avLst/>
              <a:gdLst/>
              <a:ahLst/>
              <a:cxnLst/>
              <a:rect l="l" t="t" r="r" b="b"/>
              <a:pathLst>
                <a:path w="2667000" h="1981200">
                  <a:moveTo>
                    <a:pt x="2667000" y="0"/>
                  </a:moveTo>
                  <a:lnTo>
                    <a:pt x="0" y="0"/>
                  </a:lnTo>
                  <a:lnTo>
                    <a:pt x="0" y="1981200"/>
                  </a:lnTo>
                  <a:lnTo>
                    <a:pt x="2667000" y="1981200"/>
                  </a:lnTo>
                  <a:close/>
                </a:path>
              </a:pathLst>
            </a:custGeom>
            <a:solidFill>
              <a:srgbClr val="EDF8C4"/>
            </a:solidFill>
          </p:spPr>
          <p:txBody>
            <a:bodyPr wrap="square" lIns="0" tIns="0" rIns="0" bIns="0" rtlCol="0"/>
            <a:lstStyle/>
            <a:p>
              <a:endParaRPr/>
            </a:p>
          </p:txBody>
        </p:sp>
        <p:sp>
          <p:nvSpPr>
            <p:cNvPr id="15" name="object 15"/>
            <p:cNvSpPr/>
            <p:nvPr/>
          </p:nvSpPr>
          <p:spPr>
            <a:xfrm>
              <a:off x="5334000" y="1524000"/>
              <a:ext cx="2667000" cy="1981200"/>
            </a:xfrm>
            <a:custGeom>
              <a:avLst/>
              <a:gdLst/>
              <a:ahLst/>
              <a:cxnLst/>
              <a:rect l="l" t="t" r="r" b="b"/>
              <a:pathLst>
                <a:path w="2667000" h="1981200">
                  <a:moveTo>
                    <a:pt x="1333500" y="1981200"/>
                  </a:moveTo>
                  <a:lnTo>
                    <a:pt x="0" y="1981200"/>
                  </a:lnTo>
                  <a:lnTo>
                    <a:pt x="0" y="0"/>
                  </a:lnTo>
                  <a:lnTo>
                    <a:pt x="2667000" y="0"/>
                  </a:lnTo>
                  <a:lnTo>
                    <a:pt x="2667000" y="1981200"/>
                  </a:lnTo>
                  <a:lnTo>
                    <a:pt x="1333500" y="1981200"/>
                  </a:lnTo>
                  <a:close/>
                </a:path>
                <a:path w="2667000" h="1981200">
                  <a:moveTo>
                    <a:pt x="1333500" y="1524000"/>
                  </a:moveTo>
                  <a:lnTo>
                    <a:pt x="838200" y="1524000"/>
                  </a:lnTo>
                  <a:lnTo>
                    <a:pt x="838200" y="1295400"/>
                  </a:lnTo>
                  <a:lnTo>
                    <a:pt x="1828800" y="1295400"/>
                  </a:lnTo>
                  <a:lnTo>
                    <a:pt x="1828800" y="1524000"/>
                  </a:lnTo>
                  <a:lnTo>
                    <a:pt x="1333500" y="1524000"/>
                  </a:lnTo>
                  <a:close/>
                </a:path>
              </a:pathLst>
            </a:custGeom>
            <a:ln w="9344">
              <a:solidFill>
                <a:srgbClr val="000000"/>
              </a:solidFill>
            </a:ln>
          </p:spPr>
          <p:txBody>
            <a:bodyPr wrap="square" lIns="0" tIns="0" rIns="0" bIns="0" rtlCol="0"/>
            <a:lstStyle/>
            <a:p>
              <a:endParaRPr/>
            </a:p>
          </p:txBody>
        </p:sp>
      </p:grpSp>
      <p:sp>
        <p:nvSpPr>
          <p:cNvPr id="16" name="object 16"/>
          <p:cNvSpPr txBox="1"/>
          <p:nvPr/>
        </p:nvSpPr>
        <p:spPr>
          <a:xfrm>
            <a:off x="5931738" y="2121473"/>
            <a:ext cx="976630" cy="187872"/>
          </a:xfrm>
          <a:prstGeom prst="rect">
            <a:avLst/>
          </a:prstGeom>
          <a:solidFill>
            <a:srgbClr val="0098FF"/>
          </a:solidFill>
        </p:spPr>
        <p:txBody>
          <a:bodyPr vert="horz" wrap="square" lIns="0" tIns="33655" rIns="0" bIns="0" rtlCol="0">
            <a:spAutoFit/>
          </a:bodyPr>
          <a:lstStyle/>
          <a:p>
            <a:pPr algn="ctr">
              <a:lnSpc>
                <a:spcPct val="100000"/>
              </a:lnSpc>
              <a:spcBef>
                <a:spcPts val="265"/>
              </a:spcBef>
            </a:pPr>
            <a:r>
              <a:rPr sz="1000" spc="-5" dirty="0">
                <a:latin typeface="Arial"/>
                <a:cs typeface="Arial"/>
              </a:rPr>
              <a:t>Data</a:t>
            </a:r>
            <a:endParaRPr sz="1000">
              <a:latin typeface="Arial"/>
              <a:cs typeface="Arial"/>
            </a:endParaRPr>
          </a:p>
        </p:txBody>
      </p:sp>
      <p:grpSp>
        <p:nvGrpSpPr>
          <p:cNvPr id="17" name="object 17"/>
          <p:cNvGrpSpPr/>
          <p:nvPr/>
        </p:nvGrpSpPr>
        <p:grpSpPr>
          <a:xfrm>
            <a:off x="5193437" y="2114314"/>
            <a:ext cx="723900" cy="184784"/>
            <a:chOff x="5443220" y="2814320"/>
            <a:chExt cx="723900" cy="246379"/>
          </a:xfrm>
        </p:grpSpPr>
        <p:sp>
          <p:nvSpPr>
            <p:cNvPr id="18" name="object 18"/>
            <p:cNvSpPr/>
            <p:nvPr/>
          </p:nvSpPr>
          <p:spPr>
            <a:xfrm>
              <a:off x="5443220" y="2814319"/>
              <a:ext cx="361950" cy="246379"/>
            </a:xfrm>
            <a:custGeom>
              <a:avLst/>
              <a:gdLst/>
              <a:ahLst/>
              <a:cxnLst/>
              <a:rect l="l" t="t" r="r" b="b"/>
              <a:pathLst>
                <a:path w="361950" h="246380">
                  <a:moveTo>
                    <a:pt x="8890" y="163830"/>
                  </a:moveTo>
                  <a:lnTo>
                    <a:pt x="0" y="163830"/>
                  </a:lnTo>
                  <a:lnTo>
                    <a:pt x="0" y="200660"/>
                  </a:lnTo>
                  <a:lnTo>
                    <a:pt x="8890" y="200660"/>
                  </a:lnTo>
                  <a:lnTo>
                    <a:pt x="8890" y="163830"/>
                  </a:lnTo>
                  <a:close/>
                </a:path>
                <a:path w="361950" h="246380">
                  <a:moveTo>
                    <a:pt x="8890" y="96520"/>
                  </a:moveTo>
                  <a:lnTo>
                    <a:pt x="0" y="96520"/>
                  </a:lnTo>
                  <a:lnTo>
                    <a:pt x="0" y="134620"/>
                  </a:lnTo>
                  <a:lnTo>
                    <a:pt x="8890" y="134620"/>
                  </a:lnTo>
                  <a:lnTo>
                    <a:pt x="8890" y="96520"/>
                  </a:lnTo>
                  <a:close/>
                </a:path>
                <a:path w="361950" h="246380">
                  <a:moveTo>
                    <a:pt x="8890" y="30480"/>
                  </a:moveTo>
                  <a:lnTo>
                    <a:pt x="0" y="30480"/>
                  </a:lnTo>
                  <a:lnTo>
                    <a:pt x="0" y="68580"/>
                  </a:lnTo>
                  <a:lnTo>
                    <a:pt x="8890" y="68580"/>
                  </a:lnTo>
                  <a:lnTo>
                    <a:pt x="8890" y="30480"/>
                  </a:lnTo>
                  <a:close/>
                </a:path>
                <a:path w="361950" h="246380">
                  <a:moveTo>
                    <a:pt x="30480" y="236220"/>
                  </a:moveTo>
                  <a:lnTo>
                    <a:pt x="5080" y="236220"/>
                  </a:lnTo>
                  <a:lnTo>
                    <a:pt x="5080" y="241300"/>
                  </a:lnTo>
                  <a:lnTo>
                    <a:pt x="0" y="241300"/>
                  </a:lnTo>
                  <a:lnTo>
                    <a:pt x="0" y="246380"/>
                  </a:lnTo>
                  <a:lnTo>
                    <a:pt x="5080" y="246380"/>
                  </a:lnTo>
                  <a:lnTo>
                    <a:pt x="30480" y="246380"/>
                  </a:lnTo>
                  <a:lnTo>
                    <a:pt x="30480" y="236220"/>
                  </a:lnTo>
                  <a:close/>
                </a:path>
                <a:path w="361950" h="246380">
                  <a:moveTo>
                    <a:pt x="44450" y="0"/>
                  </a:moveTo>
                  <a:lnTo>
                    <a:pt x="7620" y="0"/>
                  </a:lnTo>
                  <a:lnTo>
                    <a:pt x="7620" y="8890"/>
                  </a:lnTo>
                  <a:lnTo>
                    <a:pt x="44450" y="8890"/>
                  </a:lnTo>
                  <a:lnTo>
                    <a:pt x="44450" y="0"/>
                  </a:lnTo>
                  <a:close/>
                </a:path>
                <a:path w="361950" h="246380">
                  <a:moveTo>
                    <a:pt x="96520" y="236220"/>
                  </a:moveTo>
                  <a:lnTo>
                    <a:pt x="58420" y="236220"/>
                  </a:lnTo>
                  <a:lnTo>
                    <a:pt x="58420" y="246380"/>
                  </a:lnTo>
                  <a:lnTo>
                    <a:pt x="96520" y="246380"/>
                  </a:lnTo>
                  <a:lnTo>
                    <a:pt x="96520" y="236220"/>
                  </a:lnTo>
                  <a:close/>
                </a:path>
                <a:path w="361950" h="246380">
                  <a:moveTo>
                    <a:pt x="162560" y="236220"/>
                  </a:moveTo>
                  <a:lnTo>
                    <a:pt x="125730" y="236220"/>
                  </a:lnTo>
                  <a:lnTo>
                    <a:pt x="125730" y="246380"/>
                  </a:lnTo>
                  <a:lnTo>
                    <a:pt x="162560" y="246380"/>
                  </a:lnTo>
                  <a:lnTo>
                    <a:pt x="162560" y="236220"/>
                  </a:lnTo>
                  <a:close/>
                </a:path>
                <a:path w="361950" h="246380">
                  <a:moveTo>
                    <a:pt x="229870" y="236220"/>
                  </a:moveTo>
                  <a:lnTo>
                    <a:pt x="191770" y="236220"/>
                  </a:lnTo>
                  <a:lnTo>
                    <a:pt x="191770" y="246380"/>
                  </a:lnTo>
                  <a:lnTo>
                    <a:pt x="229870" y="246380"/>
                  </a:lnTo>
                  <a:lnTo>
                    <a:pt x="229870" y="236220"/>
                  </a:lnTo>
                  <a:close/>
                </a:path>
                <a:path w="361950" h="246380">
                  <a:moveTo>
                    <a:pt x="295910" y="236220"/>
                  </a:moveTo>
                  <a:lnTo>
                    <a:pt x="257810" y="236220"/>
                  </a:lnTo>
                  <a:lnTo>
                    <a:pt x="257810" y="246380"/>
                  </a:lnTo>
                  <a:lnTo>
                    <a:pt x="295910" y="246380"/>
                  </a:lnTo>
                  <a:lnTo>
                    <a:pt x="295910" y="236220"/>
                  </a:lnTo>
                  <a:close/>
                </a:path>
                <a:path w="361950" h="246380">
                  <a:moveTo>
                    <a:pt x="361950" y="236220"/>
                  </a:moveTo>
                  <a:lnTo>
                    <a:pt x="323850" y="236220"/>
                  </a:lnTo>
                  <a:lnTo>
                    <a:pt x="323850" y="246380"/>
                  </a:lnTo>
                  <a:lnTo>
                    <a:pt x="361950" y="246380"/>
                  </a:lnTo>
                  <a:lnTo>
                    <a:pt x="361950" y="236220"/>
                  </a:lnTo>
                  <a:close/>
                </a:path>
              </a:pathLst>
            </a:custGeom>
            <a:solidFill>
              <a:srgbClr val="000000"/>
            </a:solidFill>
          </p:spPr>
          <p:txBody>
            <a:bodyPr wrap="square" lIns="0" tIns="0" rIns="0" bIns="0" rtlCol="0"/>
            <a:lstStyle/>
            <a:p>
              <a:endParaRPr/>
            </a:p>
          </p:txBody>
        </p:sp>
        <p:sp>
          <p:nvSpPr>
            <p:cNvPr id="19" name="object 19"/>
            <p:cNvSpPr/>
            <p:nvPr/>
          </p:nvSpPr>
          <p:spPr>
            <a:xfrm>
              <a:off x="5516880" y="2818765"/>
              <a:ext cx="633730" cy="0"/>
            </a:xfrm>
            <a:custGeom>
              <a:avLst/>
              <a:gdLst/>
              <a:ahLst/>
              <a:cxnLst/>
              <a:rect l="l" t="t" r="r" b="b"/>
              <a:pathLst>
                <a:path w="633729">
                  <a:moveTo>
                    <a:pt x="0" y="0"/>
                  </a:moveTo>
                  <a:lnTo>
                    <a:pt x="633730" y="0"/>
                  </a:lnTo>
                </a:path>
              </a:pathLst>
            </a:custGeom>
            <a:ln w="8889">
              <a:solidFill>
                <a:srgbClr val="000000"/>
              </a:solidFill>
              <a:prstDash val="sysDash"/>
            </a:ln>
          </p:spPr>
          <p:txBody>
            <a:bodyPr wrap="square" lIns="0" tIns="0" rIns="0" bIns="0" rtlCol="0"/>
            <a:lstStyle/>
            <a:p>
              <a:endParaRPr/>
            </a:p>
          </p:txBody>
        </p:sp>
        <p:sp>
          <p:nvSpPr>
            <p:cNvPr id="20" name="object 20"/>
            <p:cNvSpPr/>
            <p:nvPr/>
          </p:nvSpPr>
          <p:spPr>
            <a:xfrm>
              <a:off x="5815330" y="2835909"/>
              <a:ext cx="351790" cy="224790"/>
            </a:xfrm>
            <a:custGeom>
              <a:avLst/>
              <a:gdLst/>
              <a:ahLst/>
              <a:cxnLst/>
              <a:rect l="l" t="t" r="r" b="b"/>
              <a:pathLst>
                <a:path w="351789" h="224789">
                  <a:moveTo>
                    <a:pt x="36830" y="214630"/>
                  </a:moveTo>
                  <a:lnTo>
                    <a:pt x="0" y="214630"/>
                  </a:lnTo>
                  <a:lnTo>
                    <a:pt x="0" y="224790"/>
                  </a:lnTo>
                  <a:lnTo>
                    <a:pt x="36830" y="224790"/>
                  </a:lnTo>
                  <a:lnTo>
                    <a:pt x="36830" y="214630"/>
                  </a:lnTo>
                  <a:close/>
                </a:path>
                <a:path w="351789" h="224789">
                  <a:moveTo>
                    <a:pt x="102870" y="214630"/>
                  </a:moveTo>
                  <a:lnTo>
                    <a:pt x="66040" y="214630"/>
                  </a:lnTo>
                  <a:lnTo>
                    <a:pt x="66040" y="224790"/>
                  </a:lnTo>
                  <a:lnTo>
                    <a:pt x="102870" y="224790"/>
                  </a:lnTo>
                  <a:lnTo>
                    <a:pt x="102870" y="214630"/>
                  </a:lnTo>
                  <a:close/>
                </a:path>
                <a:path w="351789" h="224789">
                  <a:moveTo>
                    <a:pt x="170180" y="214630"/>
                  </a:moveTo>
                  <a:lnTo>
                    <a:pt x="132080" y="214630"/>
                  </a:lnTo>
                  <a:lnTo>
                    <a:pt x="132080" y="224790"/>
                  </a:lnTo>
                  <a:lnTo>
                    <a:pt x="170180" y="224790"/>
                  </a:lnTo>
                  <a:lnTo>
                    <a:pt x="170180" y="214630"/>
                  </a:lnTo>
                  <a:close/>
                </a:path>
                <a:path w="351789" h="224789">
                  <a:moveTo>
                    <a:pt x="236220" y="214630"/>
                  </a:moveTo>
                  <a:lnTo>
                    <a:pt x="198120" y="214630"/>
                  </a:lnTo>
                  <a:lnTo>
                    <a:pt x="198120" y="224790"/>
                  </a:lnTo>
                  <a:lnTo>
                    <a:pt x="236220" y="224790"/>
                  </a:lnTo>
                  <a:lnTo>
                    <a:pt x="236220" y="214630"/>
                  </a:lnTo>
                  <a:close/>
                </a:path>
                <a:path w="351789" h="224789">
                  <a:moveTo>
                    <a:pt x="302260" y="214630"/>
                  </a:moveTo>
                  <a:lnTo>
                    <a:pt x="264160" y="214630"/>
                  </a:lnTo>
                  <a:lnTo>
                    <a:pt x="264160" y="224790"/>
                  </a:lnTo>
                  <a:lnTo>
                    <a:pt x="302260" y="224790"/>
                  </a:lnTo>
                  <a:lnTo>
                    <a:pt x="302260" y="214630"/>
                  </a:lnTo>
                  <a:close/>
                </a:path>
                <a:path w="351789" h="224789">
                  <a:moveTo>
                    <a:pt x="351790" y="198120"/>
                  </a:moveTo>
                  <a:lnTo>
                    <a:pt x="342900" y="198120"/>
                  </a:lnTo>
                  <a:lnTo>
                    <a:pt x="342900" y="214630"/>
                  </a:lnTo>
                  <a:lnTo>
                    <a:pt x="330200" y="214630"/>
                  </a:lnTo>
                  <a:lnTo>
                    <a:pt x="330200" y="224790"/>
                  </a:lnTo>
                  <a:lnTo>
                    <a:pt x="346710" y="224790"/>
                  </a:lnTo>
                  <a:lnTo>
                    <a:pt x="351790" y="224790"/>
                  </a:lnTo>
                  <a:lnTo>
                    <a:pt x="351790" y="219710"/>
                  </a:lnTo>
                  <a:lnTo>
                    <a:pt x="351790" y="198120"/>
                  </a:lnTo>
                  <a:close/>
                </a:path>
                <a:path w="351789" h="224789">
                  <a:moveTo>
                    <a:pt x="351790" y="132080"/>
                  </a:moveTo>
                  <a:lnTo>
                    <a:pt x="342900" y="132080"/>
                  </a:lnTo>
                  <a:lnTo>
                    <a:pt x="342900" y="170180"/>
                  </a:lnTo>
                  <a:lnTo>
                    <a:pt x="351790" y="170180"/>
                  </a:lnTo>
                  <a:lnTo>
                    <a:pt x="351790" y="132080"/>
                  </a:lnTo>
                  <a:close/>
                </a:path>
                <a:path w="351789" h="224789">
                  <a:moveTo>
                    <a:pt x="351790" y="66040"/>
                  </a:moveTo>
                  <a:lnTo>
                    <a:pt x="342900" y="66040"/>
                  </a:lnTo>
                  <a:lnTo>
                    <a:pt x="342900" y="104140"/>
                  </a:lnTo>
                  <a:lnTo>
                    <a:pt x="351790" y="104140"/>
                  </a:lnTo>
                  <a:lnTo>
                    <a:pt x="351790" y="66040"/>
                  </a:lnTo>
                  <a:close/>
                </a:path>
                <a:path w="351789" h="224789">
                  <a:moveTo>
                    <a:pt x="351790" y="0"/>
                  </a:moveTo>
                  <a:lnTo>
                    <a:pt x="342900" y="0"/>
                  </a:lnTo>
                  <a:lnTo>
                    <a:pt x="342900" y="38100"/>
                  </a:lnTo>
                  <a:lnTo>
                    <a:pt x="351790" y="38100"/>
                  </a:lnTo>
                  <a:lnTo>
                    <a:pt x="351790" y="0"/>
                  </a:lnTo>
                  <a:close/>
                </a:path>
              </a:pathLst>
            </a:custGeom>
            <a:solidFill>
              <a:srgbClr val="000000"/>
            </a:solidFill>
          </p:spPr>
          <p:txBody>
            <a:bodyPr wrap="square" lIns="0" tIns="0" rIns="0" bIns="0" rtlCol="0"/>
            <a:lstStyle/>
            <a:p>
              <a:endParaRPr/>
            </a:p>
          </p:txBody>
        </p:sp>
      </p:grpSp>
      <p:sp>
        <p:nvSpPr>
          <p:cNvPr id="21" name="object 21"/>
          <p:cNvSpPr txBox="1"/>
          <p:nvPr/>
        </p:nvSpPr>
        <p:spPr>
          <a:xfrm>
            <a:off x="5202761" y="2121304"/>
            <a:ext cx="710565" cy="191719"/>
          </a:xfrm>
          <a:prstGeom prst="rect">
            <a:avLst/>
          </a:prstGeom>
          <a:solidFill>
            <a:srgbClr val="CC9800"/>
          </a:solidFill>
        </p:spPr>
        <p:txBody>
          <a:bodyPr vert="horz" wrap="square" lIns="0" tIns="37465" rIns="0" bIns="0" rtlCol="0">
            <a:spAutoFit/>
          </a:bodyPr>
          <a:lstStyle/>
          <a:p>
            <a:pPr algn="ctr">
              <a:lnSpc>
                <a:spcPct val="100000"/>
              </a:lnSpc>
              <a:spcBef>
                <a:spcPts val="295"/>
              </a:spcBef>
            </a:pPr>
            <a:r>
              <a:rPr sz="1000" spc="-5" dirty="0">
                <a:latin typeface="Arial"/>
                <a:cs typeface="Arial"/>
              </a:rPr>
              <a:t>H7</a:t>
            </a:r>
            <a:endParaRPr sz="1000">
              <a:latin typeface="Arial"/>
              <a:cs typeface="Arial"/>
            </a:endParaRPr>
          </a:p>
        </p:txBody>
      </p:sp>
      <p:grpSp>
        <p:nvGrpSpPr>
          <p:cNvPr id="22" name="object 22"/>
          <p:cNvGrpSpPr/>
          <p:nvPr/>
        </p:nvGrpSpPr>
        <p:grpSpPr>
          <a:xfrm>
            <a:off x="5198313" y="1314517"/>
            <a:ext cx="1714704" cy="1606562"/>
            <a:chOff x="5448096" y="1747927"/>
            <a:chExt cx="1714704" cy="2142083"/>
          </a:xfrm>
        </p:grpSpPr>
        <p:sp>
          <p:nvSpPr>
            <p:cNvPr id="23" name="object 23"/>
            <p:cNvSpPr/>
            <p:nvPr/>
          </p:nvSpPr>
          <p:spPr>
            <a:xfrm>
              <a:off x="5448300" y="3276600"/>
              <a:ext cx="1685289" cy="0"/>
            </a:xfrm>
            <a:custGeom>
              <a:avLst/>
              <a:gdLst/>
              <a:ahLst/>
              <a:cxnLst/>
              <a:rect l="l" t="t" r="r" b="b"/>
              <a:pathLst>
                <a:path w="1685290">
                  <a:moveTo>
                    <a:pt x="0" y="0"/>
                  </a:moveTo>
                  <a:lnTo>
                    <a:pt x="1685290" y="0"/>
                  </a:lnTo>
                </a:path>
              </a:pathLst>
            </a:custGeom>
            <a:ln w="9344">
              <a:solidFill>
                <a:srgbClr val="000000"/>
              </a:solidFill>
            </a:ln>
          </p:spPr>
          <p:txBody>
            <a:bodyPr wrap="square" lIns="0" tIns="0" rIns="0" bIns="0" rtlCol="0"/>
            <a:lstStyle/>
            <a:p>
              <a:endParaRPr/>
            </a:p>
          </p:txBody>
        </p:sp>
        <p:sp>
          <p:nvSpPr>
            <p:cNvPr id="24" name="object 24"/>
            <p:cNvSpPr/>
            <p:nvPr/>
          </p:nvSpPr>
          <p:spPr>
            <a:xfrm>
              <a:off x="5448096" y="3044189"/>
              <a:ext cx="0" cy="232410"/>
            </a:xfrm>
            <a:custGeom>
              <a:avLst/>
              <a:gdLst/>
              <a:ahLst/>
              <a:cxnLst/>
              <a:rect l="l" t="t" r="r" b="b"/>
              <a:pathLst>
                <a:path h="232410">
                  <a:moveTo>
                    <a:pt x="0" y="0"/>
                  </a:moveTo>
                  <a:lnTo>
                    <a:pt x="0" y="232410"/>
                  </a:lnTo>
                </a:path>
              </a:pathLst>
            </a:custGeom>
            <a:ln w="9752">
              <a:solidFill>
                <a:srgbClr val="000000"/>
              </a:solidFill>
            </a:ln>
          </p:spPr>
          <p:txBody>
            <a:bodyPr wrap="square" lIns="0" tIns="0" rIns="0" bIns="0" rtlCol="0"/>
            <a:lstStyle/>
            <a:p>
              <a:endParaRPr/>
            </a:p>
          </p:txBody>
        </p:sp>
        <p:sp>
          <p:nvSpPr>
            <p:cNvPr id="25" name="object 25"/>
            <p:cNvSpPr/>
            <p:nvPr/>
          </p:nvSpPr>
          <p:spPr>
            <a:xfrm>
              <a:off x="6172200" y="2590800"/>
              <a:ext cx="990600" cy="685800"/>
            </a:xfrm>
            <a:custGeom>
              <a:avLst/>
              <a:gdLst/>
              <a:ahLst/>
              <a:cxnLst/>
              <a:rect l="l" t="t" r="r" b="b"/>
              <a:pathLst>
                <a:path w="990600" h="685800">
                  <a:moveTo>
                    <a:pt x="961390" y="685800"/>
                  </a:moveTo>
                  <a:lnTo>
                    <a:pt x="961390" y="457200"/>
                  </a:lnTo>
                </a:path>
                <a:path w="990600" h="685800">
                  <a:moveTo>
                    <a:pt x="0" y="0"/>
                  </a:moveTo>
                  <a:lnTo>
                    <a:pt x="990600" y="0"/>
                  </a:lnTo>
                </a:path>
                <a:path w="990600" h="685800">
                  <a:moveTo>
                    <a:pt x="0" y="0"/>
                  </a:moveTo>
                  <a:lnTo>
                    <a:pt x="0" y="228600"/>
                  </a:lnTo>
                </a:path>
                <a:path w="990600" h="685800">
                  <a:moveTo>
                    <a:pt x="990600" y="0"/>
                  </a:moveTo>
                  <a:lnTo>
                    <a:pt x="990600" y="228600"/>
                  </a:lnTo>
                </a:path>
              </a:pathLst>
            </a:custGeom>
            <a:ln w="9344">
              <a:solidFill>
                <a:srgbClr val="000000"/>
              </a:solidFill>
            </a:ln>
          </p:spPr>
          <p:txBody>
            <a:bodyPr wrap="square" lIns="0" tIns="0" rIns="0" bIns="0" rtlCol="0"/>
            <a:lstStyle/>
            <a:p>
              <a:endParaRPr/>
            </a:p>
          </p:txBody>
        </p:sp>
        <p:sp>
          <p:nvSpPr>
            <p:cNvPr id="26" name="object 26"/>
            <p:cNvSpPr/>
            <p:nvPr/>
          </p:nvSpPr>
          <p:spPr>
            <a:xfrm>
              <a:off x="6316980" y="3277869"/>
              <a:ext cx="229870" cy="612140"/>
            </a:xfrm>
            <a:custGeom>
              <a:avLst/>
              <a:gdLst/>
              <a:ahLst/>
              <a:cxnLst/>
              <a:rect l="l" t="t" r="r" b="b"/>
              <a:pathLst>
                <a:path w="229870" h="612139">
                  <a:moveTo>
                    <a:pt x="107950" y="0"/>
                  </a:moveTo>
                  <a:lnTo>
                    <a:pt x="0" y="157479"/>
                  </a:lnTo>
                  <a:lnTo>
                    <a:pt x="57150" y="154939"/>
                  </a:lnTo>
                  <a:lnTo>
                    <a:pt x="77470" y="612139"/>
                  </a:lnTo>
                  <a:lnTo>
                    <a:pt x="191770" y="607059"/>
                  </a:lnTo>
                  <a:lnTo>
                    <a:pt x="171450" y="149859"/>
                  </a:lnTo>
                  <a:lnTo>
                    <a:pt x="229870" y="147319"/>
                  </a:lnTo>
                  <a:lnTo>
                    <a:pt x="107950" y="0"/>
                  </a:lnTo>
                  <a:close/>
                </a:path>
              </a:pathLst>
            </a:custGeom>
            <a:solidFill>
              <a:srgbClr val="CC9800"/>
            </a:solidFill>
          </p:spPr>
          <p:txBody>
            <a:bodyPr wrap="square" lIns="0" tIns="0" rIns="0" bIns="0" rtlCol="0"/>
            <a:lstStyle/>
            <a:p>
              <a:endParaRPr/>
            </a:p>
          </p:txBody>
        </p:sp>
        <p:sp>
          <p:nvSpPr>
            <p:cNvPr id="27" name="object 27"/>
            <p:cNvSpPr/>
            <p:nvPr/>
          </p:nvSpPr>
          <p:spPr>
            <a:xfrm>
              <a:off x="6316980" y="3277870"/>
              <a:ext cx="229870" cy="612140"/>
            </a:xfrm>
            <a:custGeom>
              <a:avLst/>
              <a:gdLst/>
              <a:ahLst/>
              <a:cxnLst/>
              <a:rect l="l" t="t" r="r" b="b"/>
              <a:pathLst>
                <a:path w="229870" h="612139">
                  <a:moveTo>
                    <a:pt x="191770" y="607059"/>
                  </a:moveTo>
                  <a:lnTo>
                    <a:pt x="171450" y="149859"/>
                  </a:lnTo>
                  <a:lnTo>
                    <a:pt x="229870" y="147319"/>
                  </a:lnTo>
                  <a:lnTo>
                    <a:pt x="107950" y="0"/>
                  </a:lnTo>
                  <a:lnTo>
                    <a:pt x="0" y="157479"/>
                  </a:lnTo>
                  <a:lnTo>
                    <a:pt x="57150" y="154939"/>
                  </a:lnTo>
                  <a:lnTo>
                    <a:pt x="77470" y="612139"/>
                  </a:lnTo>
                  <a:lnTo>
                    <a:pt x="191770" y="607059"/>
                  </a:lnTo>
                  <a:close/>
                </a:path>
              </a:pathLst>
            </a:custGeom>
            <a:ln w="9344">
              <a:solidFill>
                <a:srgbClr val="000000"/>
              </a:solidFill>
            </a:ln>
          </p:spPr>
          <p:txBody>
            <a:bodyPr wrap="square" lIns="0" tIns="0" rIns="0" bIns="0" rtlCol="0"/>
            <a:lstStyle/>
            <a:p>
              <a:endParaRPr/>
            </a:p>
          </p:txBody>
        </p:sp>
        <p:sp>
          <p:nvSpPr>
            <p:cNvPr id="28" name="object 28"/>
            <p:cNvSpPr/>
            <p:nvPr/>
          </p:nvSpPr>
          <p:spPr>
            <a:xfrm>
              <a:off x="6581140" y="2208530"/>
              <a:ext cx="224790" cy="373380"/>
            </a:xfrm>
            <a:custGeom>
              <a:avLst/>
              <a:gdLst/>
              <a:ahLst/>
              <a:cxnLst/>
              <a:rect l="l" t="t" r="r" b="b"/>
              <a:pathLst>
                <a:path w="224790" h="373380">
                  <a:moveTo>
                    <a:pt x="109219" y="0"/>
                  </a:moveTo>
                  <a:lnTo>
                    <a:pt x="0" y="97790"/>
                  </a:lnTo>
                  <a:lnTo>
                    <a:pt x="55879" y="95250"/>
                  </a:lnTo>
                  <a:lnTo>
                    <a:pt x="68579" y="373380"/>
                  </a:lnTo>
                  <a:lnTo>
                    <a:pt x="181609" y="369570"/>
                  </a:lnTo>
                  <a:lnTo>
                    <a:pt x="168909" y="90170"/>
                  </a:lnTo>
                  <a:lnTo>
                    <a:pt x="224789" y="87630"/>
                  </a:lnTo>
                  <a:lnTo>
                    <a:pt x="109219" y="0"/>
                  </a:lnTo>
                  <a:close/>
                </a:path>
              </a:pathLst>
            </a:custGeom>
            <a:solidFill>
              <a:srgbClr val="CC9800"/>
            </a:solidFill>
          </p:spPr>
          <p:txBody>
            <a:bodyPr wrap="square" lIns="0" tIns="0" rIns="0" bIns="0" rtlCol="0"/>
            <a:lstStyle/>
            <a:p>
              <a:endParaRPr/>
            </a:p>
          </p:txBody>
        </p:sp>
        <p:sp>
          <p:nvSpPr>
            <p:cNvPr id="29" name="object 29"/>
            <p:cNvSpPr/>
            <p:nvPr/>
          </p:nvSpPr>
          <p:spPr>
            <a:xfrm>
              <a:off x="6581140" y="2208530"/>
              <a:ext cx="224790" cy="373380"/>
            </a:xfrm>
            <a:custGeom>
              <a:avLst/>
              <a:gdLst/>
              <a:ahLst/>
              <a:cxnLst/>
              <a:rect l="l" t="t" r="r" b="b"/>
              <a:pathLst>
                <a:path w="224790" h="373380">
                  <a:moveTo>
                    <a:pt x="181609" y="369570"/>
                  </a:moveTo>
                  <a:lnTo>
                    <a:pt x="168909" y="90170"/>
                  </a:lnTo>
                  <a:lnTo>
                    <a:pt x="224789" y="87630"/>
                  </a:lnTo>
                  <a:lnTo>
                    <a:pt x="109219" y="0"/>
                  </a:lnTo>
                  <a:lnTo>
                    <a:pt x="0" y="97790"/>
                  </a:lnTo>
                  <a:lnTo>
                    <a:pt x="55879" y="95250"/>
                  </a:lnTo>
                  <a:lnTo>
                    <a:pt x="68579" y="373380"/>
                  </a:lnTo>
                  <a:lnTo>
                    <a:pt x="181609" y="369570"/>
                  </a:lnTo>
                  <a:close/>
                </a:path>
              </a:pathLst>
            </a:custGeom>
            <a:ln w="9344">
              <a:solidFill>
                <a:srgbClr val="000000"/>
              </a:solidFill>
            </a:ln>
          </p:spPr>
          <p:txBody>
            <a:bodyPr wrap="square" lIns="0" tIns="0" rIns="0" bIns="0" rtlCol="0"/>
            <a:lstStyle/>
            <a:p>
              <a:endParaRPr/>
            </a:p>
          </p:txBody>
        </p:sp>
        <p:sp>
          <p:nvSpPr>
            <p:cNvPr id="30" name="object 30"/>
            <p:cNvSpPr/>
            <p:nvPr/>
          </p:nvSpPr>
          <p:spPr>
            <a:xfrm>
              <a:off x="5791200" y="1752600"/>
              <a:ext cx="457200" cy="457200"/>
            </a:xfrm>
            <a:custGeom>
              <a:avLst/>
              <a:gdLst/>
              <a:ahLst/>
              <a:cxnLst/>
              <a:rect l="l" t="t" r="r" b="b"/>
              <a:pathLst>
                <a:path w="457200" h="457200">
                  <a:moveTo>
                    <a:pt x="457200" y="0"/>
                  </a:moveTo>
                  <a:lnTo>
                    <a:pt x="114300" y="0"/>
                  </a:lnTo>
                  <a:lnTo>
                    <a:pt x="0" y="114300"/>
                  </a:lnTo>
                  <a:lnTo>
                    <a:pt x="0" y="457200"/>
                  </a:lnTo>
                  <a:lnTo>
                    <a:pt x="457200" y="457200"/>
                  </a:lnTo>
                  <a:lnTo>
                    <a:pt x="457200" y="0"/>
                  </a:lnTo>
                  <a:close/>
                </a:path>
              </a:pathLst>
            </a:custGeom>
            <a:solidFill>
              <a:srgbClr val="CC9800"/>
            </a:solidFill>
          </p:spPr>
          <p:txBody>
            <a:bodyPr wrap="square" lIns="0" tIns="0" rIns="0" bIns="0" rtlCol="0"/>
            <a:lstStyle/>
            <a:p>
              <a:endParaRPr/>
            </a:p>
          </p:txBody>
        </p:sp>
        <p:sp>
          <p:nvSpPr>
            <p:cNvPr id="31" name="object 31"/>
            <p:cNvSpPr/>
            <p:nvPr/>
          </p:nvSpPr>
          <p:spPr>
            <a:xfrm>
              <a:off x="5791200" y="1752600"/>
              <a:ext cx="457200" cy="457200"/>
            </a:xfrm>
            <a:custGeom>
              <a:avLst/>
              <a:gdLst/>
              <a:ahLst/>
              <a:cxnLst/>
              <a:rect l="l" t="t" r="r" b="b"/>
              <a:pathLst>
                <a:path w="457200" h="457200">
                  <a:moveTo>
                    <a:pt x="457200" y="457200"/>
                  </a:moveTo>
                  <a:lnTo>
                    <a:pt x="0" y="457200"/>
                  </a:lnTo>
                  <a:lnTo>
                    <a:pt x="0" y="114300"/>
                  </a:lnTo>
                  <a:lnTo>
                    <a:pt x="114300" y="0"/>
                  </a:lnTo>
                  <a:lnTo>
                    <a:pt x="457200" y="0"/>
                  </a:lnTo>
                  <a:lnTo>
                    <a:pt x="457200" y="457200"/>
                  </a:lnTo>
                  <a:close/>
                </a:path>
              </a:pathLst>
            </a:custGeom>
            <a:ln w="9344">
              <a:solidFill>
                <a:srgbClr val="000000"/>
              </a:solidFill>
            </a:ln>
          </p:spPr>
          <p:txBody>
            <a:bodyPr wrap="square" lIns="0" tIns="0" rIns="0" bIns="0" rtlCol="0"/>
            <a:lstStyle/>
            <a:p>
              <a:endParaRPr/>
            </a:p>
          </p:txBody>
        </p:sp>
        <p:sp>
          <p:nvSpPr>
            <p:cNvPr id="32" name="object 32"/>
            <p:cNvSpPr/>
            <p:nvPr/>
          </p:nvSpPr>
          <p:spPr>
            <a:xfrm>
              <a:off x="5786527" y="1747927"/>
              <a:ext cx="123644" cy="123644"/>
            </a:xfrm>
            <a:prstGeom prst="rect">
              <a:avLst/>
            </a:prstGeom>
            <a:blipFill>
              <a:blip r:embed="rId2" cstate="print"/>
              <a:stretch>
                <a:fillRect/>
              </a:stretch>
            </a:blipFill>
          </p:spPr>
          <p:txBody>
            <a:bodyPr wrap="square" lIns="0" tIns="0" rIns="0" bIns="0" rtlCol="0"/>
            <a:lstStyle/>
            <a:p>
              <a:endParaRPr/>
            </a:p>
          </p:txBody>
        </p:sp>
      </p:grpSp>
      <p:sp>
        <p:nvSpPr>
          <p:cNvPr id="33" name="object 33"/>
          <p:cNvSpPr txBox="1"/>
          <p:nvPr/>
        </p:nvSpPr>
        <p:spPr>
          <a:xfrm>
            <a:off x="77469" y="1740217"/>
            <a:ext cx="950594"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Application</a:t>
            </a:r>
            <a:r>
              <a:rPr sz="1000" spc="-45" dirty="0">
                <a:latin typeface="Arial"/>
                <a:cs typeface="Arial"/>
              </a:rPr>
              <a:t> </a:t>
            </a:r>
            <a:r>
              <a:rPr sz="1000" spc="-5" dirty="0">
                <a:latin typeface="Arial"/>
                <a:cs typeface="Arial"/>
              </a:rPr>
              <a:t>layer</a:t>
            </a:r>
            <a:endParaRPr sz="1000">
              <a:latin typeface="Arial"/>
              <a:cs typeface="Arial"/>
            </a:endParaRPr>
          </a:p>
        </p:txBody>
      </p:sp>
      <p:grpSp>
        <p:nvGrpSpPr>
          <p:cNvPr id="34" name="object 34"/>
          <p:cNvGrpSpPr/>
          <p:nvPr/>
        </p:nvGrpSpPr>
        <p:grpSpPr>
          <a:xfrm>
            <a:off x="1519237" y="1368029"/>
            <a:ext cx="1007744" cy="1514951"/>
            <a:chOff x="1519237" y="1824037"/>
            <a:chExt cx="1007744" cy="2019935"/>
          </a:xfrm>
        </p:grpSpPr>
        <p:sp>
          <p:nvSpPr>
            <p:cNvPr id="35" name="object 35"/>
            <p:cNvSpPr/>
            <p:nvPr/>
          </p:nvSpPr>
          <p:spPr>
            <a:xfrm>
              <a:off x="1985009" y="3304539"/>
              <a:ext cx="228600" cy="534670"/>
            </a:xfrm>
            <a:custGeom>
              <a:avLst/>
              <a:gdLst/>
              <a:ahLst/>
              <a:cxnLst/>
              <a:rect l="l" t="t" r="r" b="b"/>
              <a:pathLst>
                <a:path w="228600" h="534670">
                  <a:moveTo>
                    <a:pt x="154939" y="0"/>
                  </a:moveTo>
                  <a:lnTo>
                    <a:pt x="36829" y="5080"/>
                  </a:lnTo>
                  <a:lnTo>
                    <a:pt x="55879" y="439420"/>
                  </a:lnTo>
                  <a:lnTo>
                    <a:pt x="0" y="441960"/>
                  </a:lnTo>
                  <a:lnTo>
                    <a:pt x="118109" y="534670"/>
                  </a:lnTo>
                  <a:lnTo>
                    <a:pt x="228600" y="431800"/>
                  </a:lnTo>
                  <a:lnTo>
                    <a:pt x="172719" y="434340"/>
                  </a:lnTo>
                  <a:lnTo>
                    <a:pt x="154939" y="0"/>
                  </a:lnTo>
                  <a:close/>
                </a:path>
              </a:pathLst>
            </a:custGeom>
            <a:solidFill>
              <a:srgbClr val="CC9800"/>
            </a:solidFill>
          </p:spPr>
          <p:txBody>
            <a:bodyPr wrap="square" lIns="0" tIns="0" rIns="0" bIns="0" rtlCol="0"/>
            <a:lstStyle/>
            <a:p>
              <a:endParaRPr/>
            </a:p>
          </p:txBody>
        </p:sp>
        <p:sp>
          <p:nvSpPr>
            <p:cNvPr id="36" name="object 36"/>
            <p:cNvSpPr/>
            <p:nvPr/>
          </p:nvSpPr>
          <p:spPr>
            <a:xfrm>
              <a:off x="1985009" y="3304539"/>
              <a:ext cx="228600" cy="534670"/>
            </a:xfrm>
            <a:custGeom>
              <a:avLst/>
              <a:gdLst/>
              <a:ahLst/>
              <a:cxnLst/>
              <a:rect l="l" t="t" r="r" b="b"/>
              <a:pathLst>
                <a:path w="228600" h="534670">
                  <a:moveTo>
                    <a:pt x="154939" y="0"/>
                  </a:moveTo>
                  <a:lnTo>
                    <a:pt x="172719" y="434340"/>
                  </a:lnTo>
                  <a:lnTo>
                    <a:pt x="228600" y="431800"/>
                  </a:lnTo>
                  <a:lnTo>
                    <a:pt x="118109" y="534670"/>
                  </a:lnTo>
                  <a:lnTo>
                    <a:pt x="0" y="441960"/>
                  </a:lnTo>
                  <a:lnTo>
                    <a:pt x="55879" y="439420"/>
                  </a:lnTo>
                  <a:lnTo>
                    <a:pt x="36829" y="5080"/>
                  </a:lnTo>
                  <a:lnTo>
                    <a:pt x="154939" y="0"/>
                  </a:lnTo>
                  <a:close/>
                </a:path>
              </a:pathLst>
            </a:custGeom>
            <a:ln w="9344">
              <a:solidFill>
                <a:srgbClr val="000000"/>
              </a:solidFill>
            </a:ln>
          </p:spPr>
          <p:txBody>
            <a:bodyPr wrap="square" lIns="0" tIns="0" rIns="0" bIns="0" rtlCol="0"/>
            <a:lstStyle/>
            <a:p>
              <a:endParaRPr/>
            </a:p>
          </p:txBody>
        </p:sp>
        <p:sp>
          <p:nvSpPr>
            <p:cNvPr id="37" name="object 37"/>
            <p:cNvSpPr/>
            <p:nvPr/>
          </p:nvSpPr>
          <p:spPr>
            <a:xfrm>
              <a:off x="2293619" y="2282190"/>
              <a:ext cx="228600" cy="336550"/>
            </a:xfrm>
            <a:custGeom>
              <a:avLst/>
              <a:gdLst/>
              <a:ahLst/>
              <a:cxnLst/>
              <a:rect l="l" t="t" r="r" b="b"/>
              <a:pathLst>
                <a:path w="228600" h="336550">
                  <a:moveTo>
                    <a:pt x="161290" y="0"/>
                  </a:moveTo>
                  <a:lnTo>
                    <a:pt x="44450" y="5080"/>
                  </a:lnTo>
                  <a:lnTo>
                    <a:pt x="54610" y="276860"/>
                  </a:lnTo>
                  <a:lnTo>
                    <a:pt x="0" y="279400"/>
                  </a:lnTo>
                  <a:lnTo>
                    <a:pt x="116840" y="336550"/>
                  </a:lnTo>
                  <a:lnTo>
                    <a:pt x="228600" y="269239"/>
                  </a:lnTo>
                  <a:lnTo>
                    <a:pt x="172719" y="271780"/>
                  </a:lnTo>
                  <a:lnTo>
                    <a:pt x="161290" y="0"/>
                  </a:lnTo>
                  <a:close/>
                </a:path>
              </a:pathLst>
            </a:custGeom>
            <a:solidFill>
              <a:srgbClr val="CC9800"/>
            </a:solidFill>
          </p:spPr>
          <p:txBody>
            <a:bodyPr wrap="square" lIns="0" tIns="0" rIns="0" bIns="0" rtlCol="0"/>
            <a:lstStyle/>
            <a:p>
              <a:endParaRPr/>
            </a:p>
          </p:txBody>
        </p:sp>
        <p:sp>
          <p:nvSpPr>
            <p:cNvPr id="38" name="object 38"/>
            <p:cNvSpPr/>
            <p:nvPr/>
          </p:nvSpPr>
          <p:spPr>
            <a:xfrm>
              <a:off x="2293619" y="2282190"/>
              <a:ext cx="228600" cy="336550"/>
            </a:xfrm>
            <a:custGeom>
              <a:avLst/>
              <a:gdLst/>
              <a:ahLst/>
              <a:cxnLst/>
              <a:rect l="l" t="t" r="r" b="b"/>
              <a:pathLst>
                <a:path w="228600" h="336550">
                  <a:moveTo>
                    <a:pt x="161290" y="0"/>
                  </a:moveTo>
                  <a:lnTo>
                    <a:pt x="172719" y="271780"/>
                  </a:lnTo>
                  <a:lnTo>
                    <a:pt x="228600" y="269239"/>
                  </a:lnTo>
                  <a:lnTo>
                    <a:pt x="116840" y="336550"/>
                  </a:lnTo>
                  <a:lnTo>
                    <a:pt x="0" y="279400"/>
                  </a:lnTo>
                  <a:lnTo>
                    <a:pt x="54610" y="276860"/>
                  </a:lnTo>
                  <a:lnTo>
                    <a:pt x="44450" y="5080"/>
                  </a:lnTo>
                  <a:lnTo>
                    <a:pt x="161290" y="0"/>
                  </a:lnTo>
                  <a:close/>
                </a:path>
              </a:pathLst>
            </a:custGeom>
            <a:ln w="9344">
              <a:solidFill>
                <a:srgbClr val="000000"/>
              </a:solidFill>
            </a:ln>
          </p:spPr>
          <p:txBody>
            <a:bodyPr wrap="square" lIns="0" tIns="0" rIns="0" bIns="0" rtlCol="0"/>
            <a:lstStyle/>
            <a:p>
              <a:endParaRPr/>
            </a:p>
          </p:txBody>
        </p:sp>
        <p:sp>
          <p:nvSpPr>
            <p:cNvPr id="39" name="object 39"/>
            <p:cNvSpPr/>
            <p:nvPr/>
          </p:nvSpPr>
          <p:spPr>
            <a:xfrm>
              <a:off x="1524000" y="1828800"/>
              <a:ext cx="457200" cy="457200"/>
            </a:xfrm>
            <a:custGeom>
              <a:avLst/>
              <a:gdLst/>
              <a:ahLst/>
              <a:cxnLst/>
              <a:rect l="l" t="t" r="r" b="b"/>
              <a:pathLst>
                <a:path w="457200" h="457200">
                  <a:moveTo>
                    <a:pt x="457200" y="0"/>
                  </a:moveTo>
                  <a:lnTo>
                    <a:pt x="114300" y="0"/>
                  </a:lnTo>
                  <a:lnTo>
                    <a:pt x="0" y="114300"/>
                  </a:lnTo>
                  <a:lnTo>
                    <a:pt x="0" y="457200"/>
                  </a:lnTo>
                  <a:lnTo>
                    <a:pt x="457200" y="457200"/>
                  </a:lnTo>
                  <a:lnTo>
                    <a:pt x="457200" y="0"/>
                  </a:lnTo>
                  <a:close/>
                </a:path>
              </a:pathLst>
            </a:custGeom>
            <a:solidFill>
              <a:srgbClr val="CC9800"/>
            </a:solidFill>
          </p:spPr>
          <p:txBody>
            <a:bodyPr wrap="square" lIns="0" tIns="0" rIns="0" bIns="0" rtlCol="0"/>
            <a:lstStyle/>
            <a:p>
              <a:endParaRPr/>
            </a:p>
          </p:txBody>
        </p:sp>
        <p:sp>
          <p:nvSpPr>
            <p:cNvPr id="40" name="object 40"/>
            <p:cNvSpPr/>
            <p:nvPr/>
          </p:nvSpPr>
          <p:spPr>
            <a:xfrm>
              <a:off x="1524000" y="1828800"/>
              <a:ext cx="457200" cy="457200"/>
            </a:xfrm>
            <a:custGeom>
              <a:avLst/>
              <a:gdLst/>
              <a:ahLst/>
              <a:cxnLst/>
              <a:rect l="l" t="t" r="r" b="b"/>
              <a:pathLst>
                <a:path w="457200" h="457200">
                  <a:moveTo>
                    <a:pt x="457200" y="457200"/>
                  </a:moveTo>
                  <a:lnTo>
                    <a:pt x="0" y="457200"/>
                  </a:lnTo>
                  <a:lnTo>
                    <a:pt x="0" y="114300"/>
                  </a:lnTo>
                  <a:lnTo>
                    <a:pt x="114300" y="0"/>
                  </a:lnTo>
                  <a:lnTo>
                    <a:pt x="457200" y="0"/>
                  </a:lnTo>
                  <a:lnTo>
                    <a:pt x="457200" y="457200"/>
                  </a:lnTo>
                  <a:close/>
                </a:path>
              </a:pathLst>
            </a:custGeom>
            <a:ln w="9344">
              <a:solidFill>
                <a:srgbClr val="000000"/>
              </a:solidFill>
            </a:ln>
          </p:spPr>
          <p:txBody>
            <a:bodyPr wrap="square" lIns="0" tIns="0" rIns="0" bIns="0" rtlCol="0"/>
            <a:lstStyle/>
            <a:p>
              <a:endParaRPr/>
            </a:p>
          </p:txBody>
        </p:sp>
        <p:sp>
          <p:nvSpPr>
            <p:cNvPr id="41" name="object 41"/>
            <p:cNvSpPr/>
            <p:nvPr/>
          </p:nvSpPr>
          <p:spPr>
            <a:xfrm>
              <a:off x="1519327" y="1824127"/>
              <a:ext cx="123644" cy="123644"/>
            </a:xfrm>
            <a:prstGeom prst="rect">
              <a:avLst/>
            </a:prstGeom>
            <a:blipFill>
              <a:blip r:embed="rId2" cstate="print"/>
              <a:stretch>
                <a:fillRect/>
              </a:stretch>
            </a:blipFill>
          </p:spPr>
          <p:txBody>
            <a:bodyPr wrap="square" lIns="0" tIns="0" rIns="0" bIns="0" rtlCol="0"/>
            <a:lstStyle/>
            <a:p>
              <a:endParaRPr/>
            </a:p>
          </p:txBody>
        </p:sp>
      </p:grpSp>
      <p:sp>
        <p:nvSpPr>
          <p:cNvPr id="42" name="object 42"/>
          <p:cNvSpPr txBox="1"/>
          <p:nvPr/>
        </p:nvSpPr>
        <p:spPr>
          <a:xfrm>
            <a:off x="7828686" y="1972390"/>
            <a:ext cx="950594"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Application</a:t>
            </a:r>
            <a:r>
              <a:rPr sz="1000" spc="-45" dirty="0">
                <a:latin typeface="Arial"/>
                <a:cs typeface="Arial"/>
              </a:rPr>
              <a:t> </a:t>
            </a:r>
            <a:r>
              <a:rPr sz="1000" spc="-5" dirty="0">
                <a:latin typeface="Arial"/>
                <a:cs typeface="Arial"/>
              </a:rPr>
              <a:t>layer</a:t>
            </a:r>
            <a:endParaRPr sz="1000">
              <a:latin typeface="Arial"/>
              <a:cs typeface="Arial"/>
            </a:endParaRPr>
          </a:p>
        </p:txBody>
      </p:sp>
      <p:sp>
        <p:nvSpPr>
          <p:cNvPr id="43" name="object 43"/>
          <p:cNvSpPr txBox="1"/>
          <p:nvPr/>
        </p:nvSpPr>
        <p:spPr>
          <a:xfrm>
            <a:off x="3135629" y="2173605"/>
            <a:ext cx="539750"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M</a:t>
            </a:r>
            <a:r>
              <a:rPr sz="1000" spc="-10" dirty="0">
                <a:latin typeface="Arial"/>
                <a:cs typeface="Arial"/>
              </a:rPr>
              <a:t>e</a:t>
            </a:r>
            <a:r>
              <a:rPr sz="1000" spc="10" dirty="0">
                <a:latin typeface="Arial"/>
                <a:cs typeface="Arial"/>
              </a:rPr>
              <a:t>s</a:t>
            </a:r>
            <a:r>
              <a:rPr sz="1000" dirty="0">
                <a:latin typeface="Arial"/>
                <a:cs typeface="Arial"/>
              </a:rPr>
              <a:t>s</a:t>
            </a:r>
            <a:r>
              <a:rPr sz="1000" spc="-10" dirty="0">
                <a:latin typeface="Arial"/>
                <a:cs typeface="Arial"/>
              </a:rPr>
              <a:t>ag</a:t>
            </a:r>
            <a:r>
              <a:rPr sz="1000" dirty="0">
                <a:latin typeface="Arial"/>
                <a:cs typeface="Arial"/>
              </a:rPr>
              <a:t>e</a:t>
            </a:r>
            <a:endParaRPr sz="1000">
              <a:latin typeface="Arial"/>
              <a:cs typeface="Arial"/>
            </a:endParaRPr>
          </a:p>
        </p:txBody>
      </p:sp>
      <p:sp>
        <p:nvSpPr>
          <p:cNvPr id="44" name="object 44"/>
          <p:cNvSpPr txBox="1"/>
          <p:nvPr/>
        </p:nvSpPr>
        <p:spPr>
          <a:xfrm>
            <a:off x="7075576" y="2140981"/>
            <a:ext cx="539750"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M</a:t>
            </a:r>
            <a:r>
              <a:rPr sz="1000" spc="-10" dirty="0">
                <a:latin typeface="Arial"/>
                <a:cs typeface="Arial"/>
              </a:rPr>
              <a:t>e</a:t>
            </a:r>
            <a:r>
              <a:rPr sz="1000" spc="10" dirty="0">
                <a:latin typeface="Arial"/>
                <a:cs typeface="Arial"/>
              </a:rPr>
              <a:t>s</a:t>
            </a:r>
            <a:r>
              <a:rPr sz="1000" dirty="0">
                <a:latin typeface="Arial"/>
                <a:cs typeface="Arial"/>
              </a:rPr>
              <a:t>s</a:t>
            </a:r>
            <a:r>
              <a:rPr sz="1000" spc="-10" dirty="0">
                <a:latin typeface="Arial"/>
                <a:cs typeface="Arial"/>
              </a:rPr>
              <a:t>ag</a:t>
            </a:r>
            <a:r>
              <a:rPr sz="1000" dirty="0">
                <a:latin typeface="Arial"/>
                <a:cs typeface="Arial"/>
              </a:rPr>
              <a:t>e</a:t>
            </a:r>
            <a:endParaRPr sz="1000">
              <a:latin typeface="Arial"/>
              <a:cs typeface="Arial"/>
            </a:endParaRPr>
          </a:p>
        </p:txBody>
      </p:sp>
      <p:sp>
        <p:nvSpPr>
          <p:cNvPr id="46" name="object 46"/>
          <p:cNvSpPr txBox="1"/>
          <p:nvPr/>
        </p:nvSpPr>
        <p:spPr>
          <a:xfrm>
            <a:off x="459741" y="3330893"/>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a:latin typeface="Wingdings"/>
              <a:cs typeface="Wingdings"/>
            </a:endParaRPr>
          </a:p>
        </p:txBody>
      </p:sp>
      <p:sp>
        <p:nvSpPr>
          <p:cNvPr id="47" name="object 47"/>
          <p:cNvSpPr txBox="1"/>
          <p:nvPr/>
        </p:nvSpPr>
        <p:spPr>
          <a:xfrm>
            <a:off x="802643" y="3305175"/>
            <a:ext cx="5902325" cy="243656"/>
          </a:xfrm>
          <a:prstGeom prst="rect">
            <a:avLst/>
          </a:prstGeom>
        </p:spPr>
        <p:txBody>
          <a:bodyPr vert="horz" wrap="square" lIns="0" tIns="12700" rIns="0" bIns="0" rtlCol="0">
            <a:spAutoFit/>
          </a:bodyPr>
          <a:lstStyle/>
          <a:p>
            <a:pPr marL="12700">
              <a:lnSpc>
                <a:spcPct val="100000"/>
              </a:lnSpc>
              <a:spcBef>
                <a:spcPts val="100"/>
              </a:spcBef>
            </a:pPr>
            <a:r>
              <a:rPr sz="1500" spc="-5" dirty="0">
                <a:latin typeface="Arial"/>
                <a:cs typeface="Arial"/>
              </a:rPr>
              <a:t>The </a:t>
            </a:r>
            <a:r>
              <a:rPr sz="1500" dirty="0">
                <a:latin typeface="Arial"/>
                <a:cs typeface="Arial"/>
              </a:rPr>
              <a:t>application </a:t>
            </a:r>
            <a:r>
              <a:rPr sz="1500" spc="5" dirty="0">
                <a:latin typeface="Arial"/>
                <a:cs typeface="Arial"/>
              </a:rPr>
              <a:t>layer </a:t>
            </a:r>
            <a:r>
              <a:rPr sz="1500" dirty="0">
                <a:latin typeface="Arial"/>
                <a:cs typeface="Arial"/>
              </a:rPr>
              <a:t>is responsible for providing services to the</a:t>
            </a:r>
            <a:r>
              <a:rPr sz="1500" spc="120" dirty="0">
                <a:latin typeface="Arial"/>
                <a:cs typeface="Arial"/>
              </a:rPr>
              <a:t> </a:t>
            </a:r>
            <a:r>
              <a:rPr sz="1500" dirty="0">
                <a:latin typeface="Arial"/>
                <a:cs typeface="Arial"/>
              </a:rPr>
              <a:t>user.</a:t>
            </a:r>
            <a:endParaRPr sz="1500">
              <a:latin typeface="Arial"/>
              <a:cs typeface="Arial"/>
            </a:endParaRPr>
          </a:p>
        </p:txBody>
      </p:sp>
      <p:sp>
        <p:nvSpPr>
          <p:cNvPr id="48" name="object 48"/>
          <p:cNvSpPr txBox="1"/>
          <p:nvPr/>
        </p:nvSpPr>
        <p:spPr>
          <a:xfrm>
            <a:off x="459741" y="3634661"/>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dirty="0">
              <a:latin typeface="Wingdings"/>
              <a:cs typeface="Wingdings"/>
            </a:endParaRPr>
          </a:p>
        </p:txBody>
      </p:sp>
      <p:sp>
        <p:nvSpPr>
          <p:cNvPr id="49" name="object 49"/>
          <p:cNvSpPr txBox="1"/>
          <p:nvPr/>
        </p:nvSpPr>
        <p:spPr>
          <a:xfrm>
            <a:off x="802640" y="3593624"/>
            <a:ext cx="1016000" cy="243656"/>
          </a:xfrm>
          <a:prstGeom prst="rect">
            <a:avLst/>
          </a:prstGeom>
        </p:spPr>
        <p:txBody>
          <a:bodyPr vert="horz" wrap="square" lIns="0" tIns="12700" rIns="0" bIns="0" rtlCol="0">
            <a:spAutoFit/>
          </a:bodyPr>
          <a:lstStyle/>
          <a:p>
            <a:pPr marL="12700">
              <a:lnSpc>
                <a:spcPct val="100000"/>
              </a:lnSpc>
              <a:spcBef>
                <a:spcPts val="100"/>
              </a:spcBef>
            </a:pPr>
            <a:r>
              <a:rPr sz="1500" dirty="0">
                <a:latin typeface="Arial"/>
                <a:cs typeface="Arial"/>
              </a:rPr>
              <a:t>Concerned:</a:t>
            </a:r>
          </a:p>
        </p:txBody>
      </p:sp>
      <p:sp>
        <p:nvSpPr>
          <p:cNvPr id="50" name="object 50"/>
          <p:cNvSpPr txBox="1"/>
          <p:nvPr/>
        </p:nvSpPr>
        <p:spPr>
          <a:xfrm>
            <a:off x="803909" y="3914537"/>
            <a:ext cx="114300" cy="747641"/>
          </a:xfrm>
          <a:prstGeom prst="rect">
            <a:avLst/>
          </a:prstGeom>
        </p:spPr>
        <p:txBody>
          <a:bodyPr vert="horz" wrap="square" lIns="0" tIns="16510" rIns="0" bIns="0" rtlCol="0">
            <a:spAutoFit/>
          </a:bodyPr>
          <a:lstStyle/>
          <a:p>
            <a:pPr marL="12700">
              <a:lnSpc>
                <a:spcPct val="100000"/>
              </a:lnSpc>
              <a:spcBef>
                <a:spcPts val="13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p:txBody>
      </p:sp>
      <p:sp>
        <p:nvSpPr>
          <p:cNvPr id="51" name="object 51"/>
          <p:cNvSpPr txBox="1"/>
          <p:nvPr/>
        </p:nvSpPr>
        <p:spPr>
          <a:xfrm>
            <a:off x="1129030" y="3893637"/>
            <a:ext cx="7461250" cy="984885"/>
          </a:xfrm>
          <a:prstGeom prst="rect">
            <a:avLst/>
          </a:prstGeom>
        </p:spPr>
        <p:txBody>
          <a:bodyPr vert="horz" wrap="square" lIns="0" tIns="12700" rIns="0" bIns="0" rtlCol="0">
            <a:spAutoFit/>
          </a:bodyPr>
          <a:lstStyle/>
          <a:p>
            <a:pPr marL="12700" marR="4641850">
              <a:lnSpc>
                <a:spcPct val="100000"/>
              </a:lnSpc>
              <a:spcBef>
                <a:spcPts val="100"/>
              </a:spcBef>
            </a:pPr>
            <a:r>
              <a:rPr sz="1300" spc="-5" dirty="0">
                <a:solidFill>
                  <a:srgbClr val="959595"/>
                </a:solidFill>
                <a:latin typeface="Arial"/>
                <a:cs typeface="Arial"/>
              </a:rPr>
              <a:t>Network virtual terminal (Software)  File transfer, access and management  Mail services</a:t>
            </a:r>
            <a:endParaRPr sz="1300" dirty="0">
              <a:latin typeface="Arial"/>
              <a:cs typeface="Arial"/>
            </a:endParaRPr>
          </a:p>
          <a:p>
            <a:pPr marL="12700" marR="5080">
              <a:lnSpc>
                <a:spcPts val="1250"/>
              </a:lnSpc>
              <a:spcBef>
                <a:spcPts val="330"/>
              </a:spcBef>
            </a:pPr>
            <a:r>
              <a:rPr sz="1300" spc="-5" dirty="0">
                <a:solidFill>
                  <a:srgbClr val="959595"/>
                </a:solidFill>
                <a:latin typeface="Arial"/>
                <a:cs typeface="Arial"/>
              </a:rPr>
              <a:t>Directory services (access to distributed database </a:t>
            </a:r>
            <a:r>
              <a:rPr sz="1300" spc="-10" dirty="0">
                <a:solidFill>
                  <a:srgbClr val="959595"/>
                </a:solidFill>
                <a:latin typeface="Arial"/>
                <a:cs typeface="Arial"/>
              </a:rPr>
              <a:t>sources </a:t>
            </a:r>
            <a:r>
              <a:rPr sz="1300" spc="-5" dirty="0">
                <a:solidFill>
                  <a:srgbClr val="959595"/>
                </a:solidFill>
                <a:latin typeface="Arial"/>
                <a:cs typeface="Arial"/>
              </a:rPr>
              <a:t>for global information about various objects  and</a:t>
            </a:r>
            <a:r>
              <a:rPr sz="1300" spc="-10" dirty="0">
                <a:solidFill>
                  <a:srgbClr val="959595"/>
                </a:solidFill>
                <a:latin typeface="Arial"/>
                <a:cs typeface="Arial"/>
              </a:rPr>
              <a:t> </a:t>
            </a:r>
            <a:r>
              <a:rPr sz="1300" spc="-5" dirty="0">
                <a:solidFill>
                  <a:srgbClr val="959595"/>
                </a:solidFill>
                <a:latin typeface="Arial"/>
                <a:cs typeface="Arial"/>
              </a:rPr>
              <a:t>services)</a:t>
            </a:r>
            <a:endParaRPr sz="1300" dirty="0">
              <a:latin typeface="Arial"/>
              <a:cs typeface="Arial"/>
            </a:endParaRPr>
          </a:p>
        </p:txBody>
      </p:sp>
      <p:sp>
        <p:nvSpPr>
          <p:cNvPr id="52" name="object 52"/>
          <p:cNvSpPr txBox="1"/>
          <p:nvPr/>
        </p:nvSpPr>
        <p:spPr>
          <a:xfrm>
            <a:off x="1576069" y="1436369"/>
            <a:ext cx="355600"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X.</a:t>
            </a:r>
            <a:r>
              <a:rPr sz="1000" dirty="0">
                <a:latin typeface="Arial"/>
                <a:cs typeface="Arial"/>
              </a:rPr>
              <a:t>5</a:t>
            </a:r>
            <a:r>
              <a:rPr sz="1000" spc="-10" dirty="0">
                <a:latin typeface="Arial"/>
                <a:cs typeface="Arial"/>
              </a:rPr>
              <a:t>0</a:t>
            </a:r>
            <a:r>
              <a:rPr sz="1000" dirty="0">
                <a:latin typeface="Arial"/>
                <a:cs typeface="Arial"/>
              </a:rPr>
              <a:t>0</a:t>
            </a:r>
            <a:endParaRPr sz="1000">
              <a:latin typeface="Arial"/>
              <a:cs typeface="Arial"/>
            </a:endParaRPr>
          </a:p>
        </p:txBody>
      </p:sp>
      <p:grpSp>
        <p:nvGrpSpPr>
          <p:cNvPr id="53" name="object 53"/>
          <p:cNvGrpSpPr/>
          <p:nvPr/>
        </p:nvGrpSpPr>
        <p:grpSpPr>
          <a:xfrm>
            <a:off x="2156780" y="1368029"/>
            <a:ext cx="466725" cy="350044"/>
            <a:chOff x="2156777" y="1824037"/>
            <a:chExt cx="466725" cy="466725"/>
          </a:xfrm>
        </p:grpSpPr>
        <p:sp>
          <p:nvSpPr>
            <p:cNvPr id="54" name="object 54"/>
            <p:cNvSpPr/>
            <p:nvPr/>
          </p:nvSpPr>
          <p:spPr>
            <a:xfrm>
              <a:off x="2161539" y="1828800"/>
              <a:ext cx="457200" cy="457200"/>
            </a:xfrm>
            <a:custGeom>
              <a:avLst/>
              <a:gdLst/>
              <a:ahLst/>
              <a:cxnLst/>
              <a:rect l="l" t="t" r="r" b="b"/>
              <a:pathLst>
                <a:path w="457200" h="457200">
                  <a:moveTo>
                    <a:pt x="457200" y="0"/>
                  </a:moveTo>
                  <a:lnTo>
                    <a:pt x="114300" y="0"/>
                  </a:lnTo>
                  <a:lnTo>
                    <a:pt x="0" y="114300"/>
                  </a:lnTo>
                  <a:lnTo>
                    <a:pt x="0" y="457200"/>
                  </a:lnTo>
                  <a:lnTo>
                    <a:pt x="457200" y="457200"/>
                  </a:lnTo>
                  <a:lnTo>
                    <a:pt x="457200" y="0"/>
                  </a:lnTo>
                  <a:close/>
                </a:path>
              </a:pathLst>
            </a:custGeom>
            <a:solidFill>
              <a:srgbClr val="CC9800"/>
            </a:solidFill>
          </p:spPr>
          <p:txBody>
            <a:bodyPr wrap="square" lIns="0" tIns="0" rIns="0" bIns="0" rtlCol="0"/>
            <a:lstStyle/>
            <a:p>
              <a:endParaRPr/>
            </a:p>
          </p:txBody>
        </p:sp>
        <p:sp>
          <p:nvSpPr>
            <p:cNvPr id="55" name="object 55"/>
            <p:cNvSpPr/>
            <p:nvPr/>
          </p:nvSpPr>
          <p:spPr>
            <a:xfrm>
              <a:off x="2161539" y="1828800"/>
              <a:ext cx="457200" cy="457200"/>
            </a:xfrm>
            <a:custGeom>
              <a:avLst/>
              <a:gdLst/>
              <a:ahLst/>
              <a:cxnLst/>
              <a:rect l="l" t="t" r="r" b="b"/>
              <a:pathLst>
                <a:path w="457200" h="457200">
                  <a:moveTo>
                    <a:pt x="457200" y="457200"/>
                  </a:moveTo>
                  <a:lnTo>
                    <a:pt x="0" y="457200"/>
                  </a:lnTo>
                  <a:lnTo>
                    <a:pt x="0" y="114300"/>
                  </a:lnTo>
                  <a:lnTo>
                    <a:pt x="114300" y="0"/>
                  </a:lnTo>
                  <a:lnTo>
                    <a:pt x="457200" y="0"/>
                  </a:lnTo>
                  <a:lnTo>
                    <a:pt x="457200" y="457200"/>
                  </a:lnTo>
                  <a:close/>
                </a:path>
              </a:pathLst>
            </a:custGeom>
            <a:ln w="9344">
              <a:solidFill>
                <a:srgbClr val="000000"/>
              </a:solidFill>
            </a:ln>
          </p:spPr>
          <p:txBody>
            <a:bodyPr wrap="square" lIns="0" tIns="0" rIns="0" bIns="0" rtlCol="0"/>
            <a:lstStyle/>
            <a:p>
              <a:endParaRPr/>
            </a:p>
          </p:txBody>
        </p:sp>
        <p:sp>
          <p:nvSpPr>
            <p:cNvPr id="56" name="object 56"/>
            <p:cNvSpPr/>
            <p:nvPr/>
          </p:nvSpPr>
          <p:spPr>
            <a:xfrm>
              <a:off x="2156867" y="1824127"/>
              <a:ext cx="123644" cy="123644"/>
            </a:xfrm>
            <a:prstGeom prst="rect">
              <a:avLst/>
            </a:prstGeom>
            <a:blipFill>
              <a:blip r:embed="rId2" cstate="print"/>
              <a:stretch>
                <a:fillRect/>
              </a:stretch>
            </a:blipFill>
          </p:spPr>
          <p:txBody>
            <a:bodyPr wrap="square" lIns="0" tIns="0" rIns="0" bIns="0" rtlCol="0"/>
            <a:lstStyle/>
            <a:p>
              <a:endParaRPr/>
            </a:p>
          </p:txBody>
        </p:sp>
      </p:grpSp>
      <p:sp>
        <p:nvSpPr>
          <p:cNvPr id="57" name="object 57"/>
          <p:cNvSpPr txBox="1"/>
          <p:nvPr/>
        </p:nvSpPr>
        <p:spPr>
          <a:xfrm>
            <a:off x="2205992" y="1436369"/>
            <a:ext cx="370205"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FT</a:t>
            </a:r>
            <a:r>
              <a:rPr sz="1000" spc="-10" dirty="0">
                <a:latin typeface="Arial"/>
                <a:cs typeface="Arial"/>
              </a:rPr>
              <a:t>A</a:t>
            </a:r>
            <a:r>
              <a:rPr sz="1000" dirty="0">
                <a:latin typeface="Arial"/>
                <a:cs typeface="Arial"/>
              </a:rPr>
              <a:t>M</a:t>
            </a:r>
            <a:endParaRPr sz="1000">
              <a:latin typeface="Arial"/>
              <a:cs typeface="Arial"/>
            </a:endParaRPr>
          </a:p>
        </p:txBody>
      </p:sp>
      <p:grpSp>
        <p:nvGrpSpPr>
          <p:cNvPr id="58" name="object 58"/>
          <p:cNvGrpSpPr/>
          <p:nvPr/>
        </p:nvGrpSpPr>
        <p:grpSpPr>
          <a:xfrm>
            <a:off x="3195640" y="1368029"/>
            <a:ext cx="466725" cy="350044"/>
            <a:chOff x="3195637" y="1824037"/>
            <a:chExt cx="466725" cy="466725"/>
          </a:xfrm>
        </p:grpSpPr>
        <p:sp>
          <p:nvSpPr>
            <p:cNvPr id="59" name="object 59"/>
            <p:cNvSpPr/>
            <p:nvPr/>
          </p:nvSpPr>
          <p:spPr>
            <a:xfrm>
              <a:off x="3200400" y="1828800"/>
              <a:ext cx="457200" cy="457200"/>
            </a:xfrm>
            <a:custGeom>
              <a:avLst/>
              <a:gdLst/>
              <a:ahLst/>
              <a:cxnLst/>
              <a:rect l="l" t="t" r="r" b="b"/>
              <a:pathLst>
                <a:path w="457200" h="457200">
                  <a:moveTo>
                    <a:pt x="457200" y="0"/>
                  </a:moveTo>
                  <a:lnTo>
                    <a:pt x="114300" y="0"/>
                  </a:lnTo>
                  <a:lnTo>
                    <a:pt x="0" y="114300"/>
                  </a:lnTo>
                  <a:lnTo>
                    <a:pt x="0" y="457200"/>
                  </a:lnTo>
                  <a:lnTo>
                    <a:pt x="457200" y="457200"/>
                  </a:lnTo>
                  <a:lnTo>
                    <a:pt x="457200" y="0"/>
                  </a:lnTo>
                  <a:close/>
                </a:path>
              </a:pathLst>
            </a:custGeom>
            <a:solidFill>
              <a:srgbClr val="CC9800"/>
            </a:solidFill>
          </p:spPr>
          <p:txBody>
            <a:bodyPr wrap="square" lIns="0" tIns="0" rIns="0" bIns="0" rtlCol="0"/>
            <a:lstStyle/>
            <a:p>
              <a:endParaRPr/>
            </a:p>
          </p:txBody>
        </p:sp>
        <p:sp>
          <p:nvSpPr>
            <p:cNvPr id="60" name="object 60"/>
            <p:cNvSpPr/>
            <p:nvPr/>
          </p:nvSpPr>
          <p:spPr>
            <a:xfrm>
              <a:off x="3200400" y="1828800"/>
              <a:ext cx="457200" cy="457200"/>
            </a:xfrm>
            <a:custGeom>
              <a:avLst/>
              <a:gdLst/>
              <a:ahLst/>
              <a:cxnLst/>
              <a:rect l="l" t="t" r="r" b="b"/>
              <a:pathLst>
                <a:path w="457200" h="457200">
                  <a:moveTo>
                    <a:pt x="457200" y="457200"/>
                  </a:moveTo>
                  <a:lnTo>
                    <a:pt x="0" y="457200"/>
                  </a:lnTo>
                  <a:lnTo>
                    <a:pt x="0" y="114300"/>
                  </a:lnTo>
                  <a:lnTo>
                    <a:pt x="114300" y="0"/>
                  </a:lnTo>
                  <a:lnTo>
                    <a:pt x="457200" y="0"/>
                  </a:lnTo>
                  <a:lnTo>
                    <a:pt x="457200" y="457200"/>
                  </a:lnTo>
                  <a:close/>
                </a:path>
              </a:pathLst>
            </a:custGeom>
            <a:ln w="9344">
              <a:solidFill>
                <a:srgbClr val="000000"/>
              </a:solidFill>
            </a:ln>
          </p:spPr>
          <p:txBody>
            <a:bodyPr wrap="square" lIns="0" tIns="0" rIns="0" bIns="0" rtlCol="0"/>
            <a:lstStyle/>
            <a:p>
              <a:endParaRPr/>
            </a:p>
          </p:txBody>
        </p:sp>
        <p:sp>
          <p:nvSpPr>
            <p:cNvPr id="61" name="object 61"/>
            <p:cNvSpPr/>
            <p:nvPr/>
          </p:nvSpPr>
          <p:spPr>
            <a:xfrm>
              <a:off x="3195727" y="1824127"/>
              <a:ext cx="123644" cy="123644"/>
            </a:xfrm>
            <a:prstGeom prst="rect">
              <a:avLst/>
            </a:prstGeom>
            <a:blipFill>
              <a:blip r:embed="rId2" cstate="print"/>
              <a:stretch>
                <a:fillRect/>
              </a:stretch>
            </a:blipFill>
          </p:spPr>
          <p:txBody>
            <a:bodyPr wrap="square" lIns="0" tIns="0" rIns="0" bIns="0" rtlCol="0"/>
            <a:lstStyle/>
            <a:p>
              <a:endParaRPr/>
            </a:p>
          </p:txBody>
        </p:sp>
      </p:grpSp>
      <p:sp>
        <p:nvSpPr>
          <p:cNvPr id="62" name="object 62"/>
          <p:cNvSpPr txBox="1"/>
          <p:nvPr/>
        </p:nvSpPr>
        <p:spPr>
          <a:xfrm>
            <a:off x="3252470" y="1436369"/>
            <a:ext cx="355600"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X</a:t>
            </a:r>
            <a:r>
              <a:rPr sz="1000" dirty="0">
                <a:latin typeface="Arial"/>
                <a:cs typeface="Arial"/>
              </a:rPr>
              <a:t>.</a:t>
            </a:r>
            <a:r>
              <a:rPr sz="1000" spc="-10" dirty="0">
                <a:latin typeface="Arial"/>
                <a:cs typeface="Arial"/>
              </a:rPr>
              <a:t>40</a:t>
            </a:r>
            <a:r>
              <a:rPr sz="1000" dirty="0">
                <a:latin typeface="Arial"/>
                <a:cs typeface="Arial"/>
              </a:rPr>
              <a:t>0</a:t>
            </a:r>
            <a:endParaRPr sz="1000">
              <a:latin typeface="Arial"/>
              <a:cs typeface="Arial"/>
            </a:endParaRPr>
          </a:p>
        </p:txBody>
      </p:sp>
      <p:grpSp>
        <p:nvGrpSpPr>
          <p:cNvPr id="63" name="object 63"/>
          <p:cNvGrpSpPr/>
          <p:nvPr/>
        </p:nvGrpSpPr>
        <p:grpSpPr>
          <a:xfrm>
            <a:off x="2283867" y="1023291"/>
            <a:ext cx="764540" cy="530543"/>
            <a:chOff x="2283867" y="1364387"/>
            <a:chExt cx="764540" cy="707390"/>
          </a:xfrm>
        </p:grpSpPr>
        <p:sp>
          <p:nvSpPr>
            <p:cNvPr id="64" name="object 64"/>
            <p:cNvSpPr/>
            <p:nvPr/>
          </p:nvSpPr>
          <p:spPr>
            <a:xfrm>
              <a:off x="2743200" y="2043429"/>
              <a:ext cx="304800" cy="27940"/>
            </a:xfrm>
            <a:custGeom>
              <a:avLst/>
              <a:gdLst/>
              <a:ahLst/>
              <a:cxnLst/>
              <a:rect l="l" t="t" r="r" b="b"/>
              <a:pathLst>
                <a:path w="304800" h="27939">
                  <a:moveTo>
                    <a:pt x="27940" y="0"/>
                  </a:moveTo>
                  <a:lnTo>
                    <a:pt x="0" y="0"/>
                  </a:lnTo>
                  <a:lnTo>
                    <a:pt x="0" y="27940"/>
                  </a:lnTo>
                  <a:lnTo>
                    <a:pt x="27940" y="27940"/>
                  </a:lnTo>
                  <a:lnTo>
                    <a:pt x="27940" y="0"/>
                  </a:lnTo>
                  <a:close/>
                </a:path>
                <a:path w="304800" h="27939">
                  <a:moveTo>
                    <a:pt x="85090" y="0"/>
                  </a:moveTo>
                  <a:lnTo>
                    <a:pt x="57150" y="0"/>
                  </a:lnTo>
                  <a:lnTo>
                    <a:pt x="57150" y="27940"/>
                  </a:lnTo>
                  <a:lnTo>
                    <a:pt x="85090" y="27940"/>
                  </a:lnTo>
                  <a:lnTo>
                    <a:pt x="85090" y="0"/>
                  </a:lnTo>
                  <a:close/>
                </a:path>
                <a:path w="304800" h="27939">
                  <a:moveTo>
                    <a:pt x="142240" y="0"/>
                  </a:moveTo>
                  <a:lnTo>
                    <a:pt x="114300" y="0"/>
                  </a:lnTo>
                  <a:lnTo>
                    <a:pt x="114300" y="27940"/>
                  </a:lnTo>
                  <a:lnTo>
                    <a:pt x="142240" y="27940"/>
                  </a:lnTo>
                  <a:lnTo>
                    <a:pt x="142240" y="0"/>
                  </a:lnTo>
                  <a:close/>
                </a:path>
                <a:path w="304800" h="27939">
                  <a:moveTo>
                    <a:pt x="199390" y="0"/>
                  </a:moveTo>
                  <a:lnTo>
                    <a:pt x="170180" y="0"/>
                  </a:lnTo>
                  <a:lnTo>
                    <a:pt x="170180" y="27940"/>
                  </a:lnTo>
                  <a:lnTo>
                    <a:pt x="199390" y="27940"/>
                  </a:lnTo>
                  <a:lnTo>
                    <a:pt x="199390" y="0"/>
                  </a:lnTo>
                  <a:close/>
                </a:path>
                <a:path w="304800" h="27939">
                  <a:moveTo>
                    <a:pt x="256540" y="0"/>
                  </a:moveTo>
                  <a:lnTo>
                    <a:pt x="227330" y="0"/>
                  </a:lnTo>
                  <a:lnTo>
                    <a:pt x="227330" y="27940"/>
                  </a:lnTo>
                  <a:lnTo>
                    <a:pt x="256540" y="27940"/>
                  </a:lnTo>
                  <a:lnTo>
                    <a:pt x="256540" y="0"/>
                  </a:lnTo>
                  <a:close/>
                </a:path>
                <a:path w="304800" h="27939">
                  <a:moveTo>
                    <a:pt x="304800" y="0"/>
                  </a:moveTo>
                  <a:lnTo>
                    <a:pt x="284480" y="0"/>
                  </a:lnTo>
                  <a:lnTo>
                    <a:pt x="284480" y="27940"/>
                  </a:lnTo>
                  <a:lnTo>
                    <a:pt x="304800" y="27940"/>
                  </a:lnTo>
                  <a:lnTo>
                    <a:pt x="304800" y="0"/>
                  </a:lnTo>
                  <a:close/>
                </a:path>
              </a:pathLst>
            </a:custGeom>
            <a:solidFill>
              <a:srgbClr val="000000"/>
            </a:solidFill>
          </p:spPr>
          <p:txBody>
            <a:bodyPr wrap="square" lIns="0" tIns="0" rIns="0" bIns="0" rtlCol="0"/>
            <a:lstStyle/>
            <a:p>
              <a:endParaRPr/>
            </a:p>
          </p:txBody>
        </p:sp>
        <p:sp>
          <p:nvSpPr>
            <p:cNvPr id="65" name="object 65"/>
            <p:cNvSpPr/>
            <p:nvPr/>
          </p:nvSpPr>
          <p:spPr>
            <a:xfrm>
              <a:off x="2288540" y="1369059"/>
              <a:ext cx="228600" cy="459740"/>
            </a:xfrm>
            <a:custGeom>
              <a:avLst/>
              <a:gdLst/>
              <a:ahLst/>
              <a:cxnLst/>
              <a:rect l="l" t="t" r="r" b="b"/>
              <a:pathLst>
                <a:path w="228600" h="459739">
                  <a:moveTo>
                    <a:pt x="157480" y="0"/>
                  </a:moveTo>
                  <a:lnTo>
                    <a:pt x="39370" y="5079"/>
                  </a:lnTo>
                  <a:lnTo>
                    <a:pt x="55880" y="378460"/>
                  </a:lnTo>
                  <a:lnTo>
                    <a:pt x="0" y="379729"/>
                  </a:lnTo>
                  <a:lnTo>
                    <a:pt x="118110" y="459739"/>
                  </a:lnTo>
                  <a:lnTo>
                    <a:pt x="228600" y="370839"/>
                  </a:lnTo>
                  <a:lnTo>
                    <a:pt x="173990" y="373379"/>
                  </a:lnTo>
                  <a:lnTo>
                    <a:pt x="157480" y="0"/>
                  </a:lnTo>
                  <a:close/>
                </a:path>
              </a:pathLst>
            </a:custGeom>
            <a:solidFill>
              <a:srgbClr val="CC9800"/>
            </a:solidFill>
          </p:spPr>
          <p:txBody>
            <a:bodyPr wrap="square" lIns="0" tIns="0" rIns="0" bIns="0" rtlCol="0"/>
            <a:lstStyle/>
            <a:p>
              <a:endParaRPr/>
            </a:p>
          </p:txBody>
        </p:sp>
        <p:sp>
          <p:nvSpPr>
            <p:cNvPr id="66" name="object 66"/>
            <p:cNvSpPr/>
            <p:nvPr/>
          </p:nvSpPr>
          <p:spPr>
            <a:xfrm>
              <a:off x="2288540" y="1369059"/>
              <a:ext cx="228600" cy="459740"/>
            </a:xfrm>
            <a:custGeom>
              <a:avLst/>
              <a:gdLst/>
              <a:ahLst/>
              <a:cxnLst/>
              <a:rect l="l" t="t" r="r" b="b"/>
              <a:pathLst>
                <a:path w="228600" h="459739">
                  <a:moveTo>
                    <a:pt x="157480" y="0"/>
                  </a:moveTo>
                  <a:lnTo>
                    <a:pt x="173990" y="373379"/>
                  </a:lnTo>
                  <a:lnTo>
                    <a:pt x="228600" y="370839"/>
                  </a:lnTo>
                  <a:lnTo>
                    <a:pt x="118110" y="459739"/>
                  </a:lnTo>
                  <a:lnTo>
                    <a:pt x="0" y="379729"/>
                  </a:lnTo>
                  <a:lnTo>
                    <a:pt x="55880" y="378460"/>
                  </a:lnTo>
                  <a:lnTo>
                    <a:pt x="39370" y="5079"/>
                  </a:lnTo>
                  <a:lnTo>
                    <a:pt x="157480" y="0"/>
                  </a:lnTo>
                  <a:close/>
                </a:path>
              </a:pathLst>
            </a:custGeom>
            <a:ln w="9344">
              <a:solidFill>
                <a:srgbClr val="000000"/>
              </a:solidFill>
            </a:ln>
          </p:spPr>
          <p:txBody>
            <a:bodyPr wrap="square" lIns="0" tIns="0" rIns="0" bIns="0" rtlCol="0"/>
            <a:lstStyle/>
            <a:p>
              <a:endParaRPr/>
            </a:p>
          </p:txBody>
        </p:sp>
      </p:grpSp>
      <p:sp>
        <p:nvSpPr>
          <p:cNvPr id="67" name="object 67"/>
          <p:cNvSpPr txBox="1"/>
          <p:nvPr/>
        </p:nvSpPr>
        <p:spPr>
          <a:xfrm>
            <a:off x="5593487" y="1382791"/>
            <a:ext cx="355600"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X</a:t>
            </a:r>
            <a:r>
              <a:rPr sz="1000" dirty="0">
                <a:latin typeface="Arial"/>
                <a:cs typeface="Arial"/>
              </a:rPr>
              <a:t>.</a:t>
            </a:r>
            <a:r>
              <a:rPr sz="1000" spc="-10" dirty="0">
                <a:latin typeface="Arial"/>
                <a:cs typeface="Arial"/>
              </a:rPr>
              <a:t>50</a:t>
            </a:r>
            <a:r>
              <a:rPr sz="1000" dirty="0">
                <a:latin typeface="Arial"/>
                <a:cs typeface="Arial"/>
              </a:rPr>
              <a:t>0</a:t>
            </a:r>
            <a:endParaRPr sz="1000">
              <a:latin typeface="Arial"/>
              <a:cs typeface="Arial"/>
            </a:endParaRPr>
          </a:p>
        </p:txBody>
      </p:sp>
      <p:grpSp>
        <p:nvGrpSpPr>
          <p:cNvPr id="68" name="object 68"/>
          <p:cNvGrpSpPr/>
          <p:nvPr/>
        </p:nvGrpSpPr>
        <p:grpSpPr>
          <a:xfrm>
            <a:off x="6174197" y="1314450"/>
            <a:ext cx="466725" cy="350044"/>
            <a:chOff x="6423977" y="1747837"/>
            <a:chExt cx="466725" cy="466725"/>
          </a:xfrm>
        </p:grpSpPr>
        <p:sp>
          <p:nvSpPr>
            <p:cNvPr id="69" name="object 69"/>
            <p:cNvSpPr/>
            <p:nvPr/>
          </p:nvSpPr>
          <p:spPr>
            <a:xfrm>
              <a:off x="6428740" y="1752600"/>
              <a:ext cx="457200" cy="457200"/>
            </a:xfrm>
            <a:custGeom>
              <a:avLst/>
              <a:gdLst/>
              <a:ahLst/>
              <a:cxnLst/>
              <a:rect l="l" t="t" r="r" b="b"/>
              <a:pathLst>
                <a:path w="457200" h="457200">
                  <a:moveTo>
                    <a:pt x="457200" y="0"/>
                  </a:moveTo>
                  <a:lnTo>
                    <a:pt x="114300" y="0"/>
                  </a:lnTo>
                  <a:lnTo>
                    <a:pt x="0" y="114300"/>
                  </a:lnTo>
                  <a:lnTo>
                    <a:pt x="0" y="457200"/>
                  </a:lnTo>
                  <a:lnTo>
                    <a:pt x="457200" y="457200"/>
                  </a:lnTo>
                  <a:lnTo>
                    <a:pt x="457200" y="0"/>
                  </a:lnTo>
                  <a:close/>
                </a:path>
              </a:pathLst>
            </a:custGeom>
            <a:solidFill>
              <a:srgbClr val="CC9800"/>
            </a:solidFill>
          </p:spPr>
          <p:txBody>
            <a:bodyPr wrap="square" lIns="0" tIns="0" rIns="0" bIns="0" rtlCol="0"/>
            <a:lstStyle/>
            <a:p>
              <a:endParaRPr/>
            </a:p>
          </p:txBody>
        </p:sp>
        <p:sp>
          <p:nvSpPr>
            <p:cNvPr id="70" name="object 70"/>
            <p:cNvSpPr/>
            <p:nvPr/>
          </p:nvSpPr>
          <p:spPr>
            <a:xfrm>
              <a:off x="6428740" y="1752600"/>
              <a:ext cx="457200" cy="457200"/>
            </a:xfrm>
            <a:custGeom>
              <a:avLst/>
              <a:gdLst/>
              <a:ahLst/>
              <a:cxnLst/>
              <a:rect l="l" t="t" r="r" b="b"/>
              <a:pathLst>
                <a:path w="457200" h="457200">
                  <a:moveTo>
                    <a:pt x="457200" y="457200"/>
                  </a:moveTo>
                  <a:lnTo>
                    <a:pt x="0" y="457200"/>
                  </a:lnTo>
                  <a:lnTo>
                    <a:pt x="0" y="114300"/>
                  </a:lnTo>
                  <a:lnTo>
                    <a:pt x="114300" y="0"/>
                  </a:lnTo>
                  <a:lnTo>
                    <a:pt x="457200" y="0"/>
                  </a:lnTo>
                  <a:lnTo>
                    <a:pt x="457200" y="457200"/>
                  </a:lnTo>
                  <a:close/>
                </a:path>
              </a:pathLst>
            </a:custGeom>
            <a:ln w="9344">
              <a:solidFill>
                <a:srgbClr val="000000"/>
              </a:solidFill>
            </a:ln>
          </p:spPr>
          <p:txBody>
            <a:bodyPr wrap="square" lIns="0" tIns="0" rIns="0" bIns="0" rtlCol="0"/>
            <a:lstStyle/>
            <a:p>
              <a:endParaRPr/>
            </a:p>
          </p:txBody>
        </p:sp>
        <p:sp>
          <p:nvSpPr>
            <p:cNvPr id="71" name="object 71"/>
            <p:cNvSpPr/>
            <p:nvPr/>
          </p:nvSpPr>
          <p:spPr>
            <a:xfrm>
              <a:off x="6424067" y="1747927"/>
              <a:ext cx="123644" cy="123644"/>
            </a:xfrm>
            <a:prstGeom prst="rect">
              <a:avLst/>
            </a:prstGeom>
            <a:blipFill>
              <a:blip r:embed="rId2" cstate="print"/>
              <a:stretch>
                <a:fillRect/>
              </a:stretch>
            </a:blipFill>
          </p:spPr>
          <p:txBody>
            <a:bodyPr wrap="square" lIns="0" tIns="0" rIns="0" bIns="0" rtlCol="0"/>
            <a:lstStyle/>
            <a:p>
              <a:endParaRPr/>
            </a:p>
          </p:txBody>
        </p:sp>
      </p:grpSp>
      <p:sp>
        <p:nvSpPr>
          <p:cNvPr id="72" name="object 72"/>
          <p:cNvSpPr txBox="1"/>
          <p:nvPr/>
        </p:nvSpPr>
        <p:spPr>
          <a:xfrm>
            <a:off x="6223410" y="1382791"/>
            <a:ext cx="370205"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FT</a:t>
            </a:r>
            <a:r>
              <a:rPr sz="1000" spc="-10" dirty="0">
                <a:latin typeface="Arial"/>
                <a:cs typeface="Arial"/>
              </a:rPr>
              <a:t>A</a:t>
            </a:r>
            <a:r>
              <a:rPr sz="1000" dirty="0">
                <a:latin typeface="Arial"/>
                <a:cs typeface="Arial"/>
              </a:rPr>
              <a:t>M</a:t>
            </a:r>
            <a:endParaRPr sz="1000">
              <a:latin typeface="Arial"/>
              <a:cs typeface="Arial"/>
            </a:endParaRPr>
          </a:p>
        </p:txBody>
      </p:sp>
      <p:grpSp>
        <p:nvGrpSpPr>
          <p:cNvPr id="73" name="object 73"/>
          <p:cNvGrpSpPr/>
          <p:nvPr/>
        </p:nvGrpSpPr>
        <p:grpSpPr>
          <a:xfrm>
            <a:off x="7213057" y="1314450"/>
            <a:ext cx="466725" cy="350044"/>
            <a:chOff x="7462837" y="1747837"/>
            <a:chExt cx="466725" cy="466725"/>
          </a:xfrm>
        </p:grpSpPr>
        <p:sp>
          <p:nvSpPr>
            <p:cNvPr id="74" name="object 74"/>
            <p:cNvSpPr/>
            <p:nvPr/>
          </p:nvSpPr>
          <p:spPr>
            <a:xfrm>
              <a:off x="7467600" y="1752600"/>
              <a:ext cx="457200" cy="457200"/>
            </a:xfrm>
            <a:custGeom>
              <a:avLst/>
              <a:gdLst/>
              <a:ahLst/>
              <a:cxnLst/>
              <a:rect l="l" t="t" r="r" b="b"/>
              <a:pathLst>
                <a:path w="457200" h="457200">
                  <a:moveTo>
                    <a:pt x="457200" y="0"/>
                  </a:moveTo>
                  <a:lnTo>
                    <a:pt x="114300" y="0"/>
                  </a:lnTo>
                  <a:lnTo>
                    <a:pt x="0" y="114300"/>
                  </a:lnTo>
                  <a:lnTo>
                    <a:pt x="0" y="457200"/>
                  </a:lnTo>
                  <a:lnTo>
                    <a:pt x="457200" y="457200"/>
                  </a:lnTo>
                  <a:lnTo>
                    <a:pt x="457200" y="0"/>
                  </a:lnTo>
                  <a:close/>
                </a:path>
              </a:pathLst>
            </a:custGeom>
            <a:solidFill>
              <a:srgbClr val="CC9800"/>
            </a:solidFill>
          </p:spPr>
          <p:txBody>
            <a:bodyPr wrap="square" lIns="0" tIns="0" rIns="0" bIns="0" rtlCol="0"/>
            <a:lstStyle/>
            <a:p>
              <a:endParaRPr/>
            </a:p>
          </p:txBody>
        </p:sp>
        <p:sp>
          <p:nvSpPr>
            <p:cNvPr id="75" name="object 75"/>
            <p:cNvSpPr/>
            <p:nvPr/>
          </p:nvSpPr>
          <p:spPr>
            <a:xfrm>
              <a:off x="7467600" y="1752600"/>
              <a:ext cx="457200" cy="457200"/>
            </a:xfrm>
            <a:custGeom>
              <a:avLst/>
              <a:gdLst/>
              <a:ahLst/>
              <a:cxnLst/>
              <a:rect l="l" t="t" r="r" b="b"/>
              <a:pathLst>
                <a:path w="457200" h="457200">
                  <a:moveTo>
                    <a:pt x="457200" y="457200"/>
                  </a:moveTo>
                  <a:lnTo>
                    <a:pt x="0" y="457200"/>
                  </a:lnTo>
                  <a:lnTo>
                    <a:pt x="0" y="114300"/>
                  </a:lnTo>
                  <a:lnTo>
                    <a:pt x="114300" y="0"/>
                  </a:lnTo>
                  <a:lnTo>
                    <a:pt x="457200" y="0"/>
                  </a:lnTo>
                  <a:lnTo>
                    <a:pt x="457200" y="457200"/>
                  </a:lnTo>
                  <a:close/>
                </a:path>
              </a:pathLst>
            </a:custGeom>
            <a:ln w="9344">
              <a:solidFill>
                <a:srgbClr val="000000"/>
              </a:solidFill>
            </a:ln>
          </p:spPr>
          <p:txBody>
            <a:bodyPr wrap="square" lIns="0" tIns="0" rIns="0" bIns="0" rtlCol="0"/>
            <a:lstStyle/>
            <a:p>
              <a:endParaRPr/>
            </a:p>
          </p:txBody>
        </p:sp>
        <p:sp>
          <p:nvSpPr>
            <p:cNvPr id="76" name="object 76"/>
            <p:cNvSpPr/>
            <p:nvPr/>
          </p:nvSpPr>
          <p:spPr>
            <a:xfrm>
              <a:off x="7462927" y="1747927"/>
              <a:ext cx="123644" cy="123644"/>
            </a:xfrm>
            <a:prstGeom prst="rect">
              <a:avLst/>
            </a:prstGeom>
            <a:blipFill>
              <a:blip r:embed="rId2" cstate="print"/>
              <a:stretch>
                <a:fillRect/>
              </a:stretch>
            </a:blipFill>
          </p:spPr>
          <p:txBody>
            <a:bodyPr wrap="square" lIns="0" tIns="0" rIns="0" bIns="0" rtlCol="0"/>
            <a:lstStyle/>
            <a:p>
              <a:endParaRPr/>
            </a:p>
          </p:txBody>
        </p:sp>
      </p:grpSp>
      <p:sp>
        <p:nvSpPr>
          <p:cNvPr id="77" name="object 77"/>
          <p:cNvSpPr txBox="1"/>
          <p:nvPr/>
        </p:nvSpPr>
        <p:spPr>
          <a:xfrm>
            <a:off x="7269886" y="1382791"/>
            <a:ext cx="355600"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X.</a:t>
            </a:r>
            <a:r>
              <a:rPr sz="1000" dirty="0">
                <a:latin typeface="Arial"/>
                <a:cs typeface="Arial"/>
              </a:rPr>
              <a:t>4</a:t>
            </a:r>
            <a:r>
              <a:rPr sz="1000" spc="-10" dirty="0">
                <a:latin typeface="Arial"/>
                <a:cs typeface="Arial"/>
              </a:rPr>
              <a:t>0</a:t>
            </a:r>
            <a:r>
              <a:rPr sz="1000" dirty="0">
                <a:latin typeface="Arial"/>
                <a:cs typeface="Arial"/>
              </a:rPr>
              <a:t>0</a:t>
            </a:r>
            <a:endParaRPr sz="1000">
              <a:latin typeface="Arial"/>
              <a:cs typeface="Arial"/>
            </a:endParaRPr>
          </a:p>
        </p:txBody>
      </p:sp>
      <p:grpSp>
        <p:nvGrpSpPr>
          <p:cNvPr id="78" name="object 78"/>
          <p:cNvGrpSpPr/>
          <p:nvPr/>
        </p:nvGrpSpPr>
        <p:grpSpPr>
          <a:xfrm>
            <a:off x="6292394" y="1027815"/>
            <a:ext cx="773430" cy="472440"/>
            <a:chOff x="6542177" y="1365657"/>
            <a:chExt cx="773430" cy="629920"/>
          </a:xfrm>
        </p:grpSpPr>
        <p:sp>
          <p:nvSpPr>
            <p:cNvPr id="79" name="object 79"/>
            <p:cNvSpPr/>
            <p:nvPr/>
          </p:nvSpPr>
          <p:spPr>
            <a:xfrm>
              <a:off x="7010400" y="1967229"/>
              <a:ext cx="304800" cy="27940"/>
            </a:xfrm>
            <a:custGeom>
              <a:avLst/>
              <a:gdLst/>
              <a:ahLst/>
              <a:cxnLst/>
              <a:rect l="l" t="t" r="r" b="b"/>
              <a:pathLst>
                <a:path w="304800" h="27939">
                  <a:moveTo>
                    <a:pt x="27940" y="0"/>
                  </a:moveTo>
                  <a:lnTo>
                    <a:pt x="0" y="0"/>
                  </a:lnTo>
                  <a:lnTo>
                    <a:pt x="0" y="27940"/>
                  </a:lnTo>
                  <a:lnTo>
                    <a:pt x="27940" y="27940"/>
                  </a:lnTo>
                  <a:lnTo>
                    <a:pt x="27940" y="0"/>
                  </a:lnTo>
                  <a:close/>
                </a:path>
                <a:path w="304800" h="27939">
                  <a:moveTo>
                    <a:pt x="85090" y="0"/>
                  </a:moveTo>
                  <a:lnTo>
                    <a:pt x="57150" y="0"/>
                  </a:lnTo>
                  <a:lnTo>
                    <a:pt x="57150" y="27940"/>
                  </a:lnTo>
                  <a:lnTo>
                    <a:pt x="85090" y="27940"/>
                  </a:lnTo>
                  <a:lnTo>
                    <a:pt x="85090" y="0"/>
                  </a:lnTo>
                  <a:close/>
                </a:path>
                <a:path w="304800" h="27939">
                  <a:moveTo>
                    <a:pt x="142240" y="0"/>
                  </a:moveTo>
                  <a:lnTo>
                    <a:pt x="113030" y="0"/>
                  </a:lnTo>
                  <a:lnTo>
                    <a:pt x="113030" y="27940"/>
                  </a:lnTo>
                  <a:lnTo>
                    <a:pt x="142240" y="27940"/>
                  </a:lnTo>
                  <a:lnTo>
                    <a:pt x="142240" y="0"/>
                  </a:lnTo>
                  <a:close/>
                </a:path>
                <a:path w="304800" h="27939">
                  <a:moveTo>
                    <a:pt x="199390" y="0"/>
                  </a:moveTo>
                  <a:lnTo>
                    <a:pt x="170180" y="0"/>
                  </a:lnTo>
                  <a:lnTo>
                    <a:pt x="170180" y="27940"/>
                  </a:lnTo>
                  <a:lnTo>
                    <a:pt x="199390" y="27940"/>
                  </a:lnTo>
                  <a:lnTo>
                    <a:pt x="199390" y="0"/>
                  </a:lnTo>
                  <a:close/>
                </a:path>
                <a:path w="304800" h="27939">
                  <a:moveTo>
                    <a:pt x="255270" y="0"/>
                  </a:moveTo>
                  <a:lnTo>
                    <a:pt x="227330" y="0"/>
                  </a:lnTo>
                  <a:lnTo>
                    <a:pt x="227330" y="27940"/>
                  </a:lnTo>
                  <a:lnTo>
                    <a:pt x="255270" y="27940"/>
                  </a:lnTo>
                  <a:lnTo>
                    <a:pt x="255270" y="0"/>
                  </a:lnTo>
                  <a:close/>
                </a:path>
                <a:path w="304800" h="27939">
                  <a:moveTo>
                    <a:pt x="304800" y="0"/>
                  </a:moveTo>
                  <a:lnTo>
                    <a:pt x="284480" y="0"/>
                  </a:lnTo>
                  <a:lnTo>
                    <a:pt x="284480" y="27940"/>
                  </a:lnTo>
                  <a:lnTo>
                    <a:pt x="304800" y="27940"/>
                  </a:lnTo>
                  <a:lnTo>
                    <a:pt x="304800" y="0"/>
                  </a:lnTo>
                  <a:close/>
                </a:path>
              </a:pathLst>
            </a:custGeom>
            <a:solidFill>
              <a:srgbClr val="000000"/>
            </a:solidFill>
          </p:spPr>
          <p:txBody>
            <a:bodyPr wrap="square" lIns="0" tIns="0" rIns="0" bIns="0" rtlCol="0"/>
            <a:lstStyle/>
            <a:p>
              <a:endParaRPr/>
            </a:p>
          </p:txBody>
        </p:sp>
        <p:sp>
          <p:nvSpPr>
            <p:cNvPr id="80" name="object 80"/>
            <p:cNvSpPr/>
            <p:nvPr/>
          </p:nvSpPr>
          <p:spPr>
            <a:xfrm>
              <a:off x="6546849" y="1370329"/>
              <a:ext cx="228600" cy="383540"/>
            </a:xfrm>
            <a:custGeom>
              <a:avLst/>
              <a:gdLst/>
              <a:ahLst/>
              <a:cxnLst/>
              <a:rect l="l" t="t" r="r" b="b"/>
              <a:pathLst>
                <a:path w="228600" h="383539">
                  <a:moveTo>
                    <a:pt x="110490" y="0"/>
                  </a:moveTo>
                  <a:lnTo>
                    <a:pt x="0" y="100330"/>
                  </a:lnTo>
                  <a:lnTo>
                    <a:pt x="57150" y="97790"/>
                  </a:lnTo>
                  <a:lnTo>
                    <a:pt x="69850" y="383540"/>
                  </a:lnTo>
                  <a:lnTo>
                    <a:pt x="184150" y="378460"/>
                  </a:lnTo>
                  <a:lnTo>
                    <a:pt x="171450" y="92710"/>
                  </a:lnTo>
                  <a:lnTo>
                    <a:pt x="228600" y="90170"/>
                  </a:lnTo>
                  <a:lnTo>
                    <a:pt x="110490" y="0"/>
                  </a:lnTo>
                  <a:close/>
                </a:path>
              </a:pathLst>
            </a:custGeom>
            <a:solidFill>
              <a:srgbClr val="CC9800"/>
            </a:solidFill>
          </p:spPr>
          <p:txBody>
            <a:bodyPr wrap="square" lIns="0" tIns="0" rIns="0" bIns="0" rtlCol="0"/>
            <a:lstStyle/>
            <a:p>
              <a:endParaRPr/>
            </a:p>
          </p:txBody>
        </p:sp>
        <p:sp>
          <p:nvSpPr>
            <p:cNvPr id="81" name="object 81"/>
            <p:cNvSpPr/>
            <p:nvPr/>
          </p:nvSpPr>
          <p:spPr>
            <a:xfrm>
              <a:off x="6546849" y="1370329"/>
              <a:ext cx="228600" cy="383540"/>
            </a:xfrm>
            <a:custGeom>
              <a:avLst/>
              <a:gdLst/>
              <a:ahLst/>
              <a:cxnLst/>
              <a:rect l="l" t="t" r="r" b="b"/>
              <a:pathLst>
                <a:path w="228600" h="383539">
                  <a:moveTo>
                    <a:pt x="184150" y="378460"/>
                  </a:moveTo>
                  <a:lnTo>
                    <a:pt x="171450" y="92710"/>
                  </a:lnTo>
                  <a:lnTo>
                    <a:pt x="228600" y="90170"/>
                  </a:lnTo>
                  <a:lnTo>
                    <a:pt x="110490" y="0"/>
                  </a:lnTo>
                  <a:lnTo>
                    <a:pt x="0" y="100330"/>
                  </a:lnTo>
                  <a:lnTo>
                    <a:pt x="57150" y="97790"/>
                  </a:lnTo>
                  <a:lnTo>
                    <a:pt x="69850" y="383540"/>
                  </a:lnTo>
                  <a:lnTo>
                    <a:pt x="184150" y="378460"/>
                  </a:lnTo>
                  <a:close/>
                </a:path>
              </a:pathLst>
            </a:custGeom>
            <a:ln w="9344">
              <a:solidFill>
                <a:srgbClr val="000000"/>
              </a:solidFill>
            </a:ln>
          </p:spPr>
          <p:txBody>
            <a:bodyPr wrap="square" lIns="0" tIns="0" rIns="0" bIns="0" rtlCol="0"/>
            <a:lstStyle/>
            <a:p>
              <a:endParaRPr/>
            </a:p>
          </p:txBody>
        </p:sp>
      </p:grpSp>
      <p:sp>
        <p:nvSpPr>
          <p:cNvPr id="82" name="object 82"/>
          <p:cNvSpPr txBox="1"/>
          <p:nvPr/>
        </p:nvSpPr>
        <p:spPr>
          <a:xfrm>
            <a:off x="5390287" y="2966800"/>
            <a:ext cx="163957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presentation</a:t>
            </a:r>
            <a:r>
              <a:rPr sz="1200" spc="-70" dirty="0">
                <a:latin typeface="Arial"/>
                <a:cs typeface="Arial"/>
              </a:rPr>
              <a:t> </a:t>
            </a:r>
            <a:r>
              <a:rPr sz="1200" dirty="0">
                <a:latin typeface="Arial"/>
                <a:cs typeface="Arial"/>
              </a:rPr>
              <a:t>layer</a:t>
            </a:r>
            <a:endParaRPr sz="1200">
              <a:latin typeface="Arial"/>
              <a:cs typeface="Arial"/>
            </a:endParaRPr>
          </a:p>
        </p:txBody>
      </p:sp>
      <p:sp>
        <p:nvSpPr>
          <p:cNvPr id="83" name="object 83"/>
          <p:cNvSpPr txBox="1"/>
          <p:nvPr/>
        </p:nvSpPr>
        <p:spPr>
          <a:xfrm>
            <a:off x="6231026" y="679848"/>
            <a:ext cx="450850"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US</a:t>
            </a:r>
            <a:r>
              <a:rPr sz="1200" spc="5" dirty="0">
                <a:latin typeface="Arial"/>
                <a:cs typeface="Arial"/>
              </a:rPr>
              <a:t>E</a:t>
            </a:r>
            <a:r>
              <a:rPr sz="1200" dirty="0">
                <a:latin typeface="Arial"/>
                <a:cs typeface="Arial"/>
              </a:rPr>
              <a:t>R</a:t>
            </a:r>
            <a:endParaRPr sz="1200">
              <a:latin typeface="Arial"/>
              <a:cs typeface="Arial"/>
            </a:endParaRPr>
          </a:p>
        </p:txBody>
      </p:sp>
      <p:sp>
        <p:nvSpPr>
          <p:cNvPr id="84" name="object 84"/>
          <p:cNvSpPr txBox="1"/>
          <p:nvPr/>
        </p:nvSpPr>
        <p:spPr>
          <a:xfrm>
            <a:off x="5862729" y="876062"/>
            <a:ext cx="1185545"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(Human or</a:t>
            </a:r>
            <a:r>
              <a:rPr sz="1000" spc="-80" dirty="0">
                <a:latin typeface="Arial"/>
                <a:cs typeface="Arial"/>
              </a:rPr>
              <a:t> </a:t>
            </a:r>
            <a:r>
              <a:rPr sz="1000" spc="-5" dirty="0">
                <a:latin typeface="Arial"/>
                <a:cs typeface="Arial"/>
              </a:rPr>
              <a:t>Program)</a:t>
            </a:r>
            <a:endParaRPr sz="1000">
              <a:latin typeface="Arial"/>
              <a:cs typeface="Arial"/>
            </a:endParaRPr>
          </a:p>
        </p:txBody>
      </p:sp>
      <p:sp>
        <p:nvSpPr>
          <p:cNvPr id="87" name="object 2"/>
          <p:cNvSpPr txBox="1">
            <a:spLocks/>
          </p:cNvSpPr>
          <p:nvPr/>
        </p:nvSpPr>
        <p:spPr>
          <a:xfrm>
            <a:off x="1985874" y="46499"/>
            <a:ext cx="4561839" cy="597599"/>
          </a:xfrm>
          <a:prstGeom prst="rect">
            <a:avLst/>
          </a:prstGeom>
        </p:spPr>
        <p:txBody>
          <a:bodyPr vert="horz" wrap="square" lIns="0" tIns="12700" rIns="0" bIns="0" rtlCol="0" anchor="b">
            <a:sp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pPr marL="12700">
              <a:spcBef>
                <a:spcPts val="100"/>
              </a:spcBef>
            </a:pPr>
            <a:r>
              <a:rPr lang="en-IN" sz="3800" b="1" spc="-10" dirty="0">
                <a:solidFill>
                  <a:srgbClr val="FF0000"/>
                </a:solidFill>
                <a:effectLst>
                  <a:outerShdw blurRad="38100" dist="38100" dir="2700000" algn="tl">
                    <a:srgbClr val="000000">
                      <a:alpha val="43137"/>
                    </a:srgbClr>
                  </a:outerShdw>
                </a:effectLst>
                <a:latin typeface="Bahnschrift" panose="020B0502040204020203" pitchFamily="34" charset="0"/>
              </a:rPr>
              <a:t>APPLICATION </a:t>
            </a:r>
            <a:r>
              <a:rPr lang="en-IN" sz="3800" b="1" spc="-120" dirty="0">
                <a:solidFill>
                  <a:srgbClr val="FF0000"/>
                </a:solidFill>
                <a:effectLst>
                  <a:outerShdw blurRad="38100" dist="38100" dir="2700000" algn="tl">
                    <a:srgbClr val="000000">
                      <a:alpha val="43137"/>
                    </a:srgbClr>
                  </a:outerShdw>
                </a:effectLst>
                <a:latin typeface="Bahnschrift" panose="020B0502040204020203" pitchFamily="34" charset="0"/>
              </a:rPr>
              <a:t>Layer</a:t>
            </a:r>
            <a:endParaRPr lang="en-IN" sz="3800" b="1" dirty="0">
              <a:solidFill>
                <a:srgbClr val="FF0000"/>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42849995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2114550"/>
            <a:ext cx="8229600" cy="857250"/>
          </a:xfrm>
        </p:spPr>
        <p:txBody>
          <a:bodyPr/>
          <a:lstStyle/>
          <a:p>
            <a:r>
              <a:rPr lang="en-US" sz="4800" b="1" dirty="0">
                <a:solidFill>
                  <a:srgbClr val="FFC000"/>
                </a:solidFill>
                <a:effectLst>
                  <a:outerShdw blurRad="38100" dist="38100" dir="2700000" algn="tl">
                    <a:srgbClr val="000000">
                      <a:alpha val="43137"/>
                    </a:srgbClr>
                  </a:outerShdw>
                </a:effectLst>
              </a:rPr>
              <a:t>TRANSMISSION  MEDIA</a:t>
            </a:r>
            <a:endParaRPr lang="en-IN" sz="4800" b="1" dirty="0">
              <a:solidFill>
                <a:srgbClr val="FFC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375551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066800" y="235555"/>
            <a:ext cx="7209790" cy="659796"/>
          </a:xfrm>
          <a:prstGeom prst="rect">
            <a:avLst/>
          </a:prstGeom>
        </p:spPr>
        <p:txBody>
          <a:bodyPr vert="horz" wrap="square" lIns="0" tIns="13335" rIns="0" bIns="0" rtlCol="0">
            <a:spAutoFit/>
          </a:bodyPr>
          <a:lstStyle/>
          <a:p>
            <a:pPr marL="12700">
              <a:lnSpc>
                <a:spcPct val="100000"/>
              </a:lnSpc>
              <a:spcBef>
                <a:spcPts val="105"/>
              </a:spcBef>
            </a:pPr>
            <a:r>
              <a:rPr sz="4200" b="1" dirty="0">
                <a:solidFill>
                  <a:srgbClr val="FFC000"/>
                </a:solidFill>
                <a:effectLst>
                  <a:outerShdw blurRad="38100" dist="38100" dir="2700000" algn="tl">
                    <a:srgbClr val="000000">
                      <a:alpha val="43137"/>
                    </a:srgbClr>
                  </a:outerShdw>
                </a:effectLst>
                <a:latin typeface="Bahnschrift" panose="020B0502040204020203" pitchFamily="34" charset="0"/>
                <a:cs typeface="Palatino Linotype"/>
              </a:rPr>
              <a:t>What is Tranmission Media ?</a:t>
            </a:r>
          </a:p>
        </p:txBody>
      </p:sp>
      <p:sp>
        <p:nvSpPr>
          <p:cNvPr id="6" name="object 6"/>
          <p:cNvSpPr txBox="1"/>
          <p:nvPr/>
        </p:nvSpPr>
        <p:spPr>
          <a:xfrm>
            <a:off x="838200" y="1352550"/>
            <a:ext cx="7593330" cy="3090590"/>
          </a:xfrm>
          <a:prstGeom prst="rect">
            <a:avLst/>
          </a:prstGeom>
        </p:spPr>
        <p:txBody>
          <a:bodyPr vert="horz" wrap="square" lIns="0" tIns="12700" rIns="0" bIns="0" rtlCol="0">
            <a:spAutoFit/>
          </a:bodyPr>
          <a:lstStyle/>
          <a:p>
            <a:pPr marL="12700">
              <a:lnSpc>
                <a:spcPct val="100000"/>
              </a:lnSpc>
              <a:spcBef>
                <a:spcPts val="100"/>
              </a:spcBef>
            </a:pPr>
            <a:r>
              <a:rPr sz="2000" spc="-10" dirty="0">
                <a:solidFill>
                  <a:schemeClr val="bg1"/>
                </a:solidFill>
                <a:latin typeface="Century Gothic"/>
                <a:cs typeface="Century Gothic"/>
              </a:rPr>
              <a:t>In </a:t>
            </a:r>
            <a:r>
              <a:rPr sz="2000" spc="-5" dirty="0">
                <a:solidFill>
                  <a:schemeClr val="bg1"/>
                </a:solidFill>
                <a:latin typeface="Century Gothic"/>
                <a:cs typeface="Century Gothic"/>
              </a:rPr>
              <a:t>data communication,</a:t>
            </a:r>
            <a:endParaRPr sz="2000" dirty="0">
              <a:solidFill>
                <a:schemeClr val="bg1"/>
              </a:solidFill>
              <a:latin typeface="Century Gothic"/>
              <a:cs typeface="Century Gothic"/>
            </a:endParaRPr>
          </a:p>
          <a:p>
            <a:pPr>
              <a:lnSpc>
                <a:spcPct val="100000"/>
              </a:lnSpc>
              <a:spcBef>
                <a:spcPts val="5"/>
              </a:spcBef>
            </a:pPr>
            <a:endParaRPr sz="2000" dirty="0">
              <a:solidFill>
                <a:schemeClr val="bg1"/>
              </a:solidFill>
              <a:latin typeface="Times New Roman"/>
              <a:cs typeface="Times New Roman"/>
            </a:endParaRPr>
          </a:p>
          <a:p>
            <a:pPr marL="355600" marR="5080" indent="-342900">
              <a:lnSpc>
                <a:spcPct val="100000"/>
              </a:lnSpc>
              <a:spcBef>
                <a:spcPts val="5"/>
              </a:spcBef>
              <a:buFont typeface="Arial"/>
              <a:buChar char="•"/>
              <a:tabLst>
                <a:tab pos="439420" algn="l"/>
                <a:tab pos="440055" algn="l"/>
              </a:tabLst>
            </a:pPr>
            <a:r>
              <a:rPr sz="2000" dirty="0">
                <a:solidFill>
                  <a:schemeClr val="bg1"/>
                </a:solidFill>
              </a:rPr>
              <a:t>	</a:t>
            </a:r>
            <a:r>
              <a:rPr sz="2000" b="1" dirty="0">
                <a:solidFill>
                  <a:schemeClr val="bg1"/>
                </a:solidFill>
                <a:latin typeface="Century Gothic"/>
                <a:cs typeface="Century Gothic"/>
              </a:rPr>
              <a:t>Transmission media </a:t>
            </a:r>
            <a:r>
              <a:rPr sz="2000" spc="10" dirty="0">
                <a:solidFill>
                  <a:schemeClr val="bg1"/>
                </a:solidFill>
                <a:latin typeface="Century Gothic"/>
                <a:cs typeface="Century Gothic"/>
              </a:rPr>
              <a:t>is </a:t>
            </a:r>
            <a:r>
              <a:rPr sz="2000" dirty="0">
                <a:solidFill>
                  <a:schemeClr val="bg1"/>
                </a:solidFill>
                <a:latin typeface="Century Gothic"/>
                <a:cs typeface="Century Gothic"/>
              </a:rPr>
              <a:t>a </a:t>
            </a:r>
            <a:r>
              <a:rPr sz="2000" spc="-5" dirty="0">
                <a:solidFill>
                  <a:schemeClr val="bg1"/>
                </a:solidFill>
                <a:latin typeface="Century Gothic"/>
                <a:cs typeface="Century Gothic"/>
              </a:rPr>
              <a:t>pathway </a:t>
            </a:r>
            <a:r>
              <a:rPr sz="2000" dirty="0">
                <a:solidFill>
                  <a:schemeClr val="bg1"/>
                </a:solidFill>
                <a:latin typeface="Century Gothic"/>
                <a:cs typeface="Century Gothic"/>
              </a:rPr>
              <a:t>that carries</a:t>
            </a:r>
            <a:r>
              <a:rPr sz="2000" spc="-170" dirty="0">
                <a:solidFill>
                  <a:schemeClr val="bg1"/>
                </a:solidFill>
                <a:latin typeface="Century Gothic"/>
                <a:cs typeface="Century Gothic"/>
              </a:rPr>
              <a:t> </a:t>
            </a:r>
            <a:r>
              <a:rPr sz="2000" dirty="0">
                <a:solidFill>
                  <a:schemeClr val="bg1"/>
                </a:solidFill>
                <a:latin typeface="Century Gothic"/>
                <a:cs typeface="Century Gothic"/>
              </a:rPr>
              <a:t>the  information from sender to</a:t>
            </a:r>
            <a:r>
              <a:rPr sz="2000" spc="-20" dirty="0">
                <a:solidFill>
                  <a:schemeClr val="bg1"/>
                </a:solidFill>
                <a:latin typeface="Century Gothic"/>
                <a:cs typeface="Century Gothic"/>
              </a:rPr>
              <a:t> </a:t>
            </a:r>
            <a:r>
              <a:rPr sz="2000" spc="-5" dirty="0">
                <a:solidFill>
                  <a:schemeClr val="bg1"/>
                </a:solidFill>
                <a:latin typeface="Century Gothic"/>
                <a:cs typeface="Century Gothic"/>
              </a:rPr>
              <a:t>receiver.</a:t>
            </a:r>
            <a:endParaRPr sz="2000" dirty="0">
              <a:solidFill>
                <a:schemeClr val="bg1"/>
              </a:solidFill>
              <a:latin typeface="Century Gothic"/>
              <a:cs typeface="Century Gothic"/>
            </a:endParaRPr>
          </a:p>
          <a:p>
            <a:pPr>
              <a:lnSpc>
                <a:spcPct val="100000"/>
              </a:lnSpc>
              <a:spcBef>
                <a:spcPts val="5"/>
              </a:spcBef>
              <a:buFont typeface="Arial"/>
              <a:buChar char="•"/>
            </a:pPr>
            <a:endParaRPr sz="2000" dirty="0">
              <a:solidFill>
                <a:schemeClr val="bg1"/>
              </a:solidFill>
              <a:latin typeface="Times New Roman"/>
              <a:cs typeface="Times New Roman"/>
            </a:endParaRPr>
          </a:p>
          <a:p>
            <a:pPr marL="355600" marR="704850" indent="-342900">
              <a:lnSpc>
                <a:spcPct val="100000"/>
              </a:lnSpc>
              <a:buFont typeface="Arial"/>
              <a:buChar char="•"/>
              <a:tabLst>
                <a:tab pos="354965" algn="l"/>
                <a:tab pos="355600" algn="l"/>
              </a:tabLst>
            </a:pPr>
            <a:r>
              <a:rPr sz="2000" spc="-25" dirty="0">
                <a:solidFill>
                  <a:schemeClr val="bg1"/>
                </a:solidFill>
                <a:latin typeface="Century Gothic"/>
                <a:cs typeface="Century Gothic"/>
              </a:rPr>
              <a:t>We </a:t>
            </a:r>
            <a:r>
              <a:rPr sz="2000" dirty="0">
                <a:solidFill>
                  <a:schemeClr val="bg1"/>
                </a:solidFill>
                <a:latin typeface="Century Gothic"/>
                <a:cs typeface="Century Gothic"/>
              </a:rPr>
              <a:t>use different types of </a:t>
            </a:r>
            <a:r>
              <a:rPr sz="2000" spc="-5" dirty="0">
                <a:solidFill>
                  <a:schemeClr val="bg1"/>
                </a:solidFill>
                <a:latin typeface="Century Gothic"/>
                <a:cs typeface="Century Gothic"/>
              </a:rPr>
              <a:t>cables </a:t>
            </a:r>
            <a:r>
              <a:rPr sz="2000" dirty="0">
                <a:solidFill>
                  <a:schemeClr val="bg1"/>
                </a:solidFill>
                <a:latin typeface="Century Gothic"/>
                <a:cs typeface="Century Gothic"/>
              </a:rPr>
              <a:t>or waves to  transmit</a:t>
            </a:r>
            <a:r>
              <a:rPr sz="2000" spc="-15" dirty="0">
                <a:solidFill>
                  <a:schemeClr val="bg1"/>
                </a:solidFill>
                <a:latin typeface="Century Gothic"/>
                <a:cs typeface="Century Gothic"/>
              </a:rPr>
              <a:t> </a:t>
            </a:r>
            <a:r>
              <a:rPr sz="2000" dirty="0">
                <a:solidFill>
                  <a:schemeClr val="bg1"/>
                </a:solidFill>
                <a:latin typeface="Century Gothic"/>
                <a:cs typeface="Century Gothic"/>
              </a:rPr>
              <a:t>data.</a:t>
            </a:r>
          </a:p>
          <a:p>
            <a:pPr>
              <a:lnSpc>
                <a:spcPct val="100000"/>
              </a:lnSpc>
              <a:spcBef>
                <a:spcPts val="5"/>
              </a:spcBef>
              <a:buFont typeface="Arial"/>
              <a:buChar char="•"/>
            </a:pPr>
            <a:endParaRPr sz="2000" dirty="0">
              <a:solidFill>
                <a:schemeClr val="bg1"/>
              </a:solidFill>
              <a:latin typeface="Times New Roman"/>
              <a:cs typeface="Times New Roman"/>
            </a:endParaRPr>
          </a:p>
          <a:p>
            <a:pPr marL="355600" indent="-342900">
              <a:lnSpc>
                <a:spcPct val="100000"/>
              </a:lnSpc>
              <a:spcBef>
                <a:spcPts val="5"/>
              </a:spcBef>
              <a:buFont typeface="Arial"/>
              <a:buChar char="•"/>
              <a:tabLst>
                <a:tab pos="354965" algn="l"/>
                <a:tab pos="355600" algn="l"/>
              </a:tabLst>
            </a:pPr>
            <a:r>
              <a:rPr sz="2000" dirty="0">
                <a:solidFill>
                  <a:schemeClr val="bg1"/>
                </a:solidFill>
                <a:latin typeface="Century Gothic"/>
                <a:cs typeface="Century Gothic"/>
              </a:rPr>
              <a:t>Data </a:t>
            </a:r>
            <a:r>
              <a:rPr sz="2000" spc="10" dirty="0">
                <a:solidFill>
                  <a:schemeClr val="bg1"/>
                </a:solidFill>
                <a:latin typeface="Century Gothic"/>
                <a:cs typeface="Century Gothic"/>
              </a:rPr>
              <a:t>is </a:t>
            </a:r>
            <a:r>
              <a:rPr sz="2000" dirty="0">
                <a:solidFill>
                  <a:schemeClr val="bg1"/>
                </a:solidFill>
                <a:latin typeface="Century Gothic"/>
                <a:cs typeface="Century Gothic"/>
              </a:rPr>
              <a:t>transmitted normally through electrical</a:t>
            </a:r>
            <a:r>
              <a:rPr sz="2000" spc="-185" dirty="0">
                <a:solidFill>
                  <a:schemeClr val="bg1"/>
                </a:solidFill>
                <a:latin typeface="Century Gothic"/>
                <a:cs typeface="Century Gothic"/>
              </a:rPr>
              <a:t> </a:t>
            </a:r>
            <a:r>
              <a:rPr sz="2000" dirty="0">
                <a:solidFill>
                  <a:schemeClr val="bg1"/>
                </a:solidFill>
                <a:latin typeface="Century Gothic"/>
                <a:cs typeface="Century Gothic"/>
              </a:rPr>
              <a:t>or</a:t>
            </a:r>
          </a:p>
          <a:p>
            <a:pPr marL="355600">
              <a:lnSpc>
                <a:spcPct val="100000"/>
              </a:lnSpc>
            </a:pPr>
            <a:r>
              <a:rPr sz="2000" dirty="0">
                <a:solidFill>
                  <a:schemeClr val="bg1"/>
                </a:solidFill>
                <a:latin typeface="Century Gothic"/>
                <a:cs typeface="Century Gothic"/>
              </a:rPr>
              <a:t>electromagnetic</a:t>
            </a:r>
            <a:r>
              <a:rPr sz="2000" spc="-35" dirty="0">
                <a:solidFill>
                  <a:schemeClr val="bg1"/>
                </a:solidFill>
                <a:latin typeface="Century Gothic"/>
                <a:cs typeface="Century Gothic"/>
              </a:rPr>
              <a:t> </a:t>
            </a:r>
            <a:r>
              <a:rPr sz="2000" spc="-5" dirty="0">
                <a:solidFill>
                  <a:schemeClr val="bg1"/>
                </a:solidFill>
                <a:latin typeface="Century Gothic"/>
                <a:cs typeface="Century Gothic"/>
              </a:rPr>
              <a:t>signals.</a:t>
            </a:r>
            <a:endParaRPr sz="2000" dirty="0">
              <a:solidFill>
                <a:schemeClr val="bg1"/>
              </a:solidFill>
              <a:latin typeface="Century Gothic"/>
              <a:cs typeface="Century Gothic"/>
            </a:endParaRPr>
          </a:p>
        </p:txBody>
      </p:sp>
    </p:spTree>
    <p:extLst>
      <p:ext uri="{BB962C8B-B14F-4D97-AF65-F5344CB8AC3E}">
        <p14:creationId xmlns:p14="http://schemas.microsoft.com/office/powerpoint/2010/main" val="31854750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971800" y="133350"/>
            <a:ext cx="4876800" cy="689932"/>
          </a:xfrm>
          <a:prstGeom prst="rect">
            <a:avLst/>
          </a:prstGeom>
        </p:spPr>
        <p:txBody>
          <a:bodyPr vert="horz" wrap="square" lIns="0" tIns="12700" rIns="0" bIns="0" rtlCol="0">
            <a:spAutoFit/>
          </a:bodyPr>
          <a:lstStyle/>
          <a:p>
            <a:pPr marL="12700">
              <a:lnSpc>
                <a:spcPct val="100000"/>
              </a:lnSpc>
              <a:spcBef>
                <a:spcPts val="100"/>
              </a:spcBef>
            </a:pPr>
            <a:r>
              <a:rPr sz="4400" b="1" dirty="0">
                <a:solidFill>
                  <a:srgbClr val="2E5796"/>
                </a:solidFill>
                <a:effectLst>
                  <a:outerShdw blurRad="38100" dist="38100" dir="2700000" algn="tl">
                    <a:srgbClr val="000000">
                      <a:alpha val="43137"/>
                    </a:srgbClr>
                  </a:outerShdw>
                </a:effectLst>
                <a:latin typeface="Bahnschrift" panose="020B0502040204020203" pitchFamily="34" charset="0"/>
                <a:cs typeface="Palatino Linotype"/>
              </a:rPr>
              <a:t>Description</a:t>
            </a:r>
            <a:endParaRPr sz="4400" b="1" dirty="0">
              <a:effectLst>
                <a:outerShdw blurRad="38100" dist="38100" dir="2700000" algn="tl">
                  <a:srgbClr val="000000">
                    <a:alpha val="43137"/>
                  </a:srgbClr>
                </a:outerShdw>
              </a:effectLst>
              <a:latin typeface="Bahnschrift" panose="020B0502040204020203" pitchFamily="34" charset="0"/>
              <a:cs typeface="Palatino Linotype"/>
            </a:endParaRPr>
          </a:p>
        </p:txBody>
      </p:sp>
      <p:sp>
        <p:nvSpPr>
          <p:cNvPr id="4" name="object 4"/>
          <p:cNvSpPr txBox="1"/>
          <p:nvPr/>
        </p:nvSpPr>
        <p:spPr>
          <a:xfrm>
            <a:off x="679387" y="1123951"/>
            <a:ext cx="7887334" cy="1613903"/>
          </a:xfrm>
          <a:prstGeom prst="rect">
            <a:avLst/>
          </a:prstGeom>
        </p:spPr>
        <p:txBody>
          <a:bodyPr vert="horz" wrap="square" lIns="0" tIns="53975" rIns="0" bIns="0" rtlCol="0">
            <a:spAutoFit/>
          </a:bodyPr>
          <a:lstStyle/>
          <a:p>
            <a:pPr marL="355600" marR="5080" indent="-343535">
              <a:lnSpc>
                <a:spcPts val="2590"/>
              </a:lnSpc>
              <a:spcBef>
                <a:spcPts val="425"/>
              </a:spcBef>
              <a:buFont typeface="Arial"/>
              <a:buChar char="•"/>
              <a:tabLst>
                <a:tab pos="355600" algn="l"/>
                <a:tab pos="356235" algn="l"/>
              </a:tabLst>
            </a:pPr>
            <a:r>
              <a:rPr dirty="0">
                <a:latin typeface="Century Gothic"/>
                <a:cs typeface="Century Gothic"/>
              </a:rPr>
              <a:t>Transmission </a:t>
            </a:r>
            <a:r>
              <a:rPr spc="5" dirty="0">
                <a:latin typeface="Century Gothic"/>
                <a:cs typeface="Century Gothic"/>
              </a:rPr>
              <a:t>media </a:t>
            </a:r>
            <a:r>
              <a:rPr spc="-5" dirty="0">
                <a:latin typeface="Century Gothic"/>
                <a:cs typeface="Century Gothic"/>
              </a:rPr>
              <a:t>are located below </a:t>
            </a:r>
            <a:r>
              <a:rPr dirty="0">
                <a:latin typeface="Century Gothic"/>
                <a:cs typeface="Century Gothic"/>
              </a:rPr>
              <a:t>the</a:t>
            </a:r>
            <a:r>
              <a:rPr spc="-130" dirty="0">
                <a:latin typeface="Century Gothic"/>
                <a:cs typeface="Century Gothic"/>
              </a:rPr>
              <a:t> </a:t>
            </a:r>
            <a:r>
              <a:rPr dirty="0">
                <a:latin typeface="Century Gothic"/>
                <a:cs typeface="Century Gothic"/>
              </a:rPr>
              <a:t>physical  </a:t>
            </a:r>
            <a:r>
              <a:rPr spc="-5" dirty="0">
                <a:latin typeface="Century Gothic"/>
                <a:cs typeface="Century Gothic"/>
              </a:rPr>
              <a:t>layer</a:t>
            </a:r>
            <a:endParaRPr dirty="0">
              <a:latin typeface="Century Gothic"/>
              <a:cs typeface="Century Gothic"/>
            </a:endParaRPr>
          </a:p>
          <a:p>
            <a:pPr>
              <a:lnSpc>
                <a:spcPct val="100000"/>
              </a:lnSpc>
              <a:spcBef>
                <a:spcPts val="30"/>
              </a:spcBef>
              <a:buFont typeface="Arial"/>
              <a:buChar char="•"/>
            </a:pPr>
            <a:endParaRPr sz="2000" dirty="0">
              <a:latin typeface="Times New Roman"/>
              <a:cs typeface="Times New Roman"/>
            </a:endParaRPr>
          </a:p>
          <a:p>
            <a:pPr marL="355600" indent="-343535">
              <a:lnSpc>
                <a:spcPct val="100000"/>
              </a:lnSpc>
              <a:buFont typeface="Arial"/>
              <a:buChar char="•"/>
              <a:tabLst>
                <a:tab pos="355600" algn="l"/>
                <a:tab pos="356235" algn="l"/>
              </a:tabLst>
            </a:pPr>
            <a:r>
              <a:rPr spc="-5" dirty="0">
                <a:latin typeface="Century Gothic"/>
                <a:cs typeface="Century Gothic"/>
              </a:rPr>
              <a:t>Computers </a:t>
            </a:r>
            <a:r>
              <a:rPr dirty="0">
                <a:latin typeface="Century Gothic"/>
                <a:cs typeface="Century Gothic"/>
              </a:rPr>
              <a:t>use signals to </a:t>
            </a:r>
            <a:r>
              <a:rPr spc="-5" dirty="0">
                <a:latin typeface="Century Gothic"/>
                <a:cs typeface="Century Gothic"/>
              </a:rPr>
              <a:t>represent</a:t>
            </a:r>
            <a:r>
              <a:rPr spc="-20" dirty="0">
                <a:latin typeface="Century Gothic"/>
                <a:cs typeface="Century Gothic"/>
              </a:rPr>
              <a:t> </a:t>
            </a:r>
            <a:r>
              <a:rPr dirty="0">
                <a:latin typeface="Century Gothic"/>
                <a:cs typeface="Century Gothic"/>
              </a:rPr>
              <a:t>data.</a:t>
            </a:r>
          </a:p>
          <a:p>
            <a:pPr>
              <a:lnSpc>
                <a:spcPct val="100000"/>
              </a:lnSpc>
              <a:spcBef>
                <a:spcPts val="45"/>
              </a:spcBef>
              <a:buFont typeface="Arial"/>
              <a:buChar char="•"/>
            </a:pPr>
            <a:endParaRPr sz="2000" dirty="0">
              <a:latin typeface="Times New Roman"/>
              <a:cs typeface="Times New Roman"/>
            </a:endParaRPr>
          </a:p>
          <a:p>
            <a:pPr marL="355600" marR="149860" indent="-343535">
              <a:lnSpc>
                <a:spcPts val="2590"/>
              </a:lnSpc>
              <a:buFont typeface="Arial"/>
              <a:buChar char="•"/>
              <a:tabLst>
                <a:tab pos="355600" algn="l"/>
                <a:tab pos="356235" algn="l"/>
              </a:tabLst>
            </a:pPr>
            <a:r>
              <a:rPr dirty="0">
                <a:latin typeface="Century Gothic"/>
                <a:cs typeface="Century Gothic"/>
              </a:rPr>
              <a:t>Signals </a:t>
            </a:r>
            <a:r>
              <a:rPr spc="-5" dirty="0">
                <a:latin typeface="Century Gothic"/>
                <a:cs typeface="Century Gothic"/>
              </a:rPr>
              <a:t>are </a:t>
            </a:r>
            <a:r>
              <a:rPr dirty="0">
                <a:latin typeface="Century Gothic"/>
                <a:cs typeface="Century Gothic"/>
              </a:rPr>
              <a:t>transmitted </a:t>
            </a:r>
            <a:r>
              <a:rPr spc="10" dirty="0">
                <a:latin typeface="Century Gothic"/>
                <a:cs typeface="Century Gothic"/>
              </a:rPr>
              <a:t>in </a:t>
            </a:r>
            <a:r>
              <a:rPr dirty="0">
                <a:latin typeface="Century Gothic"/>
                <a:cs typeface="Century Gothic"/>
              </a:rPr>
              <a:t>form of</a:t>
            </a:r>
            <a:r>
              <a:rPr spc="-140" dirty="0">
                <a:latin typeface="Century Gothic"/>
                <a:cs typeface="Century Gothic"/>
              </a:rPr>
              <a:t> </a:t>
            </a:r>
            <a:r>
              <a:rPr dirty="0">
                <a:latin typeface="Century Gothic"/>
                <a:cs typeface="Century Gothic"/>
              </a:rPr>
              <a:t>electromagnetic  </a:t>
            </a:r>
            <a:r>
              <a:rPr spc="-5" dirty="0">
                <a:latin typeface="Century Gothic"/>
                <a:cs typeface="Century Gothic"/>
              </a:rPr>
              <a:t>energy.</a:t>
            </a:r>
            <a:endParaRPr dirty="0">
              <a:latin typeface="Century Gothic"/>
              <a:cs typeface="Century Gothic"/>
            </a:endParaRPr>
          </a:p>
        </p:txBody>
      </p:sp>
      <p:sp>
        <p:nvSpPr>
          <p:cNvPr id="5" name="object 5"/>
          <p:cNvSpPr/>
          <p:nvPr/>
        </p:nvSpPr>
        <p:spPr>
          <a:xfrm>
            <a:off x="762000" y="3105150"/>
            <a:ext cx="7543800" cy="154305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6653634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43000" y="285751"/>
            <a:ext cx="7783830" cy="443711"/>
          </a:xfrm>
          <a:prstGeom prst="rect">
            <a:avLst/>
          </a:prstGeom>
        </p:spPr>
        <p:txBody>
          <a:bodyPr vert="horz" wrap="square" lIns="0" tIns="12700" rIns="0" bIns="0" rtlCol="0">
            <a:spAutoFit/>
          </a:bodyPr>
          <a:lstStyle/>
          <a:p>
            <a:pPr marL="12700">
              <a:lnSpc>
                <a:spcPct val="100000"/>
              </a:lnSpc>
              <a:spcBef>
                <a:spcPts val="100"/>
              </a:spcBef>
            </a:pPr>
            <a:r>
              <a:rPr sz="2800" b="1" dirty="0">
                <a:solidFill>
                  <a:srgbClr val="FF0000"/>
                </a:solidFill>
                <a:latin typeface="Bahnschrift" panose="020B0502040204020203" pitchFamily="34" charset="0"/>
                <a:cs typeface="Palatino Linotype"/>
              </a:rPr>
              <a:t>Classification </a:t>
            </a:r>
            <a:r>
              <a:rPr sz="2800" b="1" spc="-5" dirty="0">
                <a:solidFill>
                  <a:srgbClr val="FF0000"/>
                </a:solidFill>
                <a:latin typeface="Bahnschrift" panose="020B0502040204020203" pitchFamily="34" charset="0"/>
                <a:cs typeface="Palatino Linotype"/>
              </a:rPr>
              <a:t>of </a:t>
            </a:r>
            <a:r>
              <a:rPr sz="2800" b="1" spc="-25" dirty="0">
                <a:solidFill>
                  <a:srgbClr val="FF0000"/>
                </a:solidFill>
                <a:latin typeface="Bahnschrift" panose="020B0502040204020203" pitchFamily="34" charset="0"/>
                <a:cs typeface="Palatino Linotype"/>
              </a:rPr>
              <a:t>Transmission</a:t>
            </a:r>
            <a:r>
              <a:rPr sz="2800" b="1" spc="-65" dirty="0">
                <a:solidFill>
                  <a:srgbClr val="FF0000"/>
                </a:solidFill>
                <a:latin typeface="Bahnschrift" panose="020B0502040204020203" pitchFamily="34" charset="0"/>
                <a:cs typeface="Palatino Linotype"/>
              </a:rPr>
              <a:t> </a:t>
            </a:r>
            <a:r>
              <a:rPr sz="2800" b="1" spc="-5" dirty="0">
                <a:solidFill>
                  <a:srgbClr val="FF0000"/>
                </a:solidFill>
                <a:latin typeface="Bahnschrift" panose="020B0502040204020203" pitchFamily="34" charset="0"/>
                <a:cs typeface="Palatino Linotype"/>
              </a:rPr>
              <a:t>media</a:t>
            </a:r>
            <a:endParaRPr sz="2800" dirty="0">
              <a:solidFill>
                <a:srgbClr val="FF0000"/>
              </a:solidFill>
              <a:latin typeface="Bahnschrift" panose="020B0502040204020203" pitchFamily="34" charset="0"/>
              <a:cs typeface="Palatino Linotype"/>
            </a:endParaRPr>
          </a:p>
        </p:txBody>
      </p:sp>
      <p:sp>
        <p:nvSpPr>
          <p:cNvPr id="4" name="object 4"/>
          <p:cNvSpPr/>
          <p:nvPr/>
        </p:nvSpPr>
        <p:spPr>
          <a:xfrm>
            <a:off x="730654" y="1809750"/>
            <a:ext cx="7467600" cy="252603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402302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8402" y="133350"/>
            <a:ext cx="5023867" cy="627736"/>
          </a:xfrm>
          <a:prstGeom prst="rect">
            <a:avLst/>
          </a:prstGeom>
        </p:spPr>
        <p:txBody>
          <a:bodyPr vert="horz" wrap="square" lIns="0" tIns="12065" rIns="0" bIns="0" rtlCol="0">
            <a:spAutoFit/>
          </a:bodyPr>
          <a:lstStyle/>
          <a:p>
            <a:pPr marL="12700">
              <a:lnSpc>
                <a:spcPct val="100000"/>
              </a:lnSpc>
              <a:spcBef>
                <a:spcPts val="95"/>
              </a:spcBef>
            </a:pPr>
            <a:r>
              <a:rPr sz="4000" b="1" spc="-30" dirty="0">
                <a:solidFill>
                  <a:srgbClr val="2E5796"/>
                </a:solidFill>
                <a:latin typeface="Bahnschrift" panose="020B0502040204020203" pitchFamily="34" charset="0"/>
                <a:cs typeface="Times New Roman"/>
              </a:rPr>
              <a:t>Twisted-pair</a:t>
            </a:r>
            <a:r>
              <a:rPr sz="4000" b="1" spc="-80" dirty="0">
                <a:solidFill>
                  <a:srgbClr val="2E5796"/>
                </a:solidFill>
                <a:latin typeface="Bahnschrift" panose="020B0502040204020203" pitchFamily="34" charset="0"/>
                <a:cs typeface="Times New Roman"/>
              </a:rPr>
              <a:t> </a:t>
            </a:r>
            <a:r>
              <a:rPr sz="4000" b="1" spc="-5" dirty="0">
                <a:solidFill>
                  <a:srgbClr val="2E5796"/>
                </a:solidFill>
                <a:latin typeface="Bahnschrift" panose="020B0502040204020203" pitchFamily="34" charset="0"/>
                <a:cs typeface="Times New Roman"/>
              </a:rPr>
              <a:t>cable</a:t>
            </a:r>
            <a:endParaRPr sz="4000" dirty="0">
              <a:latin typeface="Bahnschrift" panose="020B0502040204020203" pitchFamily="34" charset="0"/>
              <a:cs typeface="Times New Roman"/>
            </a:endParaRPr>
          </a:p>
        </p:txBody>
      </p:sp>
      <p:sp>
        <p:nvSpPr>
          <p:cNvPr id="3" name="object 3"/>
          <p:cNvSpPr/>
          <p:nvPr/>
        </p:nvSpPr>
        <p:spPr>
          <a:xfrm>
            <a:off x="472004" y="3650572"/>
            <a:ext cx="6096000" cy="710564"/>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796544" y="1383755"/>
            <a:ext cx="5807710" cy="1567737"/>
          </a:xfrm>
          <a:prstGeom prst="rect">
            <a:avLst/>
          </a:prstGeom>
        </p:spPr>
        <p:txBody>
          <a:bodyPr vert="horz" wrap="square" lIns="0" tIns="13335" rIns="0" bIns="0" rtlCol="0">
            <a:spAutoFit/>
          </a:bodyPr>
          <a:lstStyle/>
          <a:p>
            <a:pPr marL="355600" indent="-342900">
              <a:lnSpc>
                <a:spcPct val="100000"/>
              </a:lnSpc>
              <a:spcBef>
                <a:spcPts val="105"/>
              </a:spcBef>
              <a:buFont typeface="Wingdings"/>
              <a:buChar char=""/>
              <a:tabLst>
                <a:tab pos="354965" algn="l"/>
                <a:tab pos="355600" algn="l"/>
              </a:tabLst>
            </a:pPr>
            <a:r>
              <a:rPr sz="2000" spc="5" dirty="0">
                <a:latin typeface="Palatino Linotype"/>
                <a:cs typeface="Palatino Linotype"/>
              </a:rPr>
              <a:t>A </a:t>
            </a:r>
            <a:r>
              <a:rPr sz="2000" dirty="0">
                <a:latin typeface="Palatino Linotype"/>
                <a:cs typeface="Palatino Linotype"/>
              </a:rPr>
              <a:t>twisted </a:t>
            </a:r>
            <a:r>
              <a:rPr sz="2000" spc="-5" dirty="0">
                <a:latin typeface="Palatino Linotype"/>
                <a:cs typeface="Palatino Linotype"/>
              </a:rPr>
              <a:t>pair consists </a:t>
            </a:r>
            <a:r>
              <a:rPr sz="2000" dirty="0">
                <a:latin typeface="Palatino Linotype"/>
                <a:cs typeface="Palatino Linotype"/>
              </a:rPr>
              <a:t>of </a:t>
            </a:r>
            <a:r>
              <a:rPr sz="2000" spc="-15" dirty="0">
                <a:latin typeface="Palatino Linotype"/>
                <a:cs typeface="Palatino Linotype"/>
              </a:rPr>
              <a:t>two</a:t>
            </a:r>
            <a:r>
              <a:rPr sz="2000" spc="-185" dirty="0">
                <a:latin typeface="Palatino Linotype"/>
                <a:cs typeface="Palatino Linotype"/>
              </a:rPr>
              <a:t> </a:t>
            </a:r>
            <a:r>
              <a:rPr sz="2000" spc="-5" dirty="0">
                <a:latin typeface="Palatino Linotype"/>
                <a:cs typeface="Palatino Linotype"/>
              </a:rPr>
              <a:t>conductors</a:t>
            </a:r>
            <a:endParaRPr sz="2000" dirty="0">
              <a:latin typeface="Palatino Linotype"/>
              <a:cs typeface="Palatino Linotype"/>
            </a:endParaRPr>
          </a:p>
          <a:p>
            <a:pPr>
              <a:lnSpc>
                <a:spcPct val="100000"/>
              </a:lnSpc>
              <a:spcBef>
                <a:spcPts val="45"/>
              </a:spcBef>
              <a:buFont typeface="Wingdings"/>
              <a:buChar char=""/>
            </a:pPr>
            <a:endParaRPr sz="2050" dirty="0">
              <a:latin typeface="Times New Roman"/>
              <a:cs typeface="Times New Roman"/>
            </a:endParaRPr>
          </a:p>
          <a:p>
            <a:pPr marL="355600" indent="-342900">
              <a:lnSpc>
                <a:spcPct val="100000"/>
              </a:lnSpc>
              <a:buFont typeface="Wingdings"/>
              <a:buChar char=""/>
              <a:tabLst>
                <a:tab pos="354965" algn="l"/>
                <a:tab pos="355600" algn="l"/>
              </a:tabLst>
            </a:pPr>
            <a:r>
              <a:rPr sz="2000" dirty="0">
                <a:latin typeface="Palatino Linotype"/>
                <a:cs typeface="Palatino Linotype"/>
              </a:rPr>
              <a:t>Basically </a:t>
            </a:r>
            <a:r>
              <a:rPr sz="2000" spc="-5" dirty="0">
                <a:latin typeface="Palatino Linotype"/>
                <a:cs typeface="Palatino Linotype"/>
              </a:rPr>
              <a:t>copper</a:t>
            </a:r>
            <a:r>
              <a:rPr sz="2000" spc="-40" dirty="0">
                <a:latin typeface="Palatino Linotype"/>
                <a:cs typeface="Palatino Linotype"/>
              </a:rPr>
              <a:t> </a:t>
            </a:r>
            <a:r>
              <a:rPr sz="2000" spc="-5" dirty="0">
                <a:latin typeface="Palatino Linotype"/>
                <a:cs typeface="Palatino Linotype"/>
              </a:rPr>
              <a:t>based</a:t>
            </a:r>
            <a:endParaRPr sz="2000" dirty="0">
              <a:latin typeface="Palatino Linotype"/>
              <a:cs typeface="Palatino Linotype"/>
            </a:endParaRPr>
          </a:p>
          <a:p>
            <a:pPr>
              <a:lnSpc>
                <a:spcPct val="100000"/>
              </a:lnSpc>
              <a:spcBef>
                <a:spcPts val="40"/>
              </a:spcBef>
              <a:buFont typeface="Wingdings"/>
              <a:buChar char=""/>
            </a:pPr>
            <a:endParaRPr sz="2050" dirty="0">
              <a:latin typeface="Times New Roman"/>
              <a:cs typeface="Times New Roman"/>
            </a:endParaRPr>
          </a:p>
          <a:p>
            <a:pPr marL="355600" indent="-342900">
              <a:lnSpc>
                <a:spcPct val="100000"/>
              </a:lnSpc>
              <a:spcBef>
                <a:spcPts val="5"/>
              </a:spcBef>
              <a:buFont typeface="Wingdings"/>
              <a:buChar char=""/>
              <a:tabLst>
                <a:tab pos="354965" algn="l"/>
                <a:tab pos="355600" algn="l"/>
              </a:tabLst>
            </a:pPr>
            <a:r>
              <a:rPr sz="2000" spc="-15" dirty="0">
                <a:latin typeface="Palatino Linotype"/>
                <a:cs typeface="Palatino Linotype"/>
              </a:rPr>
              <a:t>With </a:t>
            </a:r>
            <a:r>
              <a:rPr sz="2000" spc="-5" dirty="0">
                <a:latin typeface="Palatino Linotype"/>
                <a:cs typeface="Palatino Linotype"/>
              </a:rPr>
              <a:t>its </a:t>
            </a:r>
            <a:r>
              <a:rPr sz="2000" dirty="0">
                <a:latin typeface="Palatino Linotype"/>
                <a:cs typeface="Palatino Linotype"/>
              </a:rPr>
              <a:t>own plastic insulation, </a:t>
            </a:r>
            <a:r>
              <a:rPr sz="2000" spc="-5" dirty="0">
                <a:latin typeface="Palatino Linotype"/>
                <a:cs typeface="Palatino Linotype"/>
              </a:rPr>
              <a:t>twisted</a:t>
            </a:r>
            <a:r>
              <a:rPr sz="2000" spc="-95" dirty="0">
                <a:latin typeface="Palatino Linotype"/>
                <a:cs typeface="Palatino Linotype"/>
              </a:rPr>
              <a:t> </a:t>
            </a:r>
            <a:r>
              <a:rPr sz="2000" spc="-15" dirty="0">
                <a:latin typeface="Palatino Linotype"/>
                <a:cs typeface="Palatino Linotype"/>
              </a:rPr>
              <a:t>together.</a:t>
            </a:r>
            <a:endParaRPr sz="2000" dirty="0">
              <a:latin typeface="Palatino Linotype"/>
              <a:cs typeface="Palatino Linotype"/>
            </a:endParaRPr>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ackgroundRemoval t="0" b="89691" l="10000" r="98600"/>
                    </a14:imgEffect>
                  </a14:imgLayer>
                </a14:imgProps>
              </a:ext>
              <a:ext uri="{28A0092B-C50C-407E-A947-70E740481C1C}">
                <a14:useLocalDpi xmlns:a14="http://schemas.microsoft.com/office/drawing/2010/main" val="0"/>
              </a:ext>
            </a:extLst>
          </a:blip>
          <a:stretch>
            <a:fillRect/>
          </a:stretch>
        </p:blipFill>
        <p:spPr>
          <a:xfrm rot="11989466">
            <a:off x="6298472" y="1192235"/>
            <a:ext cx="2661719" cy="1549121"/>
          </a:xfrm>
          <a:prstGeom prst="rect">
            <a:avLst/>
          </a:prstGeom>
        </p:spPr>
      </p:pic>
    </p:spTree>
    <p:extLst>
      <p:ext uri="{BB962C8B-B14F-4D97-AF65-F5344CB8AC3E}">
        <p14:creationId xmlns:p14="http://schemas.microsoft.com/office/powerpoint/2010/main" val="13166132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152555" y="186712"/>
            <a:ext cx="7991449" cy="628377"/>
          </a:xfrm>
          <a:prstGeom prst="rect">
            <a:avLst/>
          </a:prstGeom>
        </p:spPr>
        <p:txBody>
          <a:bodyPr vert="horz" wrap="square" lIns="0" tIns="12700" rIns="0" bIns="0" rtlCol="0">
            <a:spAutoFit/>
          </a:bodyPr>
          <a:lstStyle/>
          <a:p>
            <a:pPr marL="12700">
              <a:lnSpc>
                <a:spcPct val="100000"/>
              </a:lnSpc>
              <a:spcBef>
                <a:spcPts val="100"/>
              </a:spcBef>
              <a:tabLst>
                <a:tab pos="3531235" algn="l"/>
              </a:tabLst>
            </a:pPr>
            <a:r>
              <a:rPr sz="4000" b="1" spc="-45" dirty="0">
                <a:solidFill>
                  <a:srgbClr val="2E5796"/>
                </a:solidFill>
                <a:latin typeface="Bahnschrift" panose="020B0502040204020203" pitchFamily="34" charset="0"/>
                <a:cs typeface="Palatino Linotype"/>
              </a:rPr>
              <a:t>Twisted</a:t>
            </a:r>
            <a:r>
              <a:rPr sz="4000" b="1" spc="5" dirty="0">
                <a:solidFill>
                  <a:srgbClr val="2E5796"/>
                </a:solidFill>
                <a:latin typeface="Bahnschrift" panose="020B0502040204020203" pitchFamily="34" charset="0"/>
                <a:cs typeface="Palatino Linotype"/>
              </a:rPr>
              <a:t> </a:t>
            </a:r>
            <a:r>
              <a:rPr sz="4000" b="1" spc="-40" dirty="0">
                <a:solidFill>
                  <a:srgbClr val="2E5796"/>
                </a:solidFill>
                <a:latin typeface="Bahnschrift" panose="020B0502040204020203" pitchFamily="34" charset="0"/>
                <a:cs typeface="Palatino Linotype"/>
              </a:rPr>
              <a:t>Pair</a:t>
            </a:r>
            <a:r>
              <a:rPr lang="en-US" sz="4000" b="1" spc="-40" dirty="0">
                <a:solidFill>
                  <a:srgbClr val="2E5796"/>
                </a:solidFill>
                <a:latin typeface="Bahnschrift" panose="020B0502040204020203" pitchFamily="34" charset="0"/>
                <a:cs typeface="Palatino Linotype"/>
              </a:rPr>
              <a:t> </a:t>
            </a:r>
            <a:r>
              <a:rPr sz="4000" b="1" spc="-5" dirty="0">
                <a:solidFill>
                  <a:srgbClr val="2E5796"/>
                </a:solidFill>
                <a:latin typeface="Bahnschrift" panose="020B0502040204020203" pitchFamily="34" charset="0"/>
                <a:cs typeface="Palatino Linotype"/>
              </a:rPr>
              <a:t>Description</a:t>
            </a:r>
            <a:endParaRPr sz="4000" b="1" dirty="0">
              <a:latin typeface="Bahnschrift" panose="020B0502040204020203" pitchFamily="34" charset="0"/>
              <a:cs typeface="Palatino Linotype"/>
            </a:endParaRPr>
          </a:p>
        </p:txBody>
      </p:sp>
      <p:sp>
        <p:nvSpPr>
          <p:cNvPr id="6" name="object 6"/>
          <p:cNvSpPr txBox="1"/>
          <p:nvPr/>
        </p:nvSpPr>
        <p:spPr>
          <a:xfrm>
            <a:off x="211905" y="1150332"/>
            <a:ext cx="8267700" cy="1133644"/>
          </a:xfrm>
          <a:prstGeom prst="rect">
            <a:avLst/>
          </a:prstGeom>
        </p:spPr>
        <p:txBody>
          <a:bodyPr vert="horz" wrap="square" lIns="0" tIns="12700" rIns="0" bIns="0" rtlCol="0">
            <a:spAutoFit/>
          </a:bodyPr>
          <a:lstStyle/>
          <a:p>
            <a:pPr marL="355600" indent="-342900">
              <a:lnSpc>
                <a:spcPct val="100000"/>
              </a:lnSpc>
              <a:spcBef>
                <a:spcPts val="100"/>
              </a:spcBef>
              <a:buFont typeface="Arial"/>
              <a:buChar char="•"/>
              <a:tabLst>
                <a:tab pos="354965" algn="l"/>
                <a:tab pos="355600" algn="l"/>
              </a:tabLst>
            </a:pPr>
            <a:r>
              <a:rPr spc="-5" dirty="0">
                <a:latin typeface="Century Gothic"/>
                <a:cs typeface="Century Gothic"/>
              </a:rPr>
              <a:t>One </a:t>
            </a:r>
            <a:r>
              <a:rPr dirty="0">
                <a:latin typeface="Century Gothic"/>
                <a:cs typeface="Century Gothic"/>
              </a:rPr>
              <a:t>wire use to </a:t>
            </a:r>
            <a:r>
              <a:rPr spc="-5" dirty="0">
                <a:latin typeface="Century Gothic"/>
                <a:cs typeface="Century Gothic"/>
              </a:rPr>
              <a:t>carry </a:t>
            </a:r>
            <a:r>
              <a:rPr dirty="0">
                <a:latin typeface="Century Gothic"/>
                <a:cs typeface="Century Gothic"/>
              </a:rPr>
              <a:t>signals to the</a:t>
            </a:r>
            <a:r>
              <a:rPr spc="-65" dirty="0">
                <a:latin typeface="Century Gothic"/>
                <a:cs typeface="Century Gothic"/>
              </a:rPr>
              <a:t> </a:t>
            </a:r>
            <a:r>
              <a:rPr dirty="0">
                <a:latin typeface="Century Gothic"/>
                <a:cs typeface="Century Gothic"/>
              </a:rPr>
              <a:t>receiver</a:t>
            </a:r>
          </a:p>
          <a:p>
            <a:pPr>
              <a:lnSpc>
                <a:spcPct val="100000"/>
              </a:lnSpc>
              <a:spcBef>
                <a:spcPts val="5"/>
              </a:spcBef>
              <a:buFont typeface="Arial"/>
              <a:buChar char="•"/>
            </a:pPr>
            <a:endParaRPr dirty="0">
              <a:latin typeface="Times New Roman"/>
              <a:cs typeface="Times New Roman"/>
            </a:endParaRPr>
          </a:p>
          <a:p>
            <a:pPr marL="355600" indent="-342900">
              <a:lnSpc>
                <a:spcPct val="100000"/>
              </a:lnSpc>
              <a:buFont typeface="Arial"/>
              <a:buChar char="•"/>
              <a:tabLst>
                <a:tab pos="354965" algn="l"/>
                <a:tab pos="355600" algn="l"/>
              </a:tabLst>
            </a:pPr>
            <a:r>
              <a:rPr spc="-5" dirty="0">
                <a:latin typeface="Century Gothic"/>
                <a:cs typeface="Century Gothic"/>
              </a:rPr>
              <a:t>Second </a:t>
            </a:r>
            <a:r>
              <a:rPr dirty="0">
                <a:latin typeface="Century Gothic"/>
                <a:cs typeface="Century Gothic"/>
              </a:rPr>
              <a:t>wire used </a:t>
            </a:r>
            <a:r>
              <a:rPr spc="-5" dirty="0">
                <a:latin typeface="Century Gothic"/>
                <a:cs typeface="Century Gothic"/>
              </a:rPr>
              <a:t>as </a:t>
            </a:r>
            <a:r>
              <a:rPr dirty="0">
                <a:latin typeface="Century Gothic"/>
                <a:cs typeface="Century Gothic"/>
              </a:rPr>
              <a:t>a ground</a:t>
            </a:r>
            <a:r>
              <a:rPr spc="-10" dirty="0">
                <a:latin typeface="Century Gothic"/>
                <a:cs typeface="Century Gothic"/>
              </a:rPr>
              <a:t> </a:t>
            </a:r>
            <a:r>
              <a:rPr dirty="0">
                <a:latin typeface="Century Gothic"/>
                <a:cs typeface="Century Gothic"/>
              </a:rPr>
              <a:t>reference</a:t>
            </a:r>
          </a:p>
          <a:p>
            <a:pPr>
              <a:lnSpc>
                <a:spcPct val="100000"/>
              </a:lnSpc>
              <a:spcBef>
                <a:spcPts val="50"/>
              </a:spcBef>
            </a:pPr>
            <a:endParaRPr dirty="0">
              <a:latin typeface="Times New Roman"/>
              <a:cs typeface="Times New Roman"/>
            </a:endParaRPr>
          </a:p>
        </p:txBody>
      </p:sp>
      <p:pic>
        <p:nvPicPr>
          <p:cNvPr id="9" name="Picture 8"/>
          <p:cNvPicPr>
            <a:picLocks noChangeAspect="1"/>
          </p:cNvPicPr>
          <p:nvPr/>
        </p:nvPicPr>
        <p:blipFill>
          <a:blip r:embed="rId2">
            <a:extLst>
              <a:ext uri="{BEBA8EAE-BF5A-486C-A8C5-ECC9F3942E4B}">
                <a14:imgProps xmlns:a14="http://schemas.microsoft.com/office/drawing/2010/main">
                  <a14:imgLayer r:embed="rId3">
                    <a14:imgEffect>
                      <a14:backgroundRemoval t="0" b="89691" l="10000" r="98600"/>
                    </a14:imgEffect>
                  </a14:imgLayer>
                </a14:imgProps>
              </a:ext>
              <a:ext uri="{28A0092B-C50C-407E-A947-70E740481C1C}">
                <a14:useLocalDpi xmlns:a14="http://schemas.microsoft.com/office/drawing/2010/main" val="0"/>
              </a:ext>
            </a:extLst>
          </a:blip>
          <a:stretch>
            <a:fillRect/>
          </a:stretch>
        </p:blipFill>
        <p:spPr>
          <a:xfrm rot="11989466">
            <a:off x="5659895" y="994998"/>
            <a:ext cx="3218916" cy="1873410"/>
          </a:xfrm>
          <a:prstGeom prst="rect">
            <a:avLst/>
          </a:prstGeom>
        </p:spPr>
      </p:pic>
      <p:sp>
        <p:nvSpPr>
          <p:cNvPr id="10" name="object 3"/>
          <p:cNvSpPr txBox="1"/>
          <p:nvPr/>
        </p:nvSpPr>
        <p:spPr>
          <a:xfrm>
            <a:off x="4670093" y="3181121"/>
            <a:ext cx="2882900" cy="1674817"/>
          </a:xfrm>
          <a:prstGeom prst="rect">
            <a:avLst/>
          </a:prstGeom>
        </p:spPr>
        <p:txBody>
          <a:bodyPr vert="horz" wrap="square" lIns="0" tIns="12700" rIns="0" bIns="0" rtlCol="0">
            <a:spAutoFit/>
          </a:bodyPr>
          <a:lstStyle/>
          <a:p>
            <a:pPr marL="12700">
              <a:lnSpc>
                <a:spcPct val="100000"/>
              </a:lnSpc>
              <a:spcBef>
                <a:spcPts val="100"/>
              </a:spcBef>
            </a:pPr>
            <a:r>
              <a:rPr sz="1600" b="1" dirty="0">
                <a:latin typeface="Century Gothic"/>
                <a:cs typeface="Century Gothic"/>
              </a:rPr>
              <a:t>Advantages:</a:t>
            </a:r>
            <a:endParaRPr sz="1600" dirty="0">
              <a:latin typeface="Century Gothic"/>
              <a:cs typeface="Century Gothic"/>
            </a:endParaRPr>
          </a:p>
          <a:p>
            <a:pPr>
              <a:lnSpc>
                <a:spcPct val="100000"/>
              </a:lnSpc>
              <a:spcBef>
                <a:spcPts val="5"/>
              </a:spcBef>
            </a:pPr>
            <a:endParaRPr sz="2000" dirty="0">
              <a:latin typeface="Times New Roman"/>
              <a:cs typeface="Times New Roman"/>
            </a:endParaRPr>
          </a:p>
          <a:p>
            <a:pPr marL="355600" indent="-343535">
              <a:lnSpc>
                <a:spcPct val="100000"/>
              </a:lnSpc>
              <a:spcBef>
                <a:spcPts val="5"/>
              </a:spcBef>
              <a:buFont typeface="Arial"/>
              <a:buChar char="•"/>
              <a:tabLst>
                <a:tab pos="355600" algn="l"/>
                <a:tab pos="356235" algn="l"/>
              </a:tabLst>
            </a:pPr>
            <a:r>
              <a:rPr sz="1600" dirty="0">
                <a:latin typeface="Century Gothic"/>
                <a:cs typeface="Century Gothic"/>
              </a:rPr>
              <a:t>Cheap</a:t>
            </a:r>
          </a:p>
          <a:p>
            <a:pPr>
              <a:lnSpc>
                <a:spcPct val="100000"/>
              </a:lnSpc>
              <a:spcBef>
                <a:spcPts val="5"/>
              </a:spcBef>
              <a:buFont typeface="Arial"/>
              <a:buChar char="•"/>
            </a:pPr>
            <a:endParaRPr sz="2000" dirty="0">
              <a:latin typeface="Times New Roman"/>
              <a:cs typeface="Times New Roman"/>
            </a:endParaRPr>
          </a:p>
          <a:p>
            <a:pPr marL="355600" indent="-343535">
              <a:lnSpc>
                <a:spcPct val="100000"/>
              </a:lnSpc>
              <a:buFont typeface="Arial"/>
              <a:buChar char="•"/>
              <a:tabLst>
                <a:tab pos="355600" algn="l"/>
                <a:tab pos="356235" algn="l"/>
              </a:tabLst>
            </a:pPr>
            <a:r>
              <a:rPr sz="1600" spc="-5" dirty="0">
                <a:latin typeface="Century Gothic"/>
                <a:cs typeface="Century Gothic"/>
              </a:rPr>
              <a:t>Easy </a:t>
            </a:r>
            <a:r>
              <a:rPr sz="1600" dirty="0">
                <a:latin typeface="Century Gothic"/>
                <a:cs typeface="Century Gothic"/>
              </a:rPr>
              <a:t>to </a:t>
            </a:r>
            <a:r>
              <a:rPr sz="1600" spc="-5" dirty="0">
                <a:latin typeface="Century Gothic"/>
                <a:cs typeface="Century Gothic"/>
              </a:rPr>
              <a:t>work</a:t>
            </a:r>
            <a:r>
              <a:rPr sz="1600" spc="-65" dirty="0">
                <a:latin typeface="Century Gothic"/>
                <a:cs typeface="Century Gothic"/>
              </a:rPr>
              <a:t> </a:t>
            </a:r>
            <a:r>
              <a:rPr sz="1600" dirty="0">
                <a:latin typeface="Century Gothic"/>
                <a:cs typeface="Century Gothic"/>
              </a:rPr>
              <a:t>with</a:t>
            </a:r>
          </a:p>
          <a:p>
            <a:pPr>
              <a:lnSpc>
                <a:spcPct val="100000"/>
              </a:lnSpc>
              <a:spcBef>
                <a:spcPts val="5"/>
              </a:spcBef>
              <a:buFont typeface="Arial"/>
              <a:buChar char="•"/>
            </a:pPr>
            <a:endParaRPr sz="2000" dirty="0">
              <a:latin typeface="Times New Roman"/>
              <a:cs typeface="Times New Roman"/>
            </a:endParaRPr>
          </a:p>
        </p:txBody>
      </p:sp>
      <p:sp>
        <p:nvSpPr>
          <p:cNvPr id="11" name="Rectangle 10"/>
          <p:cNvSpPr/>
          <p:nvPr/>
        </p:nvSpPr>
        <p:spPr>
          <a:xfrm>
            <a:off x="6705600" y="3179780"/>
            <a:ext cx="4572000" cy="1446550"/>
          </a:xfrm>
          <a:prstGeom prst="rect">
            <a:avLst/>
          </a:prstGeom>
        </p:spPr>
        <p:txBody>
          <a:bodyPr>
            <a:spAutoFit/>
          </a:bodyPr>
          <a:lstStyle/>
          <a:p>
            <a:pPr marL="12700">
              <a:lnSpc>
                <a:spcPct val="100000"/>
              </a:lnSpc>
            </a:pPr>
            <a:r>
              <a:rPr lang="en-IN" sz="1600" b="1" spc="-5" dirty="0">
                <a:latin typeface="Century Gothic"/>
                <a:cs typeface="Century Gothic"/>
              </a:rPr>
              <a:t>Disadvantages:</a:t>
            </a:r>
            <a:endParaRPr lang="en-IN" sz="1600" dirty="0">
              <a:latin typeface="Century Gothic"/>
              <a:cs typeface="Century Gothic"/>
            </a:endParaRPr>
          </a:p>
          <a:p>
            <a:pPr>
              <a:lnSpc>
                <a:spcPct val="100000"/>
              </a:lnSpc>
              <a:spcBef>
                <a:spcPts val="10"/>
              </a:spcBef>
            </a:pPr>
            <a:endParaRPr lang="en-IN" sz="2000" dirty="0">
              <a:latin typeface="Times New Roman"/>
              <a:cs typeface="Times New Roman"/>
            </a:endParaRPr>
          </a:p>
          <a:p>
            <a:pPr marL="355600" indent="-343535">
              <a:lnSpc>
                <a:spcPct val="100000"/>
              </a:lnSpc>
              <a:buFont typeface="Arial"/>
              <a:buChar char="•"/>
              <a:tabLst>
                <a:tab pos="355600" algn="l"/>
                <a:tab pos="356235" algn="l"/>
              </a:tabLst>
            </a:pPr>
            <a:r>
              <a:rPr lang="en-IN" sz="1600" dirty="0">
                <a:latin typeface="Century Gothic"/>
                <a:cs typeface="Century Gothic"/>
              </a:rPr>
              <a:t>Low </a:t>
            </a:r>
            <a:r>
              <a:rPr lang="en-IN" sz="1600" spc="-5" dirty="0">
                <a:latin typeface="Century Gothic"/>
                <a:cs typeface="Century Gothic"/>
              </a:rPr>
              <a:t>data</a:t>
            </a:r>
            <a:r>
              <a:rPr lang="en-IN" sz="1600" spc="-30" dirty="0">
                <a:latin typeface="Century Gothic"/>
                <a:cs typeface="Century Gothic"/>
              </a:rPr>
              <a:t> </a:t>
            </a:r>
            <a:r>
              <a:rPr lang="en-IN" sz="1600" dirty="0">
                <a:latin typeface="Century Gothic"/>
                <a:cs typeface="Century Gothic"/>
              </a:rPr>
              <a:t>rate</a:t>
            </a:r>
          </a:p>
          <a:p>
            <a:pPr>
              <a:lnSpc>
                <a:spcPct val="100000"/>
              </a:lnSpc>
              <a:spcBef>
                <a:spcPts val="5"/>
              </a:spcBef>
              <a:buFont typeface="Arial"/>
              <a:buChar char="•"/>
            </a:pPr>
            <a:endParaRPr lang="en-IN" sz="2000" dirty="0">
              <a:latin typeface="Times New Roman"/>
              <a:cs typeface="Times New Roman"/>
            </a:endParaRPr>
          </a:p>
          <a:p>
            <a:pPr marL="355600" indent="-343535">
              <a:lnSpc>
                <a:spcPct val="100000"/>
              </a:lnSpc>
              <a:spcBef>
                <a:spcPts val="5"/>
              </a:spcBef>
              <a:buFont typeface="Arial"/>
              <a:buChar char="•"/>
              <a:tabLst>
                <a:tab pos="355600" algn="l"/>
                <a:tab pos="356235" algn="l"/>
              </a:tabLst>
            </a:pPr>
            <a:r>
              <a:rPr lang="en-IN" sz="1600" spc="-5" dirty="0">
                <a:latin typeface="Century Gothic"/>
                <a:cs typeface="Century Gothic"/>
              </a:rPr>
              <a:t>Short</a:t>
            </a:r>
            <a:r>
              <a:rPr lang="en-IN" sz="1600" spc="-10" dirty="0">
                <a:latin typeface="Century Gothic"/>
                <a:cs typeface="Century Gothic"/>
              </a:rPr>
              <a:t> </a:t>
            </a:r>
            <a:r>
              <a:rPr lang="en-IN" sz="1600" dirty="0">
                <a:latin typeface="Century Gothic"/>
                <a:cs typeface="Century Gothic"/>
              </a:rPr>
              <a:t>range</a:t>
            </a:r>
          </a:p>
        </p:txBody>
      </p:sp>
      <p:sp>
        <p:nvSpPr>
          <p:cNvPr id="12" name="object 3"/>
          <p:cNvSpPr txBox="1"/>
          <p:nvPr/>
        </p:nvSpPr>
        <p:spPr>
          <a:xfrm>
            <a:off x="220043" y="2244319"/>
            <a:ext cx="5309870" cy="2228815"/>
          </a:xfrm>
          <a:prstGeom prst="rect">
            <a:avLst/>
          </a:prstGeom>
        </p:spPr>
        <p:txBody>
          <a:bodyPr vert="horz" wrap="square" lIns="0" tIns="12700" rIns="0" bIns="0" rtlCol="0">
            <a:spAutoFit/>
          </a:bodyPr>
          <a:lstStyle/>
          <a:p>
            <a:pPr marL="355600" indent="-343535">
              <a:lnSpc>
                <a:spcPct val="100000"/>
              </a:lnSpc>
              <a:spcBef>
                <a:spcPts val="100"/>
              </a:spcBef>
              <a:buFont typeface="Arial"/>
              <a:buChar char="•"/>
              <a:tabLst>
                <a:tab pos="355600" algn="l"/>
                <a:tab pos="356235" algn="l"/>
              </a:tabLst>
            </a:pPr>
            <a:r>
              <a:rPr spc="-5" dirty="0">
                <a:latin typeface="Century Gothic"/>
                <a:cs typeface="Century Gothic"/>
              </a:rPr>
              <a:t>Very </a:t>
            </a:r>
            <a:r>
              <a:rPr dirty="0">
                <a:latin typeface="Century Gothic"/>
                <a:cs typeface="Century Gothic"/>
              </a:rPr>
              <a:t>common</a:t>
            </a:r>
            <a:r>
              <a:rPr spc="5" dirty="0">
                <a:latin typeface="Century Gothic"/>
                <a:cs typeface="Century Gothic"/>
              </a:rPr>
              <a:t> </a:t>
            </a:r>
            <a:r>
              <a:rPr dirty="0">
                <a:latin typeface="Century Gothic"/>
                <a:cs typeface="Century Gothic"/>
              </a:rPr>
              <a:t>medium</a:t>
            </a:r>
          </a:p>
          <a:p>
            <a:pPr>
              <a:lnSpc>
                <a:spcPct val="100000"/>
              </a:lnSpc>
              <a:spcBef>
                <a:spcPts val="10"/>
              </a:spcBef>
              <a:buFont typeface="Arial"/>
              <a:buChar char="•"/>
            </a:pPr>
            <a:endParaRPr sz="2400" dirty="0">
              <a:latin typeface="Times New Roman"/>
              <a:cs typeface="Times New Roman"/>
            </a:endParaRPr>
          </a:p>
          <a:p>
            <a:pPr marL="355600" indent="-343535">
              <a:lnSpc>
                <a:spcPct val="100000"/>
              </a:lnSpc>
              <a:buFont typeface="Arial"/>
              <a:buChar char="•"/>
              <a:tabLst>
                <a:tab pos="355600" algn="l"/>
                <a:tab pos="356235" algn="l"/>
              </a:tabLst>
            </a:pPr>
            <a:r>
              <a:rPr dirty="0">
                <a:latin typeface="Century Gothic"/>
                <a:cs typeface="Century Gothic"/>
              </a:rPr>
              <a:t>Can </a:t>
            </a:r>
            <a:r>
              <a:rPr spc="-5" dirty="0">
                <a:latin typeface="Century Gothic"/>
                <a:cs typeface="Century Gothic"/>
              </a:rPr>
              <a:t>be </a:t>
            </a:r>
            <a:r>
              <a:rPr dirty="0">
                <a:latin typeface="Century Gothic"/>
                <a:cs typeface="Century Gothic"/>
              </a:rPr>
              <a:t>use </a:t>
            </a:r>
            <a:r>
              <a:rPr spc="10" dirty="0">
                <a:latin typeface="Century Gothic"/>
                <a:cs typeface="Century Gothic"/>
              </a:rPr>
              <a:t>in </a:t>
            </a:r>
            <a:r>
              <a:rPr dirty="0">
                <a:latin typeface="Century Gothic"/>
                <a:cs typeface="Century Gothic"/>
              </a:rPr>
              <a:t>telephone</a:t>
            </a:r>
            <a:r>
              <a:rPr spc="-135" dirty="0">
                <a:latin typeface="Century Gothic"/>
                <a:cs typeface="Century Gothic"/>
              </a:rPr>
              <a:t> </a:t>
            </a:r>
            <a:r>
              <a:rPr spc="-5" dirty="0">
                <a:latin typeface="Century Gothic"/>
                <a:cs typeface="Century Gothic"/>
              </a:rPr>
              <a:t>network</a:t>
            </a:r>
            <a:endParaRPr dirty="0">
              <a:latin typeface="Century Gothic"/>
              <a:cs typeface="Century Gothic"/>
            </a:endParaRPr>
          </a:p>
          <a:p>
            <a:pPr>
              <a:lnSpc>
                <a:spcPct val="100000"/>
              </a:lnSpc>
              <a:spcBef>
                <a:spcPts val="10"/>
              </a:spcBef>
              <a:buFont typeface="Arial"/>
              <a:buChar char="•"/>
            </a:pPr>
            <a:endParaRPr sz="2400" dirty="0">
              <a:latin typeface="Times New Roman"/>
              <a:cs typeface="Times New Roman"/>
            </a:endParaRPr>
          </a:p>
          <a:p>
            <a:pPr marL="355600" indent="-343535">
              <a:lnSpc>
                <a:spcPct val="100000"/>
              </a:lnSpc>
              <a:buFont typeface="Arial"/>
              <a:buChar char="•"/>
              <a:tabLst>
                <a:tab pos="355600" algn="l"/>
                <a:tab pos="356235" algn="l"/>
              </a:tabLst>
            </a:pPr>
            <a:r>
              <a:rPr dirty="0">
                <a:latin typeface="Century Gothic"/>
                <a:cs typeface="Century Gothic"/>
              </a:rPr>
              <a:t>Connection </a:t>
            </a:r>
            <a:r>
              <a:rPr spc="-5" dirty="0">
                <a:latin typeface="Century Gothic"/>
                <a:cs typeface="Century Gothic"/>
              </a:rPr>
              <a:t>Within </a:t>
            </a:r>
            <a:r>
              <a:rPr dirty="0">
                <a:latin typeface="Century Gothic"/>
                <a:cs typeface="Century Gothic"/>
              </a:rPr>
              <a:t>the</a:t>
            </a:r>
            <a:r>
              <a:rPr spc="-70" dirty="0">
                <a:latin typeface="Century Gothic"/>
                <a:cs typeface="Century Gothic"/>
              </a:rPr>
              <a:t> </a:t>
            </a:r>
            <a:r>
              <a:rPr spc="-5" dirty="0">
                <a:latin typeface="Century Gothic"/>
                <a:cs typeface="Century Gothic"/>
              </a:rPr>
              <a:t>buildings</a:t>
            </a:r>
            <a:endParaRPr dirty="0">
              <a:latin typeface="Century Gothic"/>
              <a:cs typeface="Century Gothic"/>
            </a:endParaRPr>
          </a:p>
          <a:p>
            <a:pPr>
              <a:lnSpc>
                <a:spcPct val="100000"/>
              </a:lnSpc>
              <a:spcBef>
                <a:spcPts val="5"/>
              </a:spcBef>
              <a:buFont typeface="Arial"/>
              <a:buChar char="•"/>
            </a:pPr>
            <a:endParaRPr sz="2400" dirty="0">
              <a:latin typeface="Times New Roman"/>
              <a:cs typeface="Times New Roman"/>
            </a:endParaRPr>
          </a:p>
          <a:p>
            <a:pPr marL="355600" indent="-343535">
              <a:lnSpc>
                <a:spcPct val="100000"/>
              </a:lnSpc>
              <a:buFont typeface="Arial"/>
              <a:buChar char="•"/>
              <a:tabLst>
                <a:tab pos="355600" algn="l"/>
                <a:tab pos="356235" algn="l"/>
              </a:tabLst>
            </a:pPr>
            <a:r>
              <a:rPr dirty="0">
                <a:latin typeface="Century Gothic"/>
                <a:cs typeface="Century Gothic"/>
              </a:rPr>
              <a:t>For </a:t>
            </a:r>
            <a:r>
              <a:rPr spc="-5" dirty="0">
                <a:latin typeface="Century Gothic"/>
                <a:cs typeface="Century Gothic"/>
              </a:rPr>
              <a:t>local area </a:t>
            </a:r>
            <a:r>
              <a:rPr dirty="0">
                <a:latin typeface="Century Gothic"/>
                <a:cs typeface="Century Gothic"/>
              </a:rPr>
              <a:t>networks</a:t>
            </a:r>
            <a:r>
              <a:rPr spc="-45" dirty="0">
                <a:latin typeface="Century Gothic"/>
                <a:cs typeface="Century Gothic"/>
              </a:rPr>
              <a:t> </a:t>
            </a:r>
            <a:r>
              <a:rPr spc="-5" dirty="0">
                <a:latin typeface="Century Gothic"/>
                <a:cs typeface="Century Gothic"/>
              </a:rPr>
              <a:t>(LAN)</a:t>
            </a:r>
            <a:endParaRPr dirty="0">
              <a:latin typeface="Century Gothic"/>
              <a:cs typeface="Century Gothic"/>
            </a:endParaRPr>
          </a:p>
        </p:txBody>
      </p:sp>
    </p:spTree>
    <p:extLst>
      <p:ext uri="{BB962C8B-B14F-4D97-AF65-F5344CB8AC3E}">
        <p14:creationId xmlns:p14="http://schemas.microsoft.com/office/powerpoint/2010/main" val="476256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5" y="-152400"/>
            <a:ext cx="9149475" cy="5295900"/>
          </a:xfrm>
          <a:prstGeom prst="rect">
            <a:avLst/>
          </a:prstGeom>
        </p:spPr>
      </p:pic>
    </p:spTree>
    <p:extLst>
      <p:ext uri="{BB962C8B-B14F-4D97-AF65-F5344CB8AC3E}">
        <p14:creationId xmlns:p14="http://schemas.microsoft.com/office/powerpoint/2010/main" val="8873588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58964" y="361951"/>
            <a:ext cx="7696200" cy="628377"/>
          </a:xfrm>
          <a:prstGeom prst="rect">
            <a:avLst/>
          </a:prstGeom>
        </p:spPr>
        <p:txBody>
          <a:bodyPr vert="horz" wrap="square" lIns="0" tIns="12700" rIns="0" bIns="0" rtlCol="0">
            <a:spAutoFit/>
          </a:bodyPr>
          <a:lstStyle/>
          <a:p>
            <a:pPr marL="12700">
              <a:lnSpc>
                <a:spcPct val="100000"/>
              </a:lnSpc>
              <a:spcBef>
                <a:spcPts val="100"/>
              </a:spcBef>
            </a:pPr>
            <a:r>
              <a:rPr sz="4000" b="1" spc="-50" dirty="0">
                <a:solidFill>
                  <a:srgbClr val="FF0000"/>
                </a:solidFill>
                <a:effectLst>
                  <a:outerShdw blurRad="38100" dist="38100" dir="2700000" algn="tl">
                    <a:srgbClr val="000000">
                      <a:alpha val="43137"/>
                    </a:srgbClr>
                  </a:outerShdw>
                </a:effectLst>
                <a:latin typeface="Bahnschrift" panose="020B0502040204020203" pitchFamily="34" charset="0"/>
                <a:cs typeface="Palatino Linotype"/>
              </a:rPr>
              <a:t>Twisted </a:t>
            </a:r>
            <a:r>
              <a:rPr sz="4000" b="1" spc="-45" dirty="0">
                <a:solidFill>
                  <a:srgbClr val="FF0000"/>
                </a:solidFill>
                <a:effectLst>
                  <a:outerShdw blurRad="38100" dist="38100" dir="2700000" algn="tl">
                    <a:srgbClr val="000000">
                      <a:alpha val="43137"/>
                    </a:srgbClr>
                  </a:outerShdw>
                </a:effectLst>
                <a:latin typeface="Bahnschrift" panose="020B0502040204020203" pitchFamily="34" charset="0"/>
                <a:cs typeface="Palatino Linotype"/>
              </a:rPr>
              <a:t>Pair</a:t>
            </a:r>
            <a:r>
              <a:rPr sz="4000" b="1" spc="-20" dirty="0">
                <a:solidFill>
                  <a:srgbClr val="FF0000"/>
                </a:solidFill>
                <a:effectLst>
                  <a:outerShdw blurRad="38100" dist="38100" dir="2700000" algn="tl">
                    <a:srgbClr val="000000">
                      <a:alpha val="43137"/>
                    </a:srgbClr>
                  </a:outerShdw>
                </a:effectLst>
                <a:latin typeface="Bahnschrift" panose="020B0502040204020203" pitchFamily="34" charset="0"/>
                <a:cs typeface="Palatino Linotype"/>
              </a:rPr>
              <a:t> </a:t>
            </a:r>
            <a:r>
              <a:rPr sz="4000" b="1" dirty="0">
                <a:solidFill>
                  <a:srgbClr val="FF0000"/>
                </a:solidFill>
                <a:effectLst>
                  <a:outerShdw blurRad="38100" dist="38100" dir="2700000" algn="tl">
                    <a:srgbClr val="000000">
                      <a:alpha val="43137"/>
                    </a:srgbClr>
                  </a:outerShdw>
                </a:effectLst>
                <a:latin typeface="Bahnschrift" panose="020B0502040204020203" pitchFamily="34" charset="0"/>
                <a:cs typeface="Palatino Linotype"/>
              </a:rPr>
              <a:t>Cables</a:t>
            </a:r>
          </a:p>
        </p:txBody>
      </p:sp>
      <p:sp>
        <p:nvSpPr>
          <p:cNvPr id="4" name="object 4"/>
          <p:cNvSpPr/>
          <p:nvPr/>
        </p:nvSpPr>
        <p:spPr>
          <a:xfrm>
            <a:off x="4519612" y="2658978"/>
            <a:ext cx="1313180" cy="548640"/>
          </a:xfrm>
          <a:custGeom>
            <a:avLst/>
            <a:gdLst/>
            <a:ahLst/>
            <a:cxnLst/>
            <a:rect l="l" t="t" r="r" b="b"/>
            <a:pathLst>
              <a:path w="1313179" h="731520">
                <a:moveTo>
                  <a:pt x="1312926" y="731519"/>
                </a:moveTo>
                <a:lnTo>
                  <a:pt x="1312926" y="620394"/>
                </a:lnTo>
                <a:lnTo>
                  <a:pt x="0" y="620394"/>
                </a:lnTo>
                <a:lnTo>
                  <a:pt x="0" y="0"/>
                </a:lnTo>
              </a:path>
            </a:pathLst>
          </a:custGeom>
          <a:ln w="28956">
            <a:solidFill>
              <a:srgbClr val="000000"/>
            </a:solidFill>
          </a:ln>
        </p:spPr>
        <p:txBody>
          <a:bodyPr wrap="square" lIns="0" tIns="0" rIns="0" bIns="0" rtlCol="0"/>
          <a:lstStyle/>
          <a:p>
            <a:endParaRPr>
              <a:solidFill>
                <a:schemeClr val="bg1"/>
              </a:solidFill>
            </a:endParaRPr>
          </a:p>
        </p:txBody>
      </p:sp>
      <p:sp>
        <p:nvSpPr>
          <p:cNvPr id="5" name="object 5"/>
          <p:cNvSpPr/>
          <p:nvPr/>
        </p:nvSpPr>
        <p:spPr>
          <a:xfrm>
            <a:off x="3207448" y="2658978"/>
            <a:ext cx="1313180" cy="548640"/>
          </a:xfrm>
          <a:custGeom>
            <a:avLst/>
            <a:gdLst/>
            <a:ahLst/>
            <a:cxnLst/>
            <a:rect l="l" t="t" r="r" b="b"/>
            <a:pathLst>
              <a:path w="1313179" h="731520">
                <a:moveTo>
                  <a:pt x="0" y="731519"/>
                </a:moveTo>
                <a:lnTo>
                  <a:pt x="0" y="620394"/>
                </a:lnTo>
                <a:lnTo>
                  <a:pt x="1312926" y="620394"/>
                </a:lnTo>
                <a:lnTo>
                  <a:pt x="1312926" y="0"/>
                </a:lnTo>
              </a:path>
            </a:pathLst>
          </a:custGeom>
          <a:ln w="28956">
            <a:solidFill>
              <a:srgbClr val="000000"/>
            </a:solidFill>
          </a:ln>
        </p:spPr>
        <p:txBody>
          <a:bodyPr wrap="square" lIns="0" tIns="0" rIns="0" bIns="0" rtlCol="0"/>
          <a:lstStyle/>
          <a:p>
            <a:endParaRPr>
              <a:solidFill>
                <a:schemeClr val="bg1"/>
              </a:solidFill>
            </a:endParaRPr>
          </a:p>
        </p:txBody>
      </p:sp>
      <p:sp>
        <p:nvSpPr>
          <p:cNvPr id="6" name="object 6"/>
          <p:cNvSpPr/>
          <p:nvPr/>
        </p:nvSpPr>
        <p:spPr>
          <a:xfrm>
            <a:off x="3394903" y="1561699"/>
            <a:ext cx="2251075" cy="1097280"/>
          </a:xfrm>
          <a:custGeom>
            <a:avLst/>
            <a:gdLst/>
            <a:ahLst/>
            <a:cxnLst/>
            <a:rect l="l" t="t" r="r" b="b"/>
            <a:pathLst>
              <a:path w="2251075" h="1463039">
                <a:moveTo>
                  <a:pt x="2007108" y="0"/>
                </a:moveTo>
                <a:lnTo>
                  <a:pt x="243839" y="0"/>
                </a:lnTo>
                <a:lnTo>
                  <a:pt x="194711" y="4955"/>
                </a:lnTo>
                <a:lnTo>
                  <a:pt x="148947" y="19169"/>
                </a:lnTo>
                <a:lnTo>
                  <a:pt x="107528" y="41656"/>
                </a:lnTo>
                <a:lnTo>
                  <a:pt x="71437" y="71437"/>
                </a:lnTo>
                <a:lnTo>
                  <a:pt x="41656" y="107528"/>
                </a:lnTo>
                <a:lnTo>
                  <a:pt x="19169" y="148947"/>
                </a:lnTo>
                <a:lnTo>
                  <a:pt x="4955" y="194711"/>
                </a:lnTo>
                <a:lnTo>
                  <a:pt x="0" y="243839"/>
                </a:lnTo>
                <a:lnTo>
                  <a:pt x="0" y="1219200"/>
                </a:lnTo>
                <a:lnTo>
                  <a:pt x="4955" y="1268328"/>
                </a:lnTo>
                <a:lnTo>
                  <a:pt x="19169" y="1314092"/>
                </a:lnTo>
                <a:lnTo>
                  <a:pt x="41656" y="1355511"/>
                </a:lnTo>
                <a:lnTo>
                  <a:pt x="71437" y="1391602"/>
                </a:lnTo>
                <a:lnTo>
                  <a:pt x="107528" y="1421383"/>
                </a:lnTo>
                <a:lnTo>
                  <a:pt x="148947" y="1443870"/>
                </a:lnTo>
                <a:lnTo>
                  <a:pt x="194711" y="1458084"/>
                </a:lnTo>
                <a:lnTo>
                  <a:pt x="243839" y="1463039"/>
                </a:lnTo>
                <a:lnTo>
                  <a:pt x="2007108" y="1463039"/>
                </a:lnTo>
                <a:lnTo>
                  <a:pt x="2056236" y="1458084"/>
                </a:lnTo>
                <a:lnTo>
                  <a:pt x="2102000" y="1443870"/>
                </a:lnTo>
                <a:lnTo>
                  <a:pt x="2143419" y="1421383"/>
                </a:lnTo>
                <a:lnTo>
                  <a:pt x="2179510" y="1391602"/>
                </a:lnTo>
                <a:lnTo>
                  <a:pt x="2209291" y="1355511"/>
                </a:lnTo>
                <a:lnTo>
                  <a:pt x="2231778" y="1314092"/>
                </a:lnTo>
                <a:lnTo>
                  <a:pt x="2245992" y="1268328"/>
                </a:lnTo>
                <a:lnTo>
                  <a:pt x="2250948" y="1219200"/>
                </a:lnTo>
                <a:lnTo>
                  <a:pt x="2250948" y="243839"/>
                </a:lnTo>
                <a:lnTo>
                  <a:pt x="2245992" y="194711"/>
                </a:lnTo>
                <a:lnTo>
                  <a:pt x="2231778" y="148947"/>
                </a:lnTo>
                <a:lnTo>
                  <a:pt x="2209291" y="107528"/>
                </a:lnTo>
                <a:lnTo>
                  <a:pt x="2179510" y="71437"/>
                </a:lnTo>
                <a:lnTo>
                  <a:pt x="2143419" y="41656"/>
                </a:lnTo>
                <a:lnTo>
                  <a:pt x="2102000" y="19169"/>
                </a:lnTo>
                <a:lnTo>
                  <a:pt x="2056236" y="4955"/>
                </a:lnTo>
                <a:lnTo>
                  <a:pt x="2007108" y="0"/>
                </a:lnTo>
                <a:close/>
              </a:path>
            </a:pathLst>
          </a:custGeom>
          <a:solidFill>
            <a:srgbClr val="FFFFFF"/>
          </a:solidFill>
        </p:spPr>
        <p:txBody>
          <a:bodyPr wrap="square" lIns="0" tIns="0" rIns="0" bIns="0" rtlCol="0"/>
          <a:lstStyle/>
          <a:p>
            <a:endParaRPr/>
          </a:p>
        </p:txBody>
      </p:sp>
      <p:sp>
        <p:nvSpPr>
          <p:cNvPr id="7" name="object 7"/>
          <p:cNvSpPr/>
          <p:nvPr/>
        </p:nvSpPr>
        <p:spPr>
          <a:xfrm>
            <a:off x="3394903" y="1561699"/>
            <a:ext cx="2251075" cy="1097280"/>
          </a:xfrm>
          <a:custGeom>
            <a:avLst/>
            <a:gdLst/>
            <a:ahLst/>
            <a:cxnLst/>
            <a:rect l="l" t="t" r="r" b="b"/>
            <a:pathLst>
              <a:path w="2251075" h="1463039">
                <a:moveTo>
                  <a:pt x="0" y="243839"/>
                </a:moveTo>
                <a:lnTo>
                  <a:pt x="4955" y="194711"/>
                </a:lnTo>
                <a:lnTo>
                  <a:pt x="19169" y="148947"/>
                </a:lnTo>
                <a:lnTo>
                  <a:pt x="41656" y="107528"/>
                </a:lnTo>
                <a:lnTo>
                  <a:pt x="71437" y="71437"/>
                </a:lnTo>
                <a:lnTo>
                  <a:pt x="107528" y="41656"/>
                </a:lnTo>
                <a:lnTo>
                  <a:pt x="148947" y="19169"/>
                </a:lnTo>
                <a:lnTo>
                  <a:pt x="194711" y="4955"/>
                </a:lnTo>
                <a:lnTo>
                  <a:pt x="243839" y="0"/>
                </a:lnTo>
                <a:lnTo>
                  <a:pt x="2007108" y="0"/>
                </a:lnTo>
                <a:lnTo>
                  <a:pt x="2056236" y="4955"/>
                </a:lnTo>
                <a:lnTo>
                  <a:pt x="2102000" y="19169"/>
                </a:lnTo>
                <a:lnTo>
                  <a:pt x="2143419" y="41656"/>
                </a:lnTo>
                <a:lnTo>
                  <a:pt x="2179510" y="71437"/>
                </a:lnTo>
                <a:lnTo>
                  <a:pt x="2209291" y="107528"/>
                </a:lnTo>
                <a:lnTo>
                  <a:pt x="2231778" y="148947"/>
                </a:lnTo>
                <a:lnTo>
                  <a:pt x="2245992" y="194711"/>
                </a:lnTo>
                <a:lnTo>
                  <a:pt x="2250948" y="243839"/>
                </a:lnTo>
                <a:lnTo>
                  <a:pt x="2250948" y="1219200"/>
                </a:lnTo>
                <a:lnTo>
                  <a:pt x="2245992" y="1268328"/>
                </a:lnTo>
                <a:lnTo>
                  <a:pt x="2231778" y="1314092"/>
                </a:lnTo>
                <a:lnTo>
                  <a:pt x="2209291" y="1355511"/>
                </a:lnTo>
                <a:lnTo>
                  <a:pt x="2179510" y="1391602"/>
                </a:lnTo>
                <a:lnTo>
                  <a:pt x="2143419" y="1421383"/>
                </a:lnTo>
                <a:lnTo>
                  <a:pt x="2102000" y="1443870"/>
                </a:lnTo>
                <a:lnTo>
                  <a:pt x="2056236" y="1458084"/>
                </a:lnTo>
                <a:lnTo>
                  <a:pt x="2007108" y="1463039"/>
                </a:lnTo>
                <a:lnTo>
                  <a:pt x="243839" y="1463039"/>
                </a:lnTo>
                <a:lnTo>
                  <a:pt x="194711" y="1458084"/>
                </a:lnTo>
                <a:lnTo>
                  <a:pt x="148947" y="1443870"/>
                </a:lnTo>
                <a:lnTo>
                  <a:pt x="107528" y="1421383"/>
                </a:lnTo>
                <a:lnTo>
                  <a:pt x="71437" y="1391602"/>
                </a:lnTo>
                <a:lnTo>
                  <a:pt x="41656" y="1355511"/>
                </a:lnTo>
                <a:lnTo>
                  <a:pt x="19169" y="1314092"/>
                </a:lnTo>
                <a:lnTo>
                  <a:pt x="4955" y="1268328"/>
                </a:lnTo>
                <a:lnTo>
                  <a:pt x="0" y="1219200"/>
                </a:lnTo>
                <a:lnTo>
                  <a:pt x="0" y="243839"/>
                </a:lnTo>
                <a:close/>
              </a:path>
            </a:pathLst>
          </a:custGeom>
          <a:ln w="28956">
            <a:solidFill>
              <a:srgbClr val="9C5252"/>
            </a:solidFill>
          </a:ln>
        </p:spPr>
        <p:txBody>
          <a:bodyPr wrap="square" lIns="0" tIns="0" rIns="0" bIns="0" rtlCol="0"/>
          <a:lstStyle/>
          <a:p>
            <a:endParaRPr/>
          </a:p>
        </p:txBody>
      </p:sp>
      <p:sp>
        <p:nvSpPr>
          <p:cNvPr id="8" name="object 8"/>
          <p:cNvSpPr txBox="1"/>
          <p:nvPr/>
        </p:nvSpPr>
        <p:spPr>
          <a:xfrm>
            <a:off x="3465515" y="1987562"/>
            <a:ext cx="2108835" cy="304571"/>
          </a:xfrm>
          <a:prstGeom prst="rect">
            <a:avLst/>
          </a:prstGeom>
        </p:spPr>
        <p:txBody>
          <a:bodyPr vert="horz" wrap="square" lIns="0" tIns="12065" rIns="0" bIns="0" rtlCol="0">
            <a:spAutoFit/>
          </a:bodyPr>
          <a:lstStyle/>
          <a:p>
            <a:pPr marL="12700">
              <a:lnSpc>
                <a:spcPct val="100000"/>
              </a:lnSpc>
              <a:spcBef>
                <a:spcPts val="95"/>
              </a:spcBef>
            </a:pPr>
            <a:r>
              <a:rPr sz="1900" spc="-20" dirty="0">
                <a:latin typeface="Arial"/>
                <a:cs typeface="Arial"/>
              </a:rPr>
              <a:t>Twisted </a:t>
            </a:r>
            <a:r>
              <a:rPr sz="1900" spc="-5" dirty="0">
                <a:latin typeface="Arial"/>
                <a:cs typeface="Arial"/>
              </a:rPr>
              <a:t>Pair</a:t>
            </a:r>
            <a:r>
              <a:rPr sz="1900" spc="25" dirty="0">
                <a:latin typeface="Arial"/>
                <a:cs typeface="Arial"/>
              </a:rPr>
              <a:t> </a:t>
            </a:r>
            <a:r>
              <a:rPr sz="1900" spc="-5" dirty="0">
                <a:latin typeface="Arial"/>
                <a:cs typeface="Arial"/>
              </a:rPr>
              <a:t>cables</a:t>
            </a:r>
            <a:endParaRPr sz="1900">
              <a:latin typeface="Arial"/>
              <a:cs typeface="Arial"/>
            </a:endParaRPr>
          </a:p>
        </p:txBody>
      </p:sp>
      <p:sp>
        <p:nvSpPr>
          <p:cNvPr id="9" name="object 9"/>
          <p:cNvSpPr/>
          <p:nvPr/>
        </p:nvSpPr>
        <p:spPr>
          <a:xfrm>
            <a:off x="2081215" y="3207618"/>
            <a:ext cx="2251075" cy="1097280"/>
          </a:xfrm>
          <a:custGeom>
            <a:avLst/>
            <a:gdLst/>
            <a:ahLst/>
            <a:cxnLst/>
            <a:rect l="l" t="t" r="r" b="b"/>
            <a:pathLst>
              <a:path w="2251075" h="1463039">
                <a:moveTo>
                  <a:pt x="2007108" y="0"/>
                </a:moveTo>
                <a:lnTo>
                  <a:pt x="243840" y="0"/>
                </a:lnTo>
                <a:lnTo>
                  <a:pt x="194711" y="4955"/>
                </a:lnTo>
                <a:lnTo>
                  <a:pt x="148947" y="19169"/>
                </a:lnTo>
                <a:lnTo>
                  <a:pt x="107528" y="41656"/>
                </a:lnTo>
                <a:lnTo>
                  <a:pt x="71437" y="71437"/>
                </a:lnTo>
                <a:lnTo>
                  <a:pt x="41656" y="107528"/>
                </a:lnTo>
                <a:lnTo>
                  <a:pt x="19169" y="148947"/>
                </a:lnTo>
                <a:lnTo>
                  <a:pt x="4955" y="194711"/>
                </a:lnTo>
                <a:lnTo>
                  <a:pt x="0" y="243840"/>
                </a:lnTo>
                <a:lnTo>
                  <a:pt x="0" y="1219200"/>
                </a:lnTo>
                <a:lnTo>
                  <a:pt x="4955" y="1268342"/>
                </a:lnTo>
                <a:lnTo>
                  <a:pt x="19169" y="1314114"/>
                </a:lnTo>
                <a:lnTo>
                  <a:pt x="41656" y="1355534"/>
                </a:lnTo>
                <a:lnTo>
                  <a:pt x="71437" y="1391621"/>
                </a:lnTo>
                <a:lnTo>
                  <a:pt x="107528" y="1421396"/>
                </a:lnTo>
                <a:lnTo>
                  <a:pt x="148947" y="1443878"/>
                </a:lnTo>
                <a:lnTo>
                  <a:pt x="194711" y="1458086"/>
                </a:lnTo>
                <a:lnTo>
                  <a:pt x="243840" y="1463040"/>
                </a:lnTo>
                <a:lnTo>
                  <a:pt x="2007108" y="1463040"/>
                </a:lnTo>
                <a:lnTo>
                  <a:pt x="2056236" y="1458086"/>
                </a:lnTo>
                <a:lnTo>
                  <a:pt x="2102000" y="1443878"/>
                </a:lnTo>
                <a:lnTo>
                  <a:pt x="2143419" y="1421396"/>
                </a:lnTo>
                <a:lnTo>
                  <a:pt x="2179510" y="1391621"/>
                </a:lnTo>
                <a:lnTo>
                  <a:pt x="2209291" y="1355534"/>
                </a:lnTo>
                <a:lnTo>
                  <a:pt x="2231778" y="1314114"/>
                </a:lnTo>
                <a:lnTo>
                  <a:pt x="2245992" y="1268342"/>
                </a:lnTo>
                <a:lnTo>
                  <a:pt x="2250948" y="1219200"/>
                </a:lnTo>
                <a:lnTo>
                  <a:pt x="2250948" y="243840"/>
                </a:lnTo>
                <a:lnTo>
                  <a:pt x="2245992" y="194711"/>
                </a:lnTo>
                <a:lnTo>
                  <a:pt x="2231778" y="148947"/>
                </a:lnTo>
                <a:lnTo>
                  <a:pt x="2209291" y="107528"/>
                </a:lnTo>
                <a:lnTo>
                  <a:pt x="2179510" y="71437"/>
                </a:lnTo>
                <a:lnTo>
                  <a:pt x="2143419" y="41656"/>
                </a:lnTo>
                <a:lnTo>
                  <a:pt x="2102000" y="19169"/>
                </a:lnTo>
                <a:lnTo>
                  <a:pt x="2056236" y="4955"/>
                </a:lnTo>
                <a:lnTo>
                  <a:pt x="2007108" y="0"/>
                </a:lnTo>
                <a:close/>
              </a:path>
            </a:pathLst>
          </a:custGeom>
          <a:solidFill>
            <a:srgbClr val="FFFFFF"/>
          </a:solidFill>
        </p:spPr>
        <p:txBody>
          <a:bodyPr wrap="square" lIns="0" tIns="0" rIns="0" bIns="0" rtlCol="0"/>
          <a:lstStyle/>
          <a:p>
            <a:endParaRPr/>
          </a:p>
        </p:txBody>
      </p:sp>
      <p:sp>
        <p:nvSpPr>
          <p:cNvPr id="10" name="object 10"/>
          <p:cNvSpPr/>
          <p:nvPr/>
        </p:nvSpPr>
        <p:spPr>
          <a:xfrm>
            <a:off x="2081215" y="3207618"/>
            <a:ext cx="2251075" cy="1097280"/>
          </a:xfrm>
          <a:custGeom>
            <a:avLst/>
            <a:gdLst/>
            <a:ahLst/>
            <a:cxnLst/>
            <a:rect l="l" t="t" r="r" b="b"/>
            <a:pathLst>
              <a:path w="2251075" h="1463039">
                <a:moveTo>
                  <a:pt x="0" y="243840"/>
                </a:moveTo>
                <a:lnTo>
                  <a:pt x="4955" y="194711"/>
                </a:lnTo>
                <a:lnTo>
                  <a:pt x="19169" y="148947"/>
                </a:lnTo>
                <a:lnTo>
                  <a:pt x="41656" y="107528"/>
                </a:lnTo>
                <a:lnTo>
                  <a:pt x="71437" y="71437"/>
                </a:lnTo>
                <a:lnTo>
                  <a:pt x="107528" y="41656"/>
                </a:lnTo>
                <a:lnTo>
                  <a:pt x="148947" y="19169"/>
                </a:lnTo>
                <a:lnTo>
                  <a:pt x="194711" y="4955"/>
                </a:lnTo>
                <a:lnTo>
                  <a:pt x="243840" y="0"/>
                </a:lnTo>
                <a:lnTo>
                  <a:pt x="2007108" y="0"/>
                </a:lnTo>
                <a:lnTo>
                  <a:pt x="2056236" y="4955"/>
                </a:lnTo>
                <a:lnTo>
                  <a:pt x="2102000" y="19169"/>
                </a:lnTo>
                <a:lnTo>
                  <a:pt x="2143419" y="41656"/>
                </a:lnTo>
                <a:lnTo>
                  <a:pt x="2179510" y="71437"/>
                </a:lnTo>
                <a:lnTo>
                  <a:pt x="2209291" y="107528"/>
                </a:lnTo>
                <a:lnTo>
                  <a:pt x="2231778" y="148947"/>
                </a:lnTo>
                <a:lnTo>
                  <a:pt x="2245992" y="194711"/>
                </a:lnTo>
                <a:lnTo>
                  <a:pt x="2250948" y="243840"/>
                </a:lnTo>
                <a:lnTo>
                  <a:pt x="2250948" y="1219200"/>
                </a:lnTo>
                <a:lnTo>
                  <a:pt x="2245992" y="1268342"/>
                </a:lnTo>
                <a:lnTo>
                  <a:pt x="2231778" y="1314114"/>
                </a:lnTo>
                <a:lnTo>
                  <a:pt x="2209291" y="1355534"/>
                </a:lnTo>
                <a:lnTo>
                  <a:pt x="2179510" y="1391621"/>
                </a:lnTo>
                <a:lnTo>
                  <a:pt x="2143419" y="1421396"/>
                </a:lnTo>
                <a:lnTo>
                  <a:pt x="2102000" y="1443878"/>
                </a:lnTo>
                <a:lnTo>
                  <a:pt x="2056236" y="1458086"/>
                </a:lnTo>
                <a:lnTo>
                  <a:pt x="2007108" y="1463040"/>
                </a:lnTo>
                <a:lnTo>
                  <a:pt x="243840" y="1463040"/>
                </a:lnTo>
                <a:lnTo>
                  <a:pt x="194711" y="1458086"/>
                </a:lnTo>
                <a:lnTo>
                  <a:pt x="148947" y="1443878"/>
                </a:lnTo>
                <a:lnTo>
                  <a:pt x="107528" y="1421396"/>
                </a:lnTo>
                <a:lnTo>
                  <a:pt x="71437" y="1391621"/>
                </a:lnTo>
                <a:lnTo>
                  <a:pt x="41656" y="1355534"/>
                </a:lnTo>
                <a:lnTo>
                  <a:pt x="19169" y="1314114"/>
                </a:lnTo>
                <a:lnTo>
                  <a:pt x="4955" y="1268342"/>
                </a:lnTo>
                <a:lnTo>
                  <a:pt x="0" y="1219200"/>
                </a:lnTo>
                <a:lnTo>
                  <a:pt x="0" y="243840"/>
                </a:lnTo>
                <a:close/>
              </a:path>
            </a:pathLst>
          </a:custGeom>
          <a:ln w="28956">
            <a:solidFill>
              <a:srgbClr val="5F76B4"/>
            </a:solidFill>
          </a:ln>
        </p:spPr>
        <p:txBody>
          <a:bodyPr wrap="square" lIns="0" tIns="0" rIns="0" bIns="0" rtlCol="0"/>
          <a:lstStyle/>
          <a:p>
            <a:endParaRPr/>
          </a:p>
        </p:txBody>
      </p:sp>
      <p:sp>
        <p:nvSpPr>
          <p:cNvPr id="11" name="object 11"/>
          <p:cNvSpPr txBox="1"/>
          <p:nvPr/>
        </p:nvSpPr>
        <p:spPr>
          <a:xfrm>
            <a:off x="2534986" y="3416501"/>
            <a:ext cx="1340485" cy="889346"/>
          </a:xfrm>
          <a:prstGeom prst="rect">
            <a:avLst/>
          </a:prstGeom>
        </p:spPr>
        <p:txBody>
          <a:bodyPr vert="horz" wrap="square" lIns="0" tIns="12065" rIns="0" bIns="0" rtlCol="0">
            <a:spAutoFit/>
          </a:bodyPr>
          <a:lstStyle/>
          <a:p>
            <a:pPr marL="12700" marR="5080" indent="-73660" algn="ctr">
              <a:lnSpc>
                <a:spcPct val="100000"/>
              </a:lnSpc>
              <a:spcBef>
                <a:spcPts val="95"/>
              </a:spcBef>
            </a:pPr>
            <a:r>
              <a:rPr sz="1900" spc="-5" dirty="0">
                <a:latin typeface="Arial"/>
                <a:cs typeface="Arial"/>
              </a:rPr>
              <a:t>Unshielded  </a:t>
            </a:r>
            <a:r>
              <a:rPr sz="1900" spc="-20" dirty="0">
                <a:latin typeface="Arial"/>
                <a:cs typeface="Arial"/>
              </a:rPr>
              <a:t>Twisted</a:t>
            </a:r>
            <a:r>
              <a:rPr sz="1900" spc="-50" dirty="0">
                <a:latin typeface="Arial"/>
                <a:cs typeface="Arial"/>
              </a:rPr>
              <a:t> </a:t>
            </a:r>
            <a:r>
              <a:rPr sz="1900" spc="-5" dirty="0">
                <a:latin typeface="Arial"/>
                <a:cs typeface="Arial"/>
              </a:rPr>
              <a:t>Pair  (UTP)</a:t>
            </a:r>
            <a:endParaRPr sz="1900">
              <a:latin typeface="Arial"/>
              <a:cs typeface="Arial"/>
            </a:endParaRPr>
          </a:p>
        </p:txBody>
      </p:sp>
      <p:sp>
        <p:nvSpPr>
          <p:cNvPr id="12" name="object 12"/>
          <p:cNvSpPr/>
          <p:nvPr/>
        </p:nvSpPr>
        <p:spPr>
          <a:xfrm>
            <a:off x="4707066" y="3207618"/>
            <a:ext cx="2251075" cy="1097280"/>
          </a:xfrm>
          <a:custGeom>
            <a:avLst/>
            <a:gdLst/>
            <a:ahLst/>
            <a:cxnLst/>
            <a:rect l="l" t="t" r="r" b="b"/>
            <a:pathLst>
              <a:path w="2251075" h="1463039">
                <a:moveTo>
                  <a:pt x="2007108" y="0"/>
                </a:moveTo>
                <a:lnTo>
                  <a:pt x="243839" y="0"/>
                </a:lnTo>
                <a:lnTo>
                  <a:pt x="194711" y="4955"/>
                </a:lnTo>
                <a:lnTo>
                  <a:pt x="148947" y="19169"/>
                </a:lnTo>
                <a:lnTo>
                  <a:pt x="107528" y="41656"/>
                </a:lnTo>
                <a:lnTo>
                  <a:pt x="71437" y="71437"/>
                </a:lnTo>
                <a:lnTo>
                  <a:pt x="41656" y="107528"/>
                </a:lnTo>
                <a:lnTo>
                  <a:pt x="19169" y="148947"/>
                </a:lnTo>
                <a:lnTo>
                  <a:pt x="4955" y="194711"/>
                </a:lnTo>
                <a:lnTo>
                  <a:pt x="0" y="243840"/>
                </a:lnTo>
                <a:lnTo>
                  <a:pt x="0" y="1219200"/>
                </a:lnTo>
                <a:lnTo>
                  <a:pt x="4955" y="1268342"/>
                </a:lnTo>
                <a:lnTo>
                  <a:pt x="19169" y="1314114"/>
                </a:lnTo>
                <a:lnTo>
                  <a:pt x="41656" y="1355534"/>
                </a:lnTo>
                <a:lnTo>
                  <a:pt x="71437" y="1391621"/>
                </a:lnTo>
                <a:lnTo>
                  <a:pt x="107528" y="1421396"/>
                </a:lnTo>
                <a:lnTo>
                  <a:pt x="148947" y="1443878"/>
                </a:lnTo>
                <a:lnTo>
                  <a:pt x="194711" y="1458086"/>
                </a:lnTo>
                <a:lnTo>
                  <a:pt x="243839" y="1463040"/>
                </a:lnTo>
                <a:lnTo>
                  <a:pt x="2007108" y="1463040"/>
                </a:lnTo>
                <a:lnTo>
                  <a:pt x="2056236" y="1458086"/>
                </a:lnTo>
                <a:lnTo>
                  <a:pt x="2102000" y="1443878"/>
                </a:lnTo>
                <a:lnTo>
                  <a:pt x="2143419" y="1421396"/>
                </a:lnTo>
                <a:lnTo>
                  <a:pt x="2179510" y="1391621"/>
                </a:lnTo>
                <a:lnTo>
                  <a:pt x="2209291" y="1355534"/>
                </a:lnTo>
                <a:lnTo>
                  <a:pt x="2231778" y="1314114"/>
                </a:lnTo>
                <a:lnTo>
                  <a:pt x="2245992" y="1268342"/>
                </a:lnTo>
                <a:lnTo>
                  <a:pt x="2250948" y="1219200"/>
                </a:lnTo>
                <a:lnTo>
                  <a:pt x="2250948" y="243840"/>
                </a:lnTo>
                <a:lnTo>
                  <a:pt x="2245992" y="194711"/>
                </a:lnTo>
                <a:lnTo>
                  <a:pt x="2231778" y="148947"/>
                </a:lnTo>
                <a:lnTo>
                  <a:pt x="2209291" y="107528"/>
                </a:lnTo>
                <a:lnTo>
                  <a:pt x="2179510" y="71437"/>
                </a:lnTo>
                <a:lnTo>
                  <a:pt x="2143419" y="41656"/>
                </a:lnTo>
                <a:lnTo>
                  <a:pt x="2102000" y="19169"/>
                </a:lnTo>
                <a:lnTo>
                  <a:pt x="2056236" y="4955"/>
                </a:lnTo>
                <a:lnTo>
                  <a:pt x="2007108" y="0"/>
                </a:lnTo>
                <a:close/>
              </a:path>
            </a:pathLst>
          </a:custGeom>
          <a:solidFill>
            <a:srgbClr val="FFFFFF"/>
          </a:solidFill>
        </p:spPr>
        <p:txBody>
          <a:bodyPr wrap="square" lIns="0" tIns="0" rIns="0" bIns="0" rtlCol="0"/>
          <a:lstStyle/>
          <a:p>
            <a:endParaRPr/>
          </a:p>
        </p:txBody>
      </p:sp>
      <p:sp>
        <p:nvSpPr>
          <p:cNvPr id="13" name="object 13"/>
          <p:cNvSpPr/>
          <p:nvPr/>
        </p:nvSpPr>
        <p:spPr>
          <a:xfrm>
            <a:off x="4707066" y="3207618"/>
            <a:ext cx="2251075" cy="1097280"/>
          </a:xfrm>
          <a:custGeom>
            <a:avLst/>
            <a:gdLst/>
            <a:ahLst/>
            <a:cxnLst/>
            <a:rect l="l" t="t" r="r" b="b"/>
            <a:pathLst>
              <a:path w="2251075" h="1463039">
                <a:moveTo>
                  <a:pt x="0" y="243840"/>
                </a:moveTo>
                <a:lnTo>
                  <a:pt x="4955" y="194711"/>
                </a:lnTo>
                <a:lnTo>
                  <a:pt x="19169" y="148947"/>
                </a:lnTo>
                <a:lnTo>
                  <a:pt x="41656" y="107528"/>
                </a:lnTo>
                <a:lnTo>
                  <a:pt x="71437" y="71437"/>
                </a:lnTo>
                <a:lnTo>
                  <a:pt x="107528" y="41656"/>
                </a:lnTo>
                <a:lnTo>
                  <a:pt x="148947" y="19169"/>
                </a:lnTo>
                <a:lnTo>
                  <a:pt x="194711" y="4955"/>
                </a:lnTo>
                <a:lnTo>
                  <a:pt x="243839" y="0"/>
                </a:lnTo>
                <a:lnTo>
                  <a:pt x="2007108" y="0"/>
                </a:lnTo>
                <a:lnTo>
                  <a:pt x="2056236" y="4955"/>
                </a:lnTo>
                <a:lnTo>
                  <a:pt x="2102000" y="19169"/>
                </a:lnTo>
                <a:lnTo>
                  <a:pt x="2143419" y="41656"/>
                </a:lnTo>
                <a:lnTo>
                  <a:pt x="2179510" y="71437"/>
                </a:lnTo>
                <a:lnTo>
                  <a:pt x="2209291" y="107528"/>
                </a:lnTo>
                <a:lnTo>
                  <a:pt x="2231778" y="148947"/>
                </a:lnTo>
                <a:lnTo>
                  <a:pt x="2245992" y="194711"/>
                </a:lnTo>
                <a:lnTo>
                  <a:pt x="2250948" y="243840"/>
                </a:lnTo>
                <a:lnTo>
                  <a:pt x="2250948" y="1219200"/>
                </a:lnTo>
                <a:lnTo>
                  <a:pt x="2245992" y="1268342"/>
                </a:lnTo>
                <a:lnTo>
                  <a:pt x="2231778" y="1314114"/>
                </a:lnTo>
                <a:lnTo>
                  <a:pt x="2209291" y="1355534"/>
                </a:lnTo>
                <a:lnTo>
                  <a:pt x="2179510" y="1391621"/>
                </a:lnTo>
                <a:lnTo>
                  <a:pt x="2143419" y="1421396"/>
                </a:lnTo>
                <a:lnTo>
                  <a:pt x="2102000" y="1443878"/>
                </a:lnTo>
                <a:lnTo>
                  <a:pt x="2056236" y="1458086"/>
                </a:lnTo>
                <a:lnTo>
                  <a:pt x="2007108" y="1463040"/>
                </a:lnTo>
                <a:lnTo>
                  <a:pt x="243839" y="1463040"/>
                </a:lnTo>
                <a:lnTo>
                  <a:pt x="194711" y="1458086"/>
                </a:lnTo>
                <a:lnTo>
                  <a:pt x="148947" y="1443878"/>
                </a:lnTo>
                <a:lnTo>
                  <a:pt x="107528" y="1421396"/>
                </a:lnTo>
                <a:lnTo>
                  <a:pt x="71437" y="1391621"/>
                </a:lnTo>
                <a:lnTo>
                  <a:pt x="41656" y="1355534"/>
                </a:lnTo>
                <a:lnTo>
                  <a:pt x="19169" y="1314114"/>
                </a:lnTo>
                <a:lnTo>
                  <a:pt x="4955" y="1268342"/>
                </a:lnTo>
                <a:lnTo>
                  <a:pt x="0" y="1219200"/>
                </a:lnTo>
                <a:lnTo>
                  <a:pt x="0" y="243840"/>
                </a:lnTo>
                <a:close/>
              </a:path>
            </a:pathLst>
          </a:custGeom>
          <a:ln w="28955">
            <a:solidFill>
              <a:srgbClr val="000000"/>
            </a:solidFill>
          </a:ln>
        </p:spPr>
        <p:txBody>
          <a:bodyPr wrap="square" lIns="0" tIns="0" rIns="0" bIns="0" rtlCol="0"/>
          <a:lstStyle/>
          <a:p>
            <a:endParaRPr/>
          </a:p>
        </p:txBody>
      </p:sp>
      <p:sp>
        <p:nvSpPr>
          <p:cNvPr id="14" name="object 14"/>
          <p:cNvSpPr txBox="1"/>
          <p:nvPr/>
        </p:nvSpPr>
        <p:spPr>
          <a:xfrm>
            <a:off x="5175189" y="3416501"/>
            <a:ext cx="1313815" cy="889346"/>
          </a:xfrm>
          <a:prstGeom prst="rect">
            <a:avLst/>
          </a:prstGeom>
        </p:spPr>
        <p:txBody>
          <a:bodyPr vert="horz" wrap="square" lIns="0" tIns="12065" rIns="0" bIns="0" rtlCol="0">
            <a:spAutoFit/>
          </a:bodyPr>
          <a:lstStyle/>
          <a:p>
            <a:pPr marL="12065" marR="5080" indent="-71120" algn="ctr">
              <a:lnSpc>
                <a:spcPct val="100000"/>
              </a:lnSpc>
              <a:spcBef>
                <a:spcPts val="95"/>
              </a:spcBef>
            </a:pPr>
            <a:r>
              <a:rPr sz="1900" spc="-5" dirty="0">
                <a:latin typeface="Arial"/>
                <a:cs typeface="Arial"/>
              </a:rPr>
              <a:t>Shielded  </a:t>
            </a:r>
            <a:r>
              <a:rPr sz="1900" spc="-20" dirty="0">
                <a:latin typeface="Arial"/>
                <a:cs typeface="Arial"/>
              </a:rPr>
              <a:t>Twisted</a:t>
            </a:r>
            <a:r>
              <a:rPr sz="1900" spc="-50" dirty="0">
                <a:latin typeface="Arial"/>
                <a:cs typeface="Arial"/>
              </a:rPr>
              <a:t> </a:t>
            </a:r>
            <a:r>
              <a:rPr sz="1900" spc="-5" dirty="0">
                <a:latin typeface="Arial"/>
                <a:cs typeface="Arial"/>
              </a:rPr>
              <a:t>pair  (STP)</a:t>
            </a:r>
            <a:endParaRPr sz="1900">
              <a:latin typeface="Arial"/>
              <a:cs typeface="Arial"/>
            </a:endParaRPr>
          </a:p>
        </p:txBody>
      </p:sp>
    </p:spTree>
    <p:extLst>
      <p:ext uri="{BB962C8B-B14F-4D97-AF65-F5344CB8AC3E}">
        <p14:creationId xmlns:p14="http://schemas.microsoft.com/office/powerpoint/2010/main" val="18757096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30644" y="205407"/>
            <a:ext cx="6456045" cy="672043"/>
          </a:xfrm>
          <a:prstGeom prst="rect">
            <a:avLst/>
          </a:prstGeom>
        </p:spPr>
        <p:txBody>
          <a:bodyPr vert="horz" wrap="square" lIns="0" tIns="12065" rIns="0" bIns="0" rtlCol="0">
            <a:spAutoFit/>
          </a:bodyPr>
          <a:lstStyle/>
          <a:p>
            <a:pPr marL="2049145" marR="5080" indent="-2036445">
              <a:lnSpc>
                <a:spcPct val="134200"/>
              </a:lnSpc>
              <a:spcBef>
                <a:spcPts val="95"/>
              </a:spcBef>
            </a:pPr>
            <a:r>
              <a:rPr sz="3200" b="1" dirty="0">
                <a:solidFill>
                  <a:srgbClr val="2E5796"/>
                </a:solidFill>
                <a:latin typeface="Bahnschrift" panose="020B0502040204020203" pitchFamily="34" charset="0"/>
                <a:cs typeface="Palatino Linotype"/>
              </a:rPr>
              <a:t>Unshielded </a:t>
            </a:r>
            <a:r>
              <a:rPr sz="3200" b="1" spc="-35" dirty="0">
                <a:solidFill>
                  <a:srgbClr val="2E5796"/>
                </a:solidFill>
                <a:latin typeface="Bahnschrift" panose="020B0502040204020203" pitchFamily="34" charset="0"/>
                <a:cs typeface="Palatino Linotype"/>
              </a:rPr>
              <a:t>Twisted Pair </a:t>
            </a:r>
            <a:r>
              <a:rPr sz="3200" b="1" spc="-5" dirty="0">
                <a:solidFill>
                  <a:srgbClr val="2E5796"/>
                </a:solidFill>
                <a:latin typeface="Bahnschrift" panose="020B0502040204020203" pitchFamily="34" charset="0"/>
                <a:cs typeface="Palatino Linotype"/>
              </a:rPr>
              <a:t>(UTP):</a:t>
            </a:r>
            <a:endParaRPr sz="3200" b="1" dirty="0">
              <a:latin typeface="Bahnschrift" panose="020B0502040204020203" pitchFamily="34" charset="0"/>
              <a:cs typeface="Palatino Linotype"/>
            </a:endParaRPr>
          </a:p>
        </p:txBody>
      </p:sp>
      <p:sp>
        <p:nvSpPr>
          <p:cNvPr id="3" name="object 3"/>
          <p:cNvSpPr txBox="1"/>
          <p:nvPr/>
        </p:nvSpPr>
        <p:spPr>
          <a:xfrm>
            <a:off x="533400" y="1352550"/>
            <a:ext cx="4343400" cy="3372718"/>
          </a:xfrm>
          <a:prstGeom prst="rect">
            <a:avLst/>
          </a:prstGeom>
        </p:spPr>
        <p:txBody>
          <a:bodyPr vert="horz" wrap="square" lIns="0" tIns="12700" rIns="0" bIns="0" rtlCol="0">
            <a:spAutoFit/>
          </a:bodyPr>
          <a:lstStyle/>
          <a:p>
            <a:pPr marL="355600" marR="5080" indent="-343535">
              <a:lnSpc>
                <a:spcPct val="100000"/>
              </a:lnSpc>
              <a:spcBef>
                <a:spcPts val="100"/>
              </a:spcBef>
              <a:buFont typeface="Arial"/>
              <a:buChar char="•"/>
              <a:tabLst>
                <a:tab pos="355600" algn="l"/>
                <a:tab pos="356235" algn="l"/>
              </a:tabLst>
            </a:pPr>
            <a:r>
              <a:rPr spc="5" dirty="0">
                <a:latin typeface="Century Gothic"/>
                <a:cs typeface="Century Gothic"/>
              </a:rPr>
              <a:t>Pair </a:t>
            </a:r>
            <a:r>
              <a:rPr dirty="0">
                <a:latin typeface="Century Gothic"/>
                <a:cs typeface="Century Gothic"/>
              </a:rPr>
              <a:t>of unshielded</a:t>
            </a:r>
            <a:r>
              <a:rPr spc="-120" dirty="0">
                <a:latin typeface="Century Gothic"/>
                <a:cs typeface="Century Gothic"/>
              </a:rPr>
              <a:t> </a:t>
            </a:r>
            <a:r>
              <a:rPr dirty="0">
                <a:latin typeface="Century Gothic"/>
                <a:cs typeface="Century Gothic"/>
              </a:rPr>
              <a:t>wires  </a:t>
            </a:r>
            <a:r>
              <a:rPr spc="-5" dirty="0">
                <a:latin typeface="Century Gothic"/>
                <a:cs typeface="Century Gothic"/>
              </a:rPr>
              <a:t>wound around </a:t>
            </a:r>
            <a:r>
              <a:rPr dirty="0">
                <a:latin typeface="Century Gothic"/>
                <a:cs typeface="Century Gothic"/>
              </a:rPr>
              <a:t>each  other</a:t>
            </a:r>
          </a:p>
          <a:p>
            <a:pPr>
              <a:lnSpc>
                <a:spcPct val="100000"/>
              </a:lnSpc>
              <a:spcBef>
                <a:spcPts val="5"/>
              </a:spcBef>
              <a:buFont typeface="Arial"/>
              <a:buChar char="•"/>
            </a:pPr>
            <a:endParaRPr dirty="0">
              <a:latin typeface="Times New Roman"/>
              <a:cs typeface="Times New Roman"/>
            </a:endParaRPr>
          </a:p>
          <a:p>
            <a:pPr marL="355600" indent="-343535">
              <a:lnSpc>
                <a:spcPct val="100000"/>
              </a:lnSpc>
              <a:buFont typeface="Arial"/>
              <a:buChar char="•"/>
              <a:tabLst>
                <a:tab pos="355600" algn="l"/>
                <a:tab pos="356235" algn="l"/>
              </a:tabLst>
            </a:pPr>
            <a:r>
              <a:rPr dirty="0">
                <a:latin typeface="Century Gothic"/>
                <a:cs typeface="Century Gothic"/>
              </a:rPr>
              <a:t>Easiest to</a:t>
            </a:r>
            <a:r>
              <a:rPr spc="-40" dirty="0">
                <a:latin typeface="Century Gothic"/>
                <a:cs typeface="Century Gothic"/>
              </a:rPr>
              <a:t> </a:t>
            </a:r>
            <a:r>
              <a:rPr dirty="0">
                <a:latin typeface="Century Gothic"/>
                <a:cs typeface="Century Gothic"/>
              </a:rPr>
              <a:t>install</a:t>
            </a:r>
            <a:endParaRPr lang="en-US" dirty="0">
              <a:latin typeface="Century Gothic"/>
              <a:cs typeface="Century Gothic"/>
            </a:endParaRPr>
          </a:p>
          <a:p>
            <a:pPr marL="355600" indent="-343535">
              <a:lnSpc>
                <a:spcPct val="100000"/>
              </a:lnSpc>
              <a:buFont typeface="Arial"/>
              <a:buChar char="•"/>
              <a:tabLst>
                <a:tab pos="355600" algn="l"/>
                <a:tab pos="356235" algn="l"/>
              </a:tabLst>
            </a:pPr>
            <a:endParaRPr lang="en-US" dirty="0">
              <a:latin typeface="Century Gothic"/>
              <a:cs typeface="Century Gothic"/>
            </a:endParaRPr>
          </a:p>
          <a:p>
            <a:pPr marL="354965" marR="5080" indent="-342900">
              <a:lnSpc>
                <a:spcPts val="2300"/>
              </a:lnSpc>
              <a:spcBef>
                <a:spcPts val="5"/>
              </a:spcBef>
              <a:buFont typeface="Arial" panose="020B0604020202020204" pitchFamily="34" charset="0"/>
              <a:buChar char="•"/>
              <a:tabLst>
                <a:tab pos="355600" algn="l"/>
                <a:tab pos="356235" algn="l"/>
                <a:tab pos="1905000" algn="l"/>
                <a:tab pos="3574415" algn="l"/>
                <a:tab pos="5609590" algn="l"/>
              </a:tabLst>
            </a:pPr>
            <a:r>
              <a:rPr lang="en-IN" spc="-20" dirty="0">
                <a:latin typeface="Palatino Linotype"/>
                <a:cs typeface="Palatino Linotype"/>
              </a:rPr>
              <a:t>Telephone </a:t>
            </a:r>
            <a:r>
              <a:rPr lang="en-IN" dirty="0">
                <a:latin typeface="Palatino Linotype"/>
                <a:cs typeface="Palatino Linotype"/>
              </a:rPr>
              <a:t>subscribers </a:t>
            </a:r>
            <a:r>
              <a:rPr lang="en-IN" spc="-5" dirty="0">
                <a:latin typeface="Palatino Linotype"/>
                <a:cs typeface="Palatino Linotype"/>
              </a:rPr>
              <a:t>connect</a:t>
            </a:r>
            <a:r>
              <a:rPr lang="en-IN" spc="15" dirty="0">
                <a:latin typeface="Palatino Linotype"/>
                <a:cs typeface="Palatino Linotype"/>
              </a:rPr>
              <a:t> </a:t>
            </a:r>
            <a:r>
              <a:rPr lang="en-IN" spc="-5" dirty="0">
                <a:latin typeface="Palatino Linotype"/>
                <a:cs typeface="Palatino Linotype"/>
              </a:rPr>
              <a:t>to</a:t>
            </a:r>
            <a:r>
              <a:rPr lang="en-IN" spc="5" dirty="0">
                <a:latin typeface="Palatino Linotype"/>
                <a:cs typeface="Palatino Linotype"/>
              </a:rPr>
              <a:t> </a:t>
            </a:r>
            <a:r>
              <a:rPr lang="en-IN" spc="-5" dirty="0">
                <a:latin typeface="Palatino Linotype"/>
                <a:cs typeface="Palatino Linotype"/>
              </a:rPr>
              <a:t>the </a:t>
            </a:r>
            <a:r>
              <a:rPr lang="en-IN" dirty="0">
                <a:latin typeface="Palatino Linotype"/>
                <a:cs typeface="Palatino Linotype"/>
              </a:rPr>
              <a:t>central</a:t>
            </a:r>
            <a:r>
              <a:rPr lang="en-IN" spc="-45" dirty="0">
                <a:latin typeface="Palatino Linotype"/>
                <a:cs typeface="Palatino Linotype"/>
              </a:rPr>
              <a:t> </a:t>
            </a:r>
            <a:r>
              <a:rPr lang="en-IN" spc="-10" dirty="0">
                <a:latin typeface="Palatino Linotype"/>
                <a:cs typeface="Palatino Linotype"/>
              </a:rPr>
              <a:t>telephone  </a:t>
            </a:r>
            <a:r>
              <a:rPr lang="en-IN" dirty="0">
                <a:latin typeface="Palatino Linotype"/>
                <a:cs typeface="Palatino Linotype"/>
              </a:rPr>
              <a:t>office</a:t>
            </a:r>
          </a:p>
          <a:p>
            <a:pPr>
              <a:lnSpc>
                <a:spcPct val="100000"/>
              </a:lnSpc>
              <a:spcBef>
                <a:spcPts val="25"/>
              </a:spcBef>
              <a:buFont typeface="Wingdings"/>
              <a:buChar char=""/>
            </a:pPr>
            <a:endParaRPr lang="en-IN" dirty="0">
              <a:latin typeface="Times New Roman"/>
              <a:cs typeface="Times New Roman"/>
            </a:endParaRPr>
          </a:p>
          <a:p>
            <a:pPr marL="354965" indent="-342900">
              <a:lnSpc>
                <a:spcPct val="100000"/>
              </a:lnSpc>
              <a:buFont typeface="Arial" panose="020B0604020202020204" pitchFamily="34" charset="0"/>
              <a:buChar char="•"/>
              <a:tabLst>
                <a:tab pos="355600" algn="l"/>
                <a:tab pos="356235" algn="l"/>
                <a:tab pos="1079500" algn="l"/>
              </a:tabLst>
            </a:pPr>
            <a:r>
              <a:rPr lang="en-IN" dirty="0">
                <a:latin typeface="Palatino Linotype"/>
                <a:cs typeface="Palatino Linotype"/>
              </a:rPr>
              <a:t>DSL	</a:t>
            </a:r>
            <a:r>
              <a:rPr lang="en-IN" spc="-5" dirty="0">
                <a:latin typeface="Palatino Linotype"/>
                <a:cs typeface="Palatino Linotype"/>
              </a:rPr>
              <a:t>lines</a:t>
            </a:r>
            <a:endParaRPr lang="en-IN" dirty="0">
              <a:latin typeface="Palatino Linotype"/>
              <a:cs typeface="Palatino Linotype"/>
            </a:endParaRPr>
          </a:p>
          <a:p>
            <a:pPr>
              <a:lnSpc>
                <a:spcPct val="100000"/>
              </a:lnSpc>
              <a:spcBef>
                <a:spcPts val="5"/>
              </a:spcBef>
              <a:buFont typeface="Wingdings"/>
              <a:buChar char=""/>
            </a:pPr>
            <a:endParaRPr lang="en-IN" dirty="0">
              <a:latin typeface="Times New Roman"/>
              <a:cs typeface="Times New Roman"/>
            </a:endParaRPr>
          </a:p>
          <a:p>
            <a:pPr marL="354965" indent="-342900">
              <a:lnSpc>
                <a:spcPct val="100000"/>
              </a:lnSpc>
              <a:buFont typeface="Arial" panose="020B0604020202020204" pitchFamily="34" charset="0"/>
              <a:buChar char="•"/>
              <a:tabLst>
                <a:tab pos="355600" algn="l"/>
                <a:tab pos="356235" algn="l"/>
              </a:tabLst>
            </a:pPr>
            <a:r>
              <a:rPr lang="en-IN" dirty="0">
                <a:latin typeface="Palatino Linotype"/>
                <a:cs typeface="Palatino Linotype"/>
              </a:rPr>
              <a:t>LAN – 10Mbps or</a:t>
            </a:r>
            <a:r>
              <a:rPr lang="en-IN" spc="-25" dirty="0">
                <a:latin typeface="Palatino Linotype"/>
                <a:cs typeface="Palatino Linotype"/>
              </a:rPr>
              <a:t> </a:t>
            </a:r>
            <a:r>
              <a:rPr lang="en-IN" dirty="0">
                <a:latin typeface="Palatino Linotype"/>
                <a:cs typeface="Palatino Linotype"/>
              </a:rPr>
              <a:t>100Mbps</a:t>
            </a:r>
          </a:p>
          <a:p>
            <a:pPr marL="355600" indent="-343535">
              <a:lnSpc>
                <a:spcPct val="100000"/>
              </a:lnSpc>
              <a:buFont typeface="Arial"/>
              <a:buChar char="•"/>
              <a:tabLst>
                <a:tab pos="355600" algn="l"/>
                <a:tab pos="356235" algn="l"/>
              </a:tabLst>
            </a:pPr>
            <a:endParaRPr dirty="0">
              <a:latin typeface="Century Gothic"/>
              <a:cs typeface="Century Gothic"/>
            </a:endParaRPr>
          </a:p>
        </p:txBody>
      </p:sp>
      <p:sp>
        <p:nvSpPr>
          <p:cNvPr id="4" name="object 4"/>
          <p:cNvSpPr/>
          <p:nvPr/>
        </p:nvSpPr>
        <p:spPr>
          <a:xfrm>
            <a:off x="5870359" y="1104808"/>
            <a:ext cx="2590800" cy="1989467"/>
          </a:xfrm>
          <a:prstGeom prst="rect">
            <a:avLst/>
          </a:prstGeom>
          <a:blipFill>
            <a:blip r:embed="rId2" cstate="print"/>
            <a:stretch>
              <a:fillRect/>
            </a:stretch>
          </a:blipFill>
        </p:spPr>
        <p:txBody>
          <a:bodyPr wrap="square" lIns="0" tIns="0" rIns="0" bIns="0" rtlCol="0"/>
          <a:lstStyle/>
          <a:p>
            <a:endParaRPr/>
          </a:p>
        </p:txBody>
      </p:sp>
      <p:sp>
        <p:nvSpPr>
          <p:cNvPr id="7" name="object 5"/>
          <p:cNvSpPr/>
          <p:nvPr/>
        </p:nvSpPr>
        <p:spPr>
          <a:xfrm>
            <a:off x="5376125" y="3008330"/>
            <a:ext cx="3432048" cy="171564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0326740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109187" y="209551"/>
            <a:ext cx="5248275" cy="443711"/>
          </a:xfrm>
          <a:prstGeom prst="rect">
            <a:avLst/>
          </a:prstGeom>
        </p:spPr>
        <p:txBody>
          <a:bodyPr vert="horz" wrap="square" lIns="0" tIns="12700" rIns="0" bIns="0" rtlCol="0">
            <a:spAutoFit/>
          </a:bodyPr>
          <a:lstStyle/>
          <a:p>
            <a:pPr marL="12700">
              <a:lnSpc>
                <a:spcPct val="100000"/>
              </a:lnSpc>
              <a:spcBef>
                <a:spcPts val="100"/>
              </a:spcBef>
            </a:pPr>
            <a:r>
              <a:rPr sz="2800" b="1" dirty="0">
                <a:solidFill>
                  <a:srgbClr val="2E5796"/>
                </a:solidFill>
                <a:latin typeface="Bahnschrift" panose="020B0502040204020203" pitchFamily="34" charset="0"/>
                <a:cs typeface="Palatino Linotype"/>
              </a:rPr>
              <a:t>UTP Cable</a:t>
            </a:r>
            <a:r>
              <a:rPr sz="2800" b="1" spc="-204" dirty="0">
                <a:solidFill>
                  <a:srgbClr val="2E5796"/>
                </a:solidFill>
                <a:latin typeface="Bahnschrift" panose="020B0502040204020203" pitchFamily="34" charset="0"/>
                <a:cs typeface="Palatino Linotype"/>
              </a:rPr>
              <a:t> </a:t>
            </a:r>
            <a:r>
              <a:rPr sz="2800" b="1" spc="-75" dirty="0">
                <a:solidFill>
                  <a:srgbClr val="2E5796"/>
                </a:solidFill>
                <a:latin typeface="Bahnschrift" panose="020B0502040204020203" pitchFamily="34" charset="0"/>
                <a:cs typeface="Palatino Linotype"/>
              </a:rPr>
              <a:t>Types</a:t>
            </a:r>
            <a:endParaRPr sz="2800" b="1" dirty="0">
              <a:latin typeface="Bahnschrift" panose="020B0502040204020203" pitchFamily="34" charset="0"/>
              <a:cs typeface="Palatino Linotype"/>
            </a:endParaRPr>
          </a:p>
        </p:txBody>
      </p:sp>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b="9089"/>
          <a:stretch/>
        </p:blipFill>
        <p:spPr>
          <a:xfrm>
            <a:off x="456967" y="742951"/>
            <a:ext cx="8105775" cy="4113135"/>
          </a:xfrm>
          <a:prstGeom prst="rect">
            <a:avLst/>
          </a:prstGeom>
        </p:spPr>
      </p:pic>
    </p:spTree>
    <p:extLst>
      <p:ext uri="{BB962C8B-B14F-4D97-AF65-F5344CB8AC3E}">
        <p14:creationId xmlns:p14="http://schemas.microsoft.com/office/powerpoint/2010/main" val="20067685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32899" y="209551"/>
            <a:ext cx="4625086" cy="443711"/>
          </a:xfrm>
          <a:prstGeom prst="rect">
            <a:avLst/>
          </a:prstGeom>
        </p:spPr>
        <p:txBody>
          <a:bodyPr vert="horz" wrap="square" lIns="0" tIns="12700" rIns="0" bIns="0" rtlCol="0">
            <a:spAutoFit/>
          </a:bodyPr>
          <a:lstStyle/>
          <a:p>
            <a:pPr marL="12700">
              <a:lnSpc>
                <a:spcPct val="100000"/>
              </a:lnSpc>
              <a:spcBef>
                <a:spcPts val="100"/>
              </a:spcBef>
            </a:pPr>
            <a:r>
              <a:rPr sz="2800" b="1" dirty="0">
                <a:solidFill>
                  <a:srgbClr val="2E5796"/>
                </a:solidFill>
                <a:latin typeface="Bahnschrift" panose="020B0502040204020203" pitchFamily="34" charset="0"/>
                <a:cs typeface="Times New Roman"/>
              </a:rPr>
              <a:t>UTP connector and</a:t>
            </a:r>
            <a:r>
              <a:rPr sz="2800" b="1" spc="-380" dirty="0">
                <a:solidFill>
                  <a:srgbClr val="2E5796"/>
                </a:solidFill>
                <a:latin typeface="Bahnschrift" panose="020B0502040204020203" pitchFamily="34" charset="0"/>
                <a:cs typeface="Times New Roman"/>
              </a:rPr>
              <a:t> </a:t>
            </a:r>
            <a:r>
              <a:rPr sz="2800" b="1" spc="-60" dirty="0">
                <a:solidFill>
                  <a:srgbClr val="2E5796"/>
                </a:solidFill>
                <a:latin typeface="Bahnschrift" panose="020B0502040204020203" pitchFamily="34" charset="0"/>
                <a:cs typeface="Times New Roman"/>
              </a:rPr>
              <a:t>Tools</a:t>
            </a:r>
            <a:endParaRPr sz="2800" dirty="0">
              <a:latin typeface="Bahnschrift" panose="020B0502040204020203" pitchFamily="34" charset="0"/>
              <a:cs typeface="Times New Roman"/>
            </a:endParaRPr>
          </a:p>
        </p:txBody>
      </p:sp>
      <p:sp>
        <p:nvSpPr>
          <p:cNvPr id="3" name="object 3"/>
          <p:cNvSpPr/>
          <p:nvPr/>
        </p:nvSpPr>
        <p:spPr>
          <a:xfrm>
            <a:off x="2413411" y="971551"/>
            <a:ext cx="3901341" cy="1294397"/>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600202" y="2571750"/>
            <a:ext cx="5890963" cy="566822"/>
          </a:xfrm>
          <a:prstGeom prst="rect">
            <a:avLst/>
          </a:prstGeom>
        </p:spPr>
        <p:txBody>
          <a:bodyPr vert="horz" wrap="square" lIns="0" tIns="12700" rIns="0" bIns="0" rtlCol="0">
            <a:spAutoFit/>
          </a:bodyPr>
          <a:lstStyle/>
          <a:p>
            <a:pPr marL="12700">
              <a:lnSpc>
                <a:spcPct val="100000"/>
              </a:lnSpc>
              <a:spcBef>
                <a:spcPts val="100"/>
              </a:spcBef>
            </a:pPr>
            <a:r>
              <a:rPr sz="1800" dirty="0">
                <a:latin typeface="Palatino Linotype"/>
                <a:cs typeface="Palatino Linotype"/>
              </a:rPr>
              <a:t>RJ45 (RJ stands for </a:t>
            </a:r>
            <a:r>
              <a:rPr sz="1800" spc="-5" dirty="0">
                <a:latin typeface="Palatino Linotype"/>
                <a:cs typeface="Palatino Linotype"/>
              </a:rPr>
              <a:t>registered </a:t>
            </a:r>
            <a:r>
              <a:rPr sz="1800" dirty="0">
                <a:latin typeface="Palatino Linotype"/>
                <a:cs typeface="Palatino Linotype"/>
              </a:rPr>
              <a:t>jack) is a </a:t>
            </a:r>
            <a:r>
              <a:rPr sz="1800" spc="-15" dirty="0">
                <a:latin typeface="Palatino Linotype"/>
                <a:cs typeface="Palatino Linotype"/>
              </a:rPr>
              <a:t>keyed </a:t>
            </a:r>
            <a:r>
              <a:rPr sz="1800" spc="-10" dirty="0">
                <a:latin typeface="Palatino Linotype"/>
                <a:cs typeface="Palatino Linotype"/>
              </a:rPr>
              <a:t>connector,</a:t>
            </a:r>
            <a:r>
              <a:rPr sz="1800" spc="-30" dirty="0">
                <a:latin typeface="Palatino Linotype"/>
                <a:cs typeface="Palatino Linotype"/>
              </a:rPr>
              <a:t> </a:t>
            </a:r>
            <a:r>
              <a:rPr sz="1800" dirty="0">
                <a:latin typeface="Palatino Linotype"/>
                <a:cs typeface="Palatino Linotype"/>
              </a:rPr>
              <a:t>it</a:t>
            </a:r>
          </a:p>
          <a:p>
            <a:pPr marL="12700">
              <a:lnSpc>
                <a:spcPct val="100000"/>
              </a:lnSpc>
            </a:pPr>
            <a:r>
              <a:rPr sz="1800" spc="-5" dirty="0">
                <a:latin typeface="Palatino Linotype"/>
                <a:cs typeface="Palatino Linotype"/>
              </a:rPr>
              <a:t>means that it </a:t>
            </a:r>
            <a:r>
              <a:rPr sz="1800" dirty="0">
                <a:latin typeface="Palatino Linotype"/>
                <a:cs typeface="Palatino Linotype"/>
              </a:rPr>
              <a:t>can </a:t>
            </a:r>
            <a:r>
              <a:rPr sz="1800" spc="-5" dirty="0">
                <a:latin typeface="Palatino Linotype"/>
                <a:cs typeface="Palatino Linotype"/>
              </a:rPr>
              <a:t>be inserted in </a:t>
            </a:r>
            <a:r>
              <a:rPr sz="1800" dirty="0">
                <a:latin typeface="Palatino Linotype"/>
                <a:cs typeface="Palatino Linotype"/>
              </a:rPr>
              <a:t>only one</a:t>
            </a:r>
            <a:r>
              <a:rPr sz="1800" spc="20" dirty="0">
                <a:latin typeface="Palatino Linotype"/>
                <a:cs typeface="Palatino Linotype"/>
              </a:rPr>
              <a:t> </a:t>
            </a:r>
            <a:r>
              <a:rPr sz="1800" spc="-20" dirty="0">
                <a:latin typeface="Palatino Linotype"/>
                <a:cs typeface="Palatino Linotype"/>
              </a:rPr>
              <a:t>way</a:t>
            </a:r>
            <a:endParaRPr sz="1800" dirty="0">
              <a:latin typeface="Palatino Linotype"/>
              <a:cs typeface="Palatino Linotype"/>
            </a:endParaRPr>
          </a:p>
        </p:txBody>
      </p:sp>
      <p:sp>
        <p:nvSpPr>
          <p:cNvPr id="5" name="object 5"/>
          <p:cNvSpPr/>
          <p:nvPr/>
        </p:nvSpPr>
        <p:spPr>
          <a:xfrm>
            <a:off x="1600202" y="3504093"/>
            <a:ext cx="3225897" cy="1447800"/>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5147213" y="4083083"/>
            <a:ext cx="1939389" cy="289823"/>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Palatino Linotype"/>
                <a:cs typeface="Palatino Linotype"/>
              </a:rPr>
              <a:t>Crimp</a:t>
            </a:r>
            <a:r>
              <a:rPr lang="en-US" sz="1800" b="1" spc="-5" dirty="0">
                <a:latin typeface="Palatino Linotype"/>
                <a:cs typeface="Palatino Linotype"/>
              </a:rPr>
              <a:t>ing</a:t>
            </a:r>
            <a:r>
              <a:rPr sz="1800" b="1" spc="-55" dirty="0">
                <a:latin typeface="Palatino Linotype"/>
                <a:cs typeface="Palatino Linotype"/>
              </a:rPr>
              <a:t> </a:t>
            </a:r>
            <a:r>
              <a:rPr sz="1800" b="1" spc="-50" dirty="0">
                <a:latin typeface="Palatino Linotype"/>
                <a:cs typeface="Palatino Linotype"/>
              </a:rPr>
              <a:t>Tool</a:t>
            </a:r>
            <a:endParaRPr sz="1800" dirty="0">
              <a:latin typeface="Palatino Linotype"/>
              <a:cs typeface="Palatino Linotype"/>
            </a:endParaRPr>
          </a:p>
        </p:txBody>
      </p:sp>
    </p:spTree>
    <p:extLst>
      <p:ext uri="{BB962C8B-B14F-4D97-AF65-F5344CB8AC3E}">
        <p14:creationId xmlns:p14="http://schemas.microsoft.com/office/powerpoint/2010/main" val="21685131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331648"/>
            <a:ext cx="3959860" cy="382156"/>
          </a:xfrm>
          <a:prstGeom prst="rect">
            <a:avLst/>
          </a:prstGeom>
        </p:spPr>
        <p:txBody>
          <a:bodyPr vert="horz" wrap="square" lIns="0" tIns="12700" rIns="0" bIns="0" rtlCol="0">
            <a:spAutoFit/>
          </a:bodyPr>
          <a:lstStyle/>
          <a:p>
            <a:pPr marL="12700">
              <a:lnSpc>
                <a:spcPct val="100000"/>
              </a:lnSpc>
              <a:spcBef>
                <a:spcPts val="100"/>
              </a:spcBef>
            </a:pPr>
            <a:r>
              <a:rPr sz="2400" b="1" dirty="0">
                <a:latin typeface="Century Gothic"/>
                <a:cs typeface="Century Gothic"/>
              </a:rPr>
              <a:t>Advantages </a:t>
            </a:r>
            <a:r>
              <a:rPr sz="2400" b="1" spc="-5" dirty="0">
                <a:latin typeface="Century Gothic"/>
                <a:cs typeface="Century Gothic"/>
              </a:rPr>
              <a:t>of</a:t>
            </a:r>
            <a:r>
              <a:rPr sz="2400" b="1" spc="-70" dirty="0">
                <a:latin typeface="Century Gothic"/>
                <a:cs typeface="Century Gothic"/>
              </a:rPr>
              <a:t> </a:t>
            </a:r>
            <a:r>
              <a:rPr sz="2400" b="1" spc="-5" dirty="0">
                <a:latin typeface="Century Gothic"/>
                <a:cs typeface="Century Gothic"/>
              </a:rPr>
              <a:t>UTP:</a:t>
            </a:r>
            <a:endParaRPr sz="2400" dirty="0">
              <a:latin typeface="Century Gothic"/>
              <a:cs typeface="Century Gothic"/>
            </a:endParaRPr>
          </a:p>
        </p:txBody>
      </p:sp>
      <p:sp>
        <p:nvSpPr>
          <p:cNvPr id="3" name="object 3"/>
          <p:cNvSpPr txBox="1"/>
          <p:nvPr/>
        </p:nvSpPr>
        <p:spPr>
          <a:xfrm>
            <a:off x="535940" y="1024221"/>
            <a:ext cx="7773670" cy="2425023"/>
          </a:xfrm>
          <a:prstGeom prst="rect">
            <a:avLst/>
          </a:prstGeom>
        </p:spPr>
        <p:txBody>
          <a:bodyPr vert="horz" wrap="square" lIns="0" tIns="85090" rIns="0" bIns="0" rtlCol="0">
            <a:spAutoFit/>
          </a:bodyPr>
          <a:lstStyle/>
          <a:p>
            <a:pPr marL="756285" indent="-287020">
              <a:lnSpc>
                <a:spcPct val="100000"/>
              </a:lnSpc>
              <a:spcBef>
                <a:spcPts val="670"/>
              </a:spcBef>
              <a:buFont typeface="Wingdings"/>
              <a:buChar char=""/>
              <a:tabLst>
                <a:tab pos="756285" algn="l"/>
                <a:tab pos="756920" algn="l"/>
              </a:tabLst>
            </a:pPr>
            <a:r>
              <a:rPr spc="-5" dirty="0">
                <a:latin typeface="Century Gothic"/>
                <a:cs typeface="Century Gothic"/>
              </a:rPr>
              <a:t>Affordable</a:t>
            </a:r>
            <a:endParaRPr dirty="0">
              <a:latin typeface="Century Gothic"/>
              <a:cs typeface="Century Gothic"/>
            </a:endParaRPr>
          </a:p>
          <a:p>
            <a:pPr marL="756285" indent="-287020">
              <a:lnSpc>
                <a:spcPct val="100000"/>
              </a:lnSpc>
              <a:spcBef>
                <a:spcPts val="580"/>
              </a:spcBef>
              <a:buFont typeface="Wingdings"/>
              <a:buChar char=""/>
              <a:tabLst>
                <a:tab pos="756285" algn="l"/>
                <a:tab pos="756920" algn="l"/>
              </a:tabLst>
            </a:pPr>
            <a:r>
              <a:rPr dirty="0">
                <a:latin typeface="Century Gothic"/>
                <a:cs typeface="Century Gothic"/>
              </a:rPr>
              <a:t>Most compatible</a:t>
            </a:r>
            <a:r>
              <a:rPr spc="-55" dirty="0">
                <a:latin typeface="Century Gothic"/>
                <a:cs typeface="Century Gothic"/>
              </a:rPr>
              <a:t> </a:t>
            </a:r>
            <a:r>
              <a:rPr dirty="0">
                <a:latin typeface="Century Gothic"/>
                <a:cs typeface="Century Gothic"/>
              </a:rPr>
              <a:t>cabling</a:t>
            </a:r>
          </a:p>
          <a:p>
            <a:pPr marL="756285" indent="-287020">
              <a:lnSpc>
                <a:spcPct val="100000"/>
              </a:lnSpc>
              <a:spcBef>
                <a:spcPts val="575"/>
              </a:spcBef>
              <a:buFont typeface="Wingdings"/>
              <a:buChar char=""/>
              <a:tabLst>
                <a:tab pos="756285" algn="l"/>
                <a:tab pos="756920" algn="l"/>
              </a:tabLst>
            </a:pPr>
            <a:r>
              <a:rPr dirty="0">
                <a:latin typeface="Century Gothic"/>
                <a:cs typeface="Century Gothic"/>
              </a:rPr>
              <a:t>Major networking</a:t>
            </a:r>
            <a:r>
              <a:rPr spc="-60" dirty="0">
                <a:latin typeface="Century Gothic"/>
                <a:cs typeface="Century Gothic"/>
              </a:rPr>
              <a:t> </a:t>
            </a:r>
            <a:r>
              <a:rPr spc="-5" dirty="0">
                <a:latin typeface="Century Gothic"/>
                <a:cs typeface="Century Gothic"/>
              </a:rPr>
              <a:t>system</a:t>
            </a:r>
            <a:endParaRPr dirty="0">
              <a:latin typeface="Century Gothic"/>
              <a:cs typeface="Century Gothic"/>
            </a:endParaRPr>
          </a:p>
          <a:p>
            <a:pPr>
              <a:lnSpc>
                <a:spcPct val="100000"/>
              </a:lnSpc>
              <a:spcBef>
                <a:spcPts val="5"/>
              </a:spcBef>
            </a:pPr>
            <a:endParaRPr sz="2400" dirty="0">
              <a:latin typeface="Times New Roman"/>
              <a:cs typeface="Times New Roman"/>
            </a:endParaRPr>
          </a:p>
          <a:p>
            <a:pPr marL="12700">
              <a:lnSpc>
                <a:spcPct val="100000"/>
              </a:lnSpc>
              <a:spcBef>
                <a:spcPts val="5"/>
              </a:spcBef>
            </a:pPr>
            <a:r>
              <a:rPr b="1" spc="-5" dirty="0">
                <a:latin typeface="Century Gothic"/>
                <a:cs typeface="Century Gothic"/>
              </a:rPr>
              <a:t>Disadvantages of</a:t>
            </a:r>
            <a:r>
              <a:rPr b="1" spc="35" dirty="0">
                <a:latin typeface="Century Gothic"/>
                <a:cs typeface="Century Gothic"/>
              </a:rPr>
              <a:t> </a:t>
            </a:r>
            <a:r>
              <a:rPr b="1" spc="-5" dirty="0">
                <a:latin typeface="Century Gothic"/>
                <a:cs typeface="Century Gothic"/>
              </a:rPr>
              <a:t>UTP:</a:t>
            </a:r>
            <a:endParaRPr dirty="0">
              <a:latin typeface="Century Gothic"/>
              <a:cs typeface="Century Gothic"/>
            </a:endParaRPr>
          </a:p>
          <a:p>
            <a:pPr>
              <a:lnSpc>
                <a:spcPct val="100000"/>
              </a:lnSpc>
              <a:spcBef>
                <a:spcPts val="5"/>
              </a:spcBef>
            </a:pPr>
            <a:endParaRPr sz="2800" dirty="0">
              <a:latin typeface="Times New Roman"/>
              <a:cs typeface="Times New Roman"/>
            </a:endParaRPr>
          </a:p>
          <a:p>
            <a:pPr marL="355600" indent="-342900">
              <a:lnSpc>
                <a:spcPct val="100000"/>
              </a:lnSpc>
              <a:buFont typeface="Arial"/>
              <a:buChar char="•"/>
              <a:tabLst>
                <a:tab pos="354965" algn="l"/>
                <a:tab pos="355600" algn="l"/>
              </a:tabLst>
            </a:pPr>
            <a:r>
              <a:rPr dirty="0">
                <a:latin typeface="Century Gothic"/>
                <a:cs typeface="Century Gothic"/>
              </a:rPr>
              <a:t>Suffers from external Electromagnetic</a:t>
            </a:r>
            <a:r>
              <a:rPr spc="-135" dirty="0">
                <a:latin typeface="Century Gothic"/>
                <a:cs typeface="Century Gothic"/>
              </a:rPr>
              <a:t> </a:t>
            </a:r>
            <a:r>
              <a:rPr dirty="0">
                <a:latin typeface="Century Gothic"/>
                <a:cs typeface="Century Gothic"/>
              </a:rPr>
              <a:t>interference</a:t>
            </a:r>
          </a:p>
        </p:txBody>
      </p:sp>
      <p:sp>
        <p:nvSpPr>
          <p:cNvPr id="4" name="object 4"/>
          <p:cNvSpPr/>
          <p:nvPr/>
        </p:nvSpPr>
        <p:spPr>
          <a:xfrm>
            <a:off x="5484878" y="742951"/>
            <a:ext cx="2973323" cy="181279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95157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53140" y="133351"/>
            <a:ext cx="7526020" cy="566822"/>
          </a:xfrm>
          <a:prstGeom prst="rect">
            <a:avLst/>
          </a:prstGeom>
        </p:spPr>
        <p:txBody>
          <a:bodyPr vert="horz" wrap="square" lIns="0" tIns="12700" rIns="0" bIns="0" rtlCol="0">
            <a:spAutoFit/>
          </a:bodyPr>
          <a:lstStyle/>
          <a:p>
            <a:pPr marL="12700">
              <a:lnSpc>
                <a:spcPct val="100000"/>
              </a:lnSpc>
              <a:spcBef>
                <a:spcPts val="100"/>
              </a:spcBef>
              <a:tabLst>
                <a:tab pos="6045200" algn="l"/>
              </a:tabLst>
            </a:pPr>
            <a:r>
              <a:rPr b="1" dirty="0">
                <a:solidFill>
                  <a:srgbClr val="2E5796"/>
                </a:solidFill>
                <a:effectLst>
                  <a:outerShdw blurRad="38100" dist="38100" dir="2700000" algn="tl">
                    <a:srgbClr val="000000">
                      <a:alpha val="43137"/>
                    </a:srgbClr>
                  </a:outerShdw>
                </a:effectLst>
                <a:latin typeface="Bahnschrift" panose="020B0502040204020203" pitchFamily="34" charset="0"/>
                <a:cs typeface="Palatino Linotype"/>
              </a:rPr>
              <a:t>Shielded</a:t>
            </a:r>
            <a:r>
              <a:rPr b="1" spc="20" dirty="0">
                <a:solidFill>
                  <a:srgbClr val="2E5796"/>
                </a:solidFill>
                <a:effectLst>
                  <a:outerShdw blurRad="38100" dist="38100" dir="2700000" algn="tl">
                    <a:srgbClr val="000000">
                      <a:alpha val="43137"/>
                    </a:srgbClr>
                  </a:outerShdw>
                </a:effectLst>
                <a:latin typeface="Bahnschrift" panose="020B0502040204020203" pitchFamily="34" charset="0"/>
                <a:cs typeface="Palatino Linotype"/>
              </a:rPr>
              <a:t> </a:t>
            </a:r>
            <a:r>
              <a:rPr b="1" spc="-315" dirty="0">
                <a:solidFill>
                  <a:srgbClr val="2E5796"/>
                </a:solidFill>
                <a:effectLst>
                  <a:outerShdw blurRad="38100" dist="38100" dir="2700000" algn="tl">
                    <a:srgbClr val="000000">
                      <a:alpha val="43137"/>
                    </a:srgbClr>
                  </a:outerShdw>
                </a:effectLst>
                <a:latin typeface="Bahnschrift" panose="020B0502040204020203" pitchFamily="34" charset="0"/>
                <a:cs typeface="Palatino Linotype"/>
              </a:rPr>
              <a:t>T</a:t>
            </a:r>
            <a:r>
              <a:rPr b="1" dirty="0">
                <a:solidFill>
                  <a:srgbClr val="2E5796"/>
                </a:solidFill>
                <a:effectLst>
                  <a:outerShdw blurRad="38100" dist="38100" dir="2700000" algn="tl">
                    <a:srgbClr val="000000">
                      <a:alpha val="43137"/>
                    </a:srgbClr>
                  </a:outerShdw>
                </a:effectLst>
                <a:latin typeface="Bahnschrift" panose="020B0502040204020203" pitchFamily="34" charset="0"/>
                <a:cs typeface="Palatino Linotype"/>
              </a:rPr>
              <a:t>wisted </a:t>
            </a:r>
            <a:r>
              <a:rPr b="1" spc="-155" dirty="0">
                <a:solidFill>
                  <a:srgbClr val="2E5796"/>
                </a:solidFill>
                <a:effectLst>
                  <a:outerShdw blurRad="38100" dist="38100" dir="2700000" algn="tl">
                    <a:srgbClr val="000000">
                      <a:alpha val="43137"/>
                    </a:srgbClr>
                  </a:outerShdw>
                </a:effectLst>
                <a:latin typeface="Bahnschrift" panose="020B0502040204020203" pitchFamily="34" charset="0"/>
                <a:cs typeface="Palatino Linotype"/>
              </a:rPr>
              <a:t>P</a:t>
            </a:r>
            <a:r>
              <a:rPr b="1" dirty="0">
                <a:solidFill>
                  <a:srgbClr val="2E5796"/>
                </a:solidFill>
                <a:effectLst>
                  <a:outerShdw blurRad="38100" dist="38100" dir="2700000" algn="tl">
                    <a:srgbClr val="000000">
                      <a:alpha val="43137"/>
                    </a:srgbClr>
                  </a:outerShdw>
                </a:effectLst>
                <a:latin typeface="Bahnschrift" panose="020B0502040204020203" pitchFamily="34" charset="0"/>
                <a:cs typeface="Palatino Linotype"/>
              </a:rPr>
              <a:t>air</a:t>
            </a:r>
            <a:r>
              <a:rPr lang="en-US" b="1" dirty="0">
                <a:solidFill>
                  <a:srgbClr val="2E5796"/>
                </a:solidFill>
                <a:effectLst>
                  <a:outerShdw blurRad="38100" dist="38100" dir="2700000" algn="tl">
                    <a:srgbClr val="000000">
                      <a:alpha val="43137"/>
                    </a:srgbClr>
                  </a:outerShdw>
                </a:effectLst>
                <a:latin typeface="Bahnschrift" panose="020B0502040204020203" pitchFamily="34" charset="0"/>
                <a:cs typeface="Palatino Linotype"/>
              </a:rPr>
              <a:t> </a:t>
            </a:r>
            <a:r>
              <a:rPr b="1" dirty="0">
                <a:solidFill>
                  <a:srgbClr val="2E5796"/>
                </a:solidFill>
                <a:effectLst>
                  <a:outerShdw blurRad="38100" dist="38100" dir="2700000" algn="tl">
                    <a:srgbClr val="000000">
                      <a:alpha val="43137"/>
                    </a:srgbClr>
                  </a:outerShdw>
                </a:effectLst>
                <a:latin typeface="Bahnschrift" panose="020B0502040204020203" pitchFamily="34" charset="0"/>
                <a:cs typeface="Palatino Linotype"/>
              </a:rPr>
              <a:t>(STP)</a:t>
            </a:r>
            <a:endParaRPr b="1" dirty="0">
              <a:effectLst>
                <a:outerShdw blurRad="38100" dist="38100" dir="2700000" algn="tl">
                  <a:srgbClr val="000000">
                    <a:alpha val="43137"/>
                  </a:srgbClr>
                </a:outerShdw>
              </a:effectLst>
              <a:latin typeface="Bahnschrift" panose="020B0502040204020203" pitchFamily="34" charset="0"/>
              <a:cs typeface="Palatino Linotype"/>
            </a:endParaRPr>
          </a:p>
        </p:txBody>
      </p:sp>
      <p:sp>
        <p:nvSpPr>
          <p:cNvPr id="3" name="object 3"/>
          <p:cNvSpPr txBox="1"/>
          <p:nvPr/>
        </p:nvSpPr>
        <p:spPr>
          <a:xfrm>
            <a:off x="381000" y="967614"/>
            <a:ext cx="4744217" cy="4175887"/>
          </a:xfrm>
          <a:prstGeom prst="rect">
            <a:avLst/>
          </a:prstGeom>
        </p:spPr>
        <p:txBody>
          <a:bodyPr vert="horz" wrap="square" lIns="0" tIns="52705" rIns="0" bIns="0" rtlCol="0">
            <a:spAutoFit/>
          </a:bodyPr>
          <a:lstStyle/>
          <a:p>
            <a:pPr marL="355600" marR="323850" indent="-342900">
              <a:lnSpc>
                <a:spcPct val="90000"/>
              </a:lnSpc>
              <a:spcBef>
                <a:spcPts val="415"/>
              </a:spcBef>
              <a:buFont typeface="Arial"/>
              <a:buChar char="•"/>
              <a:tabLst>
                <a:tab pos="354965" algn="l"/>
                <a:tab pos="355600" algn="l"/>
              </a:tabLst>
            </a:pPr>
            <a:r>
              <a:rPr dirty="0">
                <a:latin typeface="Century Gothic"/>
                <a:cs typeface="Century Gothic"/>
              </a:rPr>
              <a:t>Pair of </a:t>
            </a:r>
            <a:r>
              <a:rPr spc="-5" dirty="0">
                <a:latin typeface="Century Gothic"/>
                <a:cs typeface="Century Gothic"/>
              </a:rPr>
              <a:t>wires wound  around </a:t>
            </a:r>
            <a:r>
              <a:rPr dirty="0">
                <a:latin typeface="Century Gothic"/>
                <a:cs typeface="Century Gothic"/>
              </a:rPr>
              <a:t>each other  </a:t>
            </a:r>
            <a:r>
              <a:rPr spc="-5" dirty="0">
                <a:latin typeface="Century Gothic"/>
                <a:cs typeface="Century Gothic"/>
              </a:rPr>
              <a:t>placed inside </a:t>
            </a:r>
            <a:r>
              <a:rPr dirty="0">
                <a:latin typeface="Century Gothic"/>
                <a:cs typeface="Century Gothic"/>
              </a:rPr>
              <a:t>a  protective foil</a:t>
            </a:r>
            <a:r>
              <a:rPr spc="-75" dirty="0">
                <a:latin typeface="Century Gothic"/>
                <a:cs typeface="Century Gothic"/>
              </a:rPr>
              <a:t> </a:t>
            </a:r>
            <a:r>
              <a:rPr spc="-5" dirty="0">
                <a:latin typeface="Century Gothic"/>
                <a:cs typeface="Century Gothic"/>
              </a:rPr>
              <a:t>wrap</a:t>
            </a:r>
            <a:endParaRPr dirty="0">
              <a:latin typeface="Century Gothic"/>
              <a:cs typeface="Century Gothic"/>
            </a:endParaRPr>
          </a:p>
          <a:p>
            <a:pPr>
              <a:lnSpc>
                <a:spcPct val="100000"/>
              </a:lnSpc>
              <a:spcBef>
                <a:spcPts val="10"/>
              </a:spcBef>
              <a:buFont typeface="Arial"/>
              <a:buChar char="•"/>
            </a:pPr>
            <a:endParaRPr sz="2400" dirty="0">
              <a:latin typeface="Times New Roman"/>
              <a:cs typeface="Times New Roman"/>
            </a:endParaRPr>
          </a:p>
          <a:p>
            <a:pPr marL="355600" marR="5080" indent="-342900">
              <a:lnSpc>
                <a:spcPts val="2810"/>
              </a:lnSpc>
              <a:spcBef>
                <a:spcPts val="5"/>
              </a:spcBef>
              <a:buFont typeface="Arial"/>
              <a:buChar char="•"/>
              <a:tabLst>
                <a:tab pos="354965" algn="l"/>
                <a:tab pos="355600" algn="l"/>
              </a:tabLst>
            </a:pPr>
            <a:r>
              <a:rPr dirty="0">
                <a:latin typeface="Century Gothic"/>
                <a:cs typeface="Century Gothic"/>
              </a:rPr>
              <a:t>Metal </a:t>
            </a:r>
            <a:r>
              <a:rPr spc="-5" dirty="0">
                <a:latin typeface="Century Gothic"/>
                <a:cs typeface="Century Gothic"/>
              </a:rPr>
              <a:t>braid or</a:t>
            </a:r>
            <a:r>
              <a:rPr spc="-65" dirty="0">
                <a:latin typeface="Century Gothic"/>
                <a:cs typeface="Century Gothic"/>
              </a:rPr>
              <a:t> </a:t>
            </a:r>
            <a:r>
              <a:rPr dirty="0">
                <a:latin typeface="Century Gothic"/>
                <a:cs typeface="Century Gothic"/>
              </a:rPr>
              <a:t>sheath  foil that reduces  </a:t>
            </a:r>
            <a:r>
              <a:rPr spc="-5" dirty="0">
                <a:latin typeface="Century Gothic"/>
                <a:cs typeface="Century Gothic"/>
              </a:rPr>
              <a:t>interference</a:t>
            </a:r>
            <a:endParaRPr dirty="0">
              <a:latin typeface="Century Gothic"/>
              <a:cs typeface="Century Gothic"/>
            </a:endParaRPr>
          </a:p>
          <a:p>
            <a:pPr>
              <a:lnSpc>
                <a:spcPct val="100000"/>
              </a:lnSpc>
              <a:spcBef>
                <a:spcPts val="35"/>
              </a:spcBef>
              <a:buFont typeface="Arial"/>
              <a:buChar char="•"/>
            </a:pPr>
            <a:endParaRPr sz="2000" dirty="0">
              <a:latin typeface="Times New Roman"/>
              <a:cs typeface="Times New Roman"/>
            </a:endParaRPr>
          </a:p>
          <a:p>
            <a:pPr marL="355600" marR="708025" indent="-342900">
              <a:lnSpc>
                <a:spcPts val="2810"/>
              </a:lnSpc>
              <a:buFont typeface="Arial"/>
              <a:buChar char="•"/>
              <a:tabLst>
                <a:tab pos="354965" algn="l"/>
                <a:tab pos="355600" algn="l"/>
              </a:tabLst>
            </a:pPr>
            <a:r>
              <a:rPr spc="-5" dirty="0">
                <a:latin typeface="Century Gothic"/>
                <a:cs typeface="Century Gothic"/>
              </a:rPr>
              <a:t>Harder </a:t>
            </a:r>
            <a:r>
              <a:rPr dirty="0">
                <a:latin typeface="Century Gothic"/>
                <a:cs typeface="Century Gothic"/>
              </a:rPr>
              <a:t>to</a:t>
            </a:r>
            <a:r>
              <a:rPr spc="-65" dirty="0">
                <a:latin typeface="Century Gothic"/>
                <a:cs typeface="Century Gothic"/>
              </a:rPr>
              <a:t> </a:t>
            </a:r>
            <a:r>
              <a:rPr spc="-5" dirty="0">
                <a:latin typeface="Century Gothic"/>
                <a:cs typeface="Century Gothic"/>
              </a:rPr>
              <a:t>handle  (thick,</a:t>
            </a:r>
            <a:r>
              <a:rPr spc="20" dirty="0">
                <a:latin typeface="Century Gothic"/>
                <a:cs typeface="Century Gothic"/>
              </a:rPr>
              <a:t> </a:t>
            </a:r>
            <a:r>
              <a:rPr dirty="0">
                <a:latin typeface="Century Gothic"/>
                <a:cs typeface="Century Gothic"/>
              </a:rPr>
              <a:t>heavy)</a:t>
            </a:r>
            <a:endParaRPr lang="en-US" dirty="0">
              <a:latin typeface="Century Gothic"/>
              <a:cs typeface="Century Gothic"/>
            </a:endParaRPr>
          </a:p>
          <a:p>
            <a:pPr marL="355600" marR="708025" indent="-342900">
              <a:lnSpc>
                <a:spcPts val="2810"/>
              </a:lnSpc>
              <a:buFont typeface="Arial"/>
              <a:buChar char="•"/>
              <a:tabLst>
                <a:tab pos="354965" algn="l"/>
                <a:tab pos="355600" algn="l"/>
              </a:tabLst>
            </a:pPr>
            <a:endParaRPr lang="en-US" dirty="0">
              <a:latin typeface="Century Gothic"/>
              <a:cs typeface="Century Gothic"/>
            </a:endParaRPr>
          </a:p>
          <a:p>
            <a:pPr marL="299085" indent="-287020">
              <a:lnSpc>
                <a:spcPct val="100000"/>
              </a:lnSpc>
              <a:spcBef>
                <a:spcPts val="100"/>
              </a:spcBef>
              <a:buFont typeface="Arial"/>
              <a:buChar char="•"/>
              <a:tabLst>
                <a:tab pos="299085" algn="l"/>
                <a:tab pos="299720" algn="l"/>
              </a:tabLst>
            </a:pPr>
            <a:r>
              <a:rPr lang="en-IN" dirty="0">
                <a:latin typeface="Palatino Linotype"/>
                <a:cs typeface="Palatino Linotype"/>
              </a:rPr>
              <a:t>STP is </a:t>
            </a:r>
            <a:r>
              <a:rPr lang="en-IN" spc="-5" dirty="0">
                <a:latin typeface="Palatino Linotype"/>
                <a:cs typeface="Palatino Linotype"/>
              </a:rPr>
              <a:t>used in </a:t>
            </a:r>
            <a:r>
              <a:rPr lang="en-IN" dirty="0">
                <a:latin typeface="Palatino Linotype"/>
                <a:cs typeface="Palatino Linotype"/>
              </a:rPr>
              <a:t>IBM </a:t>
            </a:r>
            <a:r>
              <a:rPr lang="en-IN" spc="-5" dirty="0">
                <a:latin typeface="Palatino Linotype"/>
                <a:cs typeface="Palatino Linotype"/>
              </a:rPr>
              <a:t>token ring</a:t>
            </a:r>
            <a:r>
              <a:rPr lang="en-IN" spc="-65" dirty="0">
                <a:latin typeface="Palatino Linotype"/>
                <a:cs typeface="Palatino Linotype"/>
              </a:rPr>
              <a:t> </a:t>
            </a:r>
            <a:r>
              <a:rPr lang="en-IN" spc="-5" dirty="0">
                <a:latin typeface="Palatino Linotype"/>
                <a:cs typeface="Palatino Linotype"/>
              </a:rPr>
              <a:t>networks.</a:t>
            </a:r>
            <a:endParaRPr lang="en-IN" dirty="0">
              <a:latin typeface="Palatino Linotype"/>
              <a:cs typeface="Palatino Linotype"/>
            </a:endParaRPr>
          </a:p>
          <a:p>
            <a:pPr>
              <a:lnSpc>
                <a:spcPct val="100000"/>
              </a:lnSpc>
              <a:spcBef>
                <a:spcPts val="45"/>
              </a:spcBef>
              <a:buFont typeface="Arial"/>
              <a:buChar char="•"/>
            </a:pPr>
            <a:endParaRPr lang="en-IN" sz="2000" dirty="0">
              <a:latin typeface="Times New Roman"/>
              <a:cs typeface="Times New Roman"/>
            </a:endParaRPr>
          </a:p>
          <a:p>
            <a:pPr marL="299085" indent="-287020">
              <a:lnSpc>
                <a:spcPct val="100000"/>
              </a:lnSpc>
              <a:buFont typeface="Arial"/>
              <a:buChar char="•"/>
              <a:tabLst>
                <a:tab pos="299085" algn="l"/>
                <a:tab pos="299720" algn="l"/>
              </a:tabLst>
            </a:pPr>
            <a:r>
              <a:rPr lang="en-IN" spc="-5" dirty="0">
                <a:latin typeface="Palatino Linotype"/>
                <a:cs typeface="Palatino Linotype"/>
              </a:rPr>
              <a:t>Higher transmission rates </a:t>
            </a:r>
            <a:r>
              <a:rPr lang="en-IN" spc="-10" dirty="0">
                <a:latin typeface="Palatino Linotype"/>
                <a:cs typeface="Palatino Linotype"/>
              </a:rPr>
              <a:t>over </a:t>
            </a:r>
            <a:r>
              <a:rPr lang="en-IN" spc="-5" dirty="0">
                <a:latin typeface="Palatino Linotype"/>
                <a:cs typeface="Palatino Linotype"/>
              </a:rPr>
              <a:t>longer</a:t>
            </a:r>
            <a:r>
              <a:rPr lang="en-IN" spc="-30" dirty="0">
                <a:latin typeface="Palatino Linotype"/>
                <a:cs typeface="Palatino Linotype"/>
              </a:rPr>
              <a:t> </a:t>
            </a:r>
            <a:r>
              <a:rPr lang="en-IN" dirty="0">
                <a:latin typeface="Palatino Linotype"/>
                <a:cs typeface="Palatino Linotype"/>
              </a:rPr>
              <a:t>distances.</a:t>
            </a:r>
          </a:p>
          <a:p>
            <a:pPr marL="355600" marR="708025" indent="-342900">
              <a:lnSpc>
                <a:spcPts val="2810"/>
              </a:lnSpc>
              <a:buFont typeface="Arial"/>
              <a:buChar char="•"/>
              <a:tabLst>
                <a:tab pos="354965" algn="l"/>
                <a:tab pos="355600" algn="l"/>
              </a:tabLst>
            </a:pPr>
            <a:endParaRPr dirty="0">
              <a:latin typeface="Century Gothic"/>
              <a:cs typeface="Century Gothic"/>
            </a:endParaRPr>
          </a:p>
        </p:txBody>
      </p:sp>
      <p:sp>
        <p:nvSpPr>
          <p:cNvPr id="4" name="object 4"/>
          <p:cNvSpPr/>
          <p:nvPr/>
        </p:nvSpPr>
        <p:spPr>
          <a:xfrm>
            <a:off x="5125217" y="1088874"/>
            <a:ext cx="3119628" cy="167625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495800" y="2952750"/>
            <a:ext cx="3787140" cy="1879092"/>
          </a:xfrm>
          <a:prstGeom prst="rect">
            <a:avLst/>
          </a:prstGeom>
          <a:blipFill>
            <a:blip r:embed="rId3" cstate="print">
              <a:extLst>
                <a:ext uri="{BEBA8EAE-BF5A-486C-A8C5-ECC9F3942E4B}">
                  <a14:imgProps xmlns:a14="http://schemas.microsoft.com/office/drawing/2010/main">
                    <a14:imgLayer r:embed="rId4">
                      <a14:imgEffect>
                        <a14:backgroundRemoval t="0" b="89734" l="9824" r="100000">
                          <a14:foregroundMark x1="63476" y1="72624" x2="63476" y2="72624"/>
                          <a14:foregroundMark x1="64484" y1="71863" x2="64484" y2="71863"/>
                          <a14:foregroundMark x1="68010" y1="75665" x2="80605" y2="80608"/>
                          <a14:foregroundMark x1="43829" y1="52091" x2="83879" y2="82510"/>
                          <a14:foregroundMark x1="65491" y1="43346" x2="83375" y2="12928"/>
                          <a14:foregroundMark x1="83375" y1="25475" x2="84887" y2="13688"/>
                          <a14:foregroundMark x1="58438" y1="33460" x2="82620" y2="15209"/>
                          <a14:foregroundMark x1="82368" y1="35361" x2="80856" y2="19772"/>
                          <a14:foregroundMark x1="90428" y1="35361" x2="86398" y2="20152"/>
                        </a14:backgroundRemoval>
                      </a14:imgEffect>
                    </a14:imgLayer>
                  </a14:imgProps>
                </a:ext>
              </a:extLst>
            </a:blip>
            <a:stretch>
              <a:fillRect/>
            </a:stretch>
          </a:blipFill>
        </p:spPr>
        <p:txBody>
          <a:bodyPr wrap="square" lIns="0" tIns="0" rIns="0" bIns="0" rtlCol="0"/>
          <a:lstStyle/>
          <a:p>
            <a:endParaRPr/>
          </a:p>
        </p:txBody>
      </p:sp>
    </p:spTree>
    <p:extLst>
      <p:ext uri="{BB962C8B-B14F-4D97-AF65-F5344CB8AC3E}">
        <p14:creationId xmlns:p14="http://schemas.microsoft.com/office/powerpoint/2010/main" val="38413318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3" y="331648"/>
            <a:ext cx="3350259" cy="382156"/>
          </a:xfrm>
          <a:prstGeom prst="rect">
            <a:avLst/>
          </a:prstGeom>
        </p:spPr>
        <p:txBody>
          <a:bodyPr vert="horz" wrap="square" lIns="0" tIns="12700" rIns="0" bIns="0" rtlCol="0">
            <a:spAutoFit/>
          </a:bodyPr>
          <a:lstStyle/>
          <a:p>
            <a:pPr marL="12700">
              <a:lnSpc>
                <a:spcPct val="100000"/>
              </a:lnSpc>
              <a:spcBef>
                <a:spcPts val="100"/>
              </a:spcBef>
            </a:pPr>
            <a:r>
              <a:rPr sz="2400" b="1" dirty="0">
                <a:latin typeface="Century Gothic"/>
                <a:cs typeface="Century Gothic"/>
              </a:rPr>
              <a:t>Advantages </a:t>
            </a:r>
            <a:r>
              <a:rPr sz="2400" b="1" spc="-5" dirty="0">
                <a:latin typeface="Century Gothic"/>
                <a:cs typeface="Century Gothic"/>
              </a:rPr>
              <a:t>of</a:t>
            </a:r>
            <a:r>
              <a:rPr sz="2400" b="1" spc="-75" dirty="0">
                <a:latin typeface="Century Gothic"/>
                <a:cs typeface="Century Gothic"/>
              </a:rPr>
              <a:t> </a:t>
            </a:r>
            <a:r>
              <a:rPr sz="2400" b="1" dirty="0">
                <a:latin typeface="Century Gothic"/>
                <a:cs typeface="Century Gothic"/>
              </a:rPr>
              <a:t>STP:</a:t>
            </a:r>
            <a:endParaRPr sz="2400" dirty="0">
              <a:latin typeface="Century Gothic"/>
              <a:cs typeface="Century Gothic"/>
            </a:endParaRPr>
          </a:p>
        </p:txBody>
      </p:sp>
      <p:sp>
        <p:nvSpPr>
          <p:cNvPr id="3" name="object 3"/>
          <p:cNvSpPr txBox="1"/>
          <p:nvPr/>
        </p:nvSpPr>
        <p:spPr>
          <a:xfrm>
            <a:off x="535943" y="1024221"/>
            <a:ext cx="4462145" cy="2363468"/>
          </a:xfrm>
          <a:prstGeom prst="rect">
            <a:avLst/>
          </a:prstGeom>
        </p:spPr>
        <p:txBody>
          <a:bodyPr vert="horz" wrap="square" lIns="0" tIns="85090" rIns="0" bIns="0" rtlCol="0">
            <a:spAutoFit/>
          </a:bodyPr>
          <a:lstStyle/>
          <a:p>
            <a:pPr marL="756285" indent="-287020">
              <a:lnSpc>
                <a:spcPct val="100000"/>
              </a:lnSpc>
              <a:spcBef>
                <a:spcPts val="670"/>
              </a:spcBef>
              <a:buFont typeface="Wingdings"/>
              <a:buChar char=""/>
              <a:tabLst>
                <a:tab pos="756285" algn="l"/>
                <a:tab pos="756920" algn="l"/>
              </a:tabLst>
            </a:pPr>
            <a:r>
              <a:rPr dirty="0">
                <a:latin typeface="Century Gothic"/>
                <a:cs typeface="Century Gothic"/>
              </a:rPr>
              <a:t>Shielded</a:t>
            </a:r>
          </a:p>
          <a:p>
            <a:pPr marL="756285" indent="-287020">
              <a:lnSpc>
                <a:spcPct val="100000"/>
              </a:lnSpc>
              <a:spcBef>
                <a:spcPts val="580"/>
              </a:spcBef>
              <a:buFont typeface="Wingdings"/>
              <a:buChar char=""/>
              <a:tabLst>
                <a:tab pos="756285" algn="l"/>
                <a:tab pos="756920" algn="l"/>
              </a:tabLst>
            </a:pPr>
            <a:r>
              <a:rPr dirty="0">
                <a:latin typeface="Century Gothic"/>
                <a:cs typeface="Century Gothic"/>
              </a:rPr>
              <a:t>Faster than</a:t>
            </a:r>
            <a:r>
              <a:rPr spc="-40" dirty="0">
                <a:latin typeface="Century Gothic"/>
                <a:cs typeface="Century Gothic"/>
              </a:rPr>
              <a:t> </a:t>
            </a:r>
            <a:r>
              <a:rPr spc="-15" dirty="0">
                <a:latin typeface="Century Gothic"/>
                <a:cs typeface="Century Gothic"/>
              </a:rPr>
              <a:t>UTP</a:t>
            </a:r>
            <a:endParaRPr dirty="0">
              <a:latin typeface="Century Gothic"/>
              <a:cs typeface="Century Gothic"/>
            </a:endParaRPr>
          </a:p>
          <a:p>
            <a:pPr>
              <a:lnSpc>
                <a:spcPct val="100000"/>
              </a:lnSpc>
              <a:spcBef>
                <a:spcPts val="5"/>
              </a:spcBef>
              <a:buFont typeface="Wingdings"/>
              <a:buChar char=""/>
            </a:pPr>
            <a:endParaRPr sz="2400" dirty="0">
              <a:latin typeface="Times New Roman"/>
              <a:cs typeface="Times New Roman"/>
            </a:endParaRPr>
          </a:p>
          <a:p>
            <a:pPr marL="12700">
              <a:lnSpc>
                <a:spcPct val="100000"/>
              </a:lnSpc>
              <a:spcBef>
                <a:spcPts val="5"/>
              </a:spcBef>
            </a:pPr>
            <a:r>
              <a:rPr b="1" spc="-5" dirty="0">
                <a:latin typeface="Century Gothic"/>
                <a:cs typeface="Century Gothic"/>
              </a:rPr>
              <a:t>Disadvantages of</a:t>
            </a:r>
            <a:r>
              <a:rPr b="1" dirty="0">
                <a:latin typeface="Century Gothic"/>
                <a:cs typeface="Century Gothic"/>
              </a:rPr>
              <a:t> STP:</a:t>
            </a:r>
            <a:endParaRPr dirty="0">
              <a:latin typeface="Century Gothic"/>
              <a:cs typeface="Century Gothic"/>
            </a:endParaRPr>
          </a:p>
          <a:p>
            <a:pPr>
              <a:lnSpc>
                <a:spcPct val="100000"/>
              </a:lnSpc>
              <a:spcBef>
                <a:spcPts val="5"/>
              </a:spcBef>
            </a:pPr>
            <a:endParaRPr sz="2400" dirty="0">
              <a:latin typeface="Times New Roman"/>
              <a:cs typeface="Times New Roman"/>
            </a:endParaRPr>
          </a:p>
          <a:p>
            <a:pPr marL="756285" indent="-287020">
              <a:lnSpc>
                <a:spcPct val="100000"/>
              </a:lnSpc>
              <a:buFont typeface="Wingdings"/>
              <a:buChar char=""/>
              <a:tabLst>
                <a:tab pos="756285" algn="l"/>
                <a:tab pos="756920" algn="l"/>
              </a:tabLst>
            </a:pPr>
            <a:r>
              <a:rPr dirty="0">
                <a:latin typeface="Century Gothic"/>
                <a:cs typeface="Century Gothic"/>
              </a:rPr>
              <a:t>More expensive than</a:t>
            </a:r>
            <a:r>
              <a:rPr spc="-114" dirty="0">
                <a:latin typeface="Century Gothic"/>
                <a:cs typeface="Century Gothic"/>
              </a:rPr>
              <a:t> </a:t>
            </a:r>
            <a:r>
              <a:rPr spc="-15" dirty="0">
                <a:latin typeface="Century Gothic"/>
                <a:cs typeface="Century Gothic"/>
              </a:rPr>
              <a:t>UTP</a:t>
            </a:r>
            <a:endParaRPr dirty="0">
              <a:latin typeface="Century Gothic"/>
              <a:cs typeface="Century Gothic"/>
            </a:endParaRPr>
          </a:p>
          <a:p>
            <a:pPr marL="756285" indent="-287020">
              <a:lnSpc>
                <a:spcPct val="100000"/>
              </a:lnSpc>
              <a:spcBef>
                <a:spcPts val="580"/>
              </a:spcBef>
              <a:buFont typeface="Wingdings"/>
              <a:buChar char=""/>
              <a:tabLst>
                <a:tab pos="756285" algn="l"/>
                <a:tab pos="756920" algn="l"/>
              </a:tabLst>
            </a:pPr>
            <a:r>
              <a:rPr spc="5" dirty="0">
                <a:latin typeface="Century Gothic"/>
                <a:cs typeface="Century Gothic"/>
              </a:rPr>
              <a:t>High </a:t>
            </a:r>
            <a:r>
              <a:rPr dirty="0">
                <a:latin typeface="Century Gothic"/>
                <a:cs typeface="Century Gothic"/>
              </a:rPr>
              <a:t>attenuation</a:t>
            </a:r>
            <a:r>
              <a:rPr spc="-120" dirty="0">
                <a:latin typeface="Century Gothic"/>
                <a:cs typeface="Century Gothic"/>
              </a:rPr>
              <a:t> </a:t>
            </a:r>
            <a:r>
              <a:rPr dirty="0">
                <a:latin typeface="Century Gothic"/>
                <a:cs typeface="Century Gothic"/>
              </a:rPr>
              <a:t>rate</a:t>
            </a:r>
          </a:p>
        </p:txBody>
      </p:sp>
      <p:sp>
        <p:nvSpPr>
          <p:cNvPr id="4" name="object 4"/>
          <p:cNvSpPr/>
          <p:nvPr/>
        </p:nvSpPr>
        <p:spPr>
          <a:xfrm>
            <a:off x="5257802" y="895351"/>
            <a:ext cx="3177539" cy="156933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787951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4732" y="910172"/>
            <a:ext cx="8202068" cy="290464"/>
          </a:xfrm>
          <a:prstGeom prst="rect">
            <a:avLst/>
          </a:prstGeom>
        </p:spPr>
        <p:txBody>
          <a:bodyPr vert="horz" wrap="square" lIns="0" tIns="13335" rIns="0" bIns="0" rtlCol="0">
            <a:spAutoFit/>
          </a:bodyPr>
          <a:lstStyle/>
          <a:p>
            <a:pPr marL="12700" marR="5080">
              <a:lnSpc>
                <a:spcPct val="100000"/>
              </a:lnSpc>
              <a:spcBef>
                <a:spcPts val="105"/>
              </a:spcBef>
            </a:pPr>
            <a:r>
              <a:rPr dirty="0">
                <a:latin typeface="Palatino Linotype"/>
                <a:cs typeface="Palatino Linotype"/>
              </a:rPr>
              <a:t>Co-axial cable carries signal of </a:t>
            </a:r>
            <a:r>
              <a:rPr spc="-5" dirty="0">
                <a:latin typeface="Palatino Linotype"/>
                <a:cs typeface="Palatino Linotype"/>
              </a:rPr>
              <a:t>higher </a:t>
            </a:r>
            <a:r>
              <a:rPr dirty="0">
                <a:latin typeface="Palatino Linotype"/>
                <a:cs typeface="Palatino Linotype"/>
              </a:rPr>
              <a:t>frequency </a:t>
            </a:r>
            <a:r>
              <a:rPr spc="-5" dirty="0">
                <a:latin typeface="Palatino Linotype"/>
                <a:cs typeface="Palatino Linotype"/>
              </a:rPr>
              <a:t>ranges than twisted  pair</a:t>
            </a:r>
            <a:r>
              <a:rPr spc="-15" dirty="0">
                <a:latin typeface="Palatino Linotype"/>
                <a:cs typeface="Palatino Linotype"/>
              </a:rPr>
              <a:t> </a:t>
            </a:r>
            <a:r>
              <a:rPr dirty="0">
                <a:latin typeface="Palatino Linotype"/>
                <a:cs typeface="Palatino Linotype"/>
              </a:rPr>
              <a:t>cable</a:t>
            </a:r>
          </a:p>
        </p:txBody>
      </p:sp>
      <p:sp>
        <p:nvSpPr>
          <p:cNvPr id="3" name="object 3"/>
          <p:cNvSpPr txBox="1">
            <a:spLocks noGrp="1"/>
          </p:cNvSpPr>
          <p:nvPr>
            <p:ph type="title"/>
          </p:nvPr>
        </p:nvSpPr>
        <p:spPr>
          <a:xfrm>
            <a:off x="2514600" y="57150"/>
            <a:ext cx="5334000" cy="627736"/>
          </a:xfrm>
          <a:prstGeom prst="rect">
            <a:avLst/>
          </a:prstGeom>
        </p:spPr>
        <p:txBody>
          <a:bodyPr vert="horz" wrap="square" lIns="0" tIns="12065" rIns="0" bIns="0" rtlCol="0">
            <a:spAutoFit/>
          </a:bodyPr>
          <a:lstStyle/>
          <a:p>
            <a:pPr marL="12700">
              <a:lnSpc>
                <a:spcPct val="100000"/>
              </a:lnSpc>
              <a:spcBef>
                <a:spcPts val="95"/>
              </a:spcBef>
            </a:pPr>
            <a:r>
              <a:rPr sz="4000" b="1" spc="-5" dirty="0">
                <a:solidFill>
                  <a:srgbClr val="2E5796"/>
                </a:solidFill>
                <a:effectLst>
                  <a:outerShdw blurRad="38100" dist="38100" dir="2700000" algn="tl">
                    <a:srgbClr val="000000">
                      <a:alpha val="43137"/>
                    </a:srgbClr>
                  </a:outerShdw>
                </a:effectLst>
                <a:latin typeface="Bahnschrift" panose="020B0502040204020203" pitchFamily="34" charset="0"/>
              </a:rPr>
              <a:t>Co-axial</a:t>
            </a:r>
            <a:r>
              <a:rPr sz="4000" b="1" spc="-40" dirty="0">
                <a:solidFill>
                  <a:srgbClr val="2E5796"/>
                </a:solidFill>
                <a:effectLst>
                  <a:outerShdw blurRad="38100" dist="38100" dir="2700000" algn="tl">
                    <a:srgbClr val="000000">
                      <a:alpha val="43137"/>
                    </a:srgbClr>
                  </a:outerShdw>
                </a:effectLst>
                <a:latin typeface="Bahnschrift" panose="020B0502040204020203" pitchFamily="34" charset="0"/>
              </a:rPr>
              <a:t> </a:t>
            </a:r>
            <a:r>
              <a:rPr sz="4000" b="1" spc="-5" dirty="0">
                <a:solidFill>
                  <a:srgbClr val="2E5796"/>
                </a:solidFill>
                <a:effectLst>
                  <a:outerShdw blurRad="38100" dist="38100" dir="2700000" algn="tl">
                    <a:srgbClr val="000000">
                      <a:alpha val="43137"/>
                    </a:srgbClr>
                  </a:outerShdw>
                </a:effectLst>
                <a:latin typeface="Bahnschrift" panose="020B0502040204020203" pitchFamily="34" charset="0"/>
              </a:rPr>
              <a:t>Cable</a:t>
            </a:r>
            <a:endParaRPr sz="4000" b="1" dirty="0">
              <a:effectLst>
                <a:outerShdw blurRad="38100" dist="38100" dir="2700000" algn="tl">
                  <a:srgbClr val="000000">
                    <a:alpha val="43137"/>
                  </a:srgbClr>
                </a:outerShdw>
              </a:effectLst>
              <a:latin typeface="Bahnschrift" panose="020B0502040204020203" pitchFamily="34" charset="0"/>
            </a:endParaRPr>
          </a:p>
        </p:txBody>
      </p:sp>
      <p:sp>
        <p:nvSpPr>
          <p:cNvPr id="4" name="object 4"/>
          <p:cNvSpPr txBox="1"/>
          <p:nvPr/>
        </p:nvSpPr>
        <p:spPr>
          <a:xfrm>
            <a:off x="307340" y="3736525"/>
            <a:ext cx="7868920" cy="979755"/>
          </a:xfrm>
          <a:prstGeom prst="rect">
            <a:avLst/>
          </a:prstGeom>
        </p:spPr>
        <p:txBody>
          <a:bodyPr vert="horz" wrap="square" lIns="0" tIns="12700" rIns="0" bIns="0" rtlCol="0">
            <a:spAutoFit/>
          </a:bodyPr>
          <a:lstStyle/>
          <a:p>
            <a:pPr marL="355600" indent="-342900">
              <a:lnSpc>
                <a:spcPct val="100000"/>
              </a:lnSpc>
              <a:spcBef>
                <a:spcPts val="100"/>
              </a:spcBef>
              <a:buFont typeface="Arial"/>
              <a:buChar char="•"/>
              <a:tabLst>
                <a:tab pos="354965" algn="l"/>
                <a:tab pos="355600" algn="l"/>
              </a:tabLst>
            </a:pPr>
            <a:r>
              <a:rPr sz="1800" spc="-5" dirty="0">
                <a:latin typeface="Century Gothic"/>
                <a:cs typeface="Century Gothic"/>
              </a:rPr>
              <a:t>Inner conductor </a:t>
            </a:r>
            <a:r>
              <a:rPr sz="1800" spc="10" dirty="0">
                <a:latin typeface="Century Gothic"/>
                <a:cs typeface="Century Gothic"/>
              </a:rPr>
              <a:t>is </a:t>
            </a:r>
            <a:r>
              <a:rPr sz="1800" dirty="0">
                <a:latin typeface="Century Gothic"/>
                <a:cs typeface="Century Gothic"/>
              </a:rPr>
              <a:t>a solid</a:t>
            </a:r>
            <a:r>
              <a:rPr sz="1800" spc="-50" dirty="0">
                <a:latin typeface="Century Gothic"/>
                <a:cs typeface="Century Gothic"/>
              </a:rPr>
              <a:t> </a:t>
            </a:r>
            <a:r>
              <a:rPr sz="1800" spc="-5" dirty="0">
                <a:latin typeface="Century Gothic"/>
                <a:cs typeface="Century Gothic"/>
              </a:rPr>
              <a:t>wire</a:t>
            </a:r>
            <a:endParaRPr lang="en-US" sz="1800" spc="-5" dirty="0">
              <a:latin typeface="Century Gothic"/>
              <a:cs typeface="Century Gothic"/>
            </a:endParaRPr>
          </a:p>
          <a:p>
            <a:pPr marL="12700">
              <a:lnSpc>
                <a:spcPct val="100000"/>
              </a:lnSpc>
              <a:spcBef>
                <a:spcPts val="100"/>
              </a:spcBef>
              <a:tabLst>
                <a:tab pos="354965" algn="l"/>
                <a:tab pos="355600" algn="l"/>
              </a:tabLst>
            </a:pPr>
            <a:endParaRPr sz="2600" dirty="0">
              <a:latin typeface="Times New Roman"/>
              <a:cs typeface="Times New Roman"/>
            </a:endParaRPr>
          </a:p>
          <a:p>
            <a:pPr marL="355600" marR="5080" indent="-342900">
              <a:lnSpc>
                <a:spcPct val="100000"/>
              </a:lnSpc>
              <a:spcBef>
                <a:spcPts val="5"/>
              </a:spcBef>
              <a:buFont typeface="Arial"/>
              <a:buChar char="•"/>
              <a:tabLst>
                <a:tab pos="354965" algn="l"/>
                <a:tab pos="355600" algn="l"/>
                <a:tab pos="3096260" algn="l"/>
              </a:tabLst>
            </a:pPr>
            <a:r>
              <a:rPr sz="1800" spc="-5" dirty="0">
                <a:latin typeface="Century Gothic"/>
                <a:cs typeface="Century Gothic"/>
              </a:rPr>
              <a:t>Outer</a:t>
            </a:r>
            <a:r>
              <a:rPr sz="1800" spc="25" dirty="0">
                <a:latin typeface="Century Gothic"/>
                <a:cs typeface="Century Gothic"/>
              </a:rPr>
              <a:t> </a:t>
            </a:r>
            <a:r>
              <a:rPr sz="1800" dirty="0">
                <a:latin typeface="Century Gothic"/>
                <a:cs typeface="Century Gothic"/>
              </a:rPr>
              <a:t>conductor</a:t>
            </a:r>
            <a:r>
              <a:rPr sz="1800" spc="30" dirty="0">
                <a:latin typeface="Century Gothic"/>
                <a:cs typeface="Century Gothic"/>
              </a:rPr>
              <a:t> </a:t>
            </a:r>
            <a:r>
              <a:rPr sz="1800" dirty="0">
                <a:latin typeface="Century Gothic"/>
                <a:cs typeface="Century Gothic"/>
              </a:rPr>
              <a:t>serves</a:t>
            </a:r>
            <a:r>
              <a:rPr lang="en-US" sz="1800" dirty="0">
                <a:latin typeface="Century Gothic"/>
                <a:cs typeface="Century Gothic"/>
              </a:rPr>
              <a:t> </a:t>
            </a:r>
            <a:r>
              <a:rPr sz="1800" spc="-5" dirty="0">
                <a:latin typeface="Century Gothic"/>
                <a:cs typeface="Century Gothic"/>
              </a:rPr>
              <a:t>as </a:t>
            </a:r>
            <a:r>
              <a:rPr sz="1800" dirty="0">
                <a:latin typeface="Century Gothic"/>
                <a:cs typeface="Century Gothic"/>
              </a:rPr>
              <a:t>a shield </a:t>
            </a:r>
            <a:r>
              <a:rPr sz="1800" spc="-5" dirty="0">
                <a:latin typeface="Century Gothic"/>
                <a:cs typeface="Century Gothic"/>
              </a:rPr>
              <a:t>against </a:t>
            </a:r>
            <a:r>
              <a:rPr sz="1800" dirty="0">
                <a:latin typeface="Century Gothic"/>
                <a:cs typeface="Century Gothic"/>
              </a:rPr>
              <a:t>noise </a:t>
            </a:r>
            <a:r>
              <a:rPr sz="1800" spc="-5" dirty="0">
                <a:latin typeface="Century Gothic"/>
                <a:cs typeface="Century Gothic"/>
              </a:rPr>
              <a:t>and </a:t>
            </a:r>
            <a:r>
              <a:rPr sz="1800" dirty="0">
                <a:latin typeface="Century Gothic"/>
                <a:cs typeface="Century Gothic"/>
              </a:rPr>
              <a:t>a </a:t>
            </a:r>
            <a:r>
              <a:rPr sz="1800" spc="-10" dirty="0">
                <a:latin typeface="Century Gothic"/>
                <a:cs typeface="Century Gothic"/>
              </a:rPr>
              <a:t>second  </a:t>
            </a:r>
            <a:r>
              <a:rPr sz="1800" spc="-5" dirty="0">
                <a:latin typeface="Century Gothic"/>
                <a:cs typeface="Century Gothic"/>
              </a:rPr>
              <a:t>conductor</a:t>
            </a:r>
            <a:endParaRPr sz="1800" dirty="0">
              <a:latin typeface="Century Gothic"/>
              <a:cs typeface="Century Gothic"/>
            </a:endParaRPr>
          </a:p>
        </p:txBody>
      </p:sp>
      <p:sp>
        <p:nvSpPr>
          <p:cNvPr id="5" name="object 5"/>
          <p:cNvSpPr/>
          <p:nvPr/>
        </p:nvSpPr>
        <p:spPr>
          <a:xfrm>
            <a:off x="4876800" y="1697350"/>
            <a:ext cx="3576320" cy="152705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762002" y="1504950"/>
            <a:ext cx="3718561" cy="201320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880498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5000" y="361950"/>
            <a:ext cx="7086600" cy="443070"/>
          </a:xfrm>
          <a:prstGeom prst="rect">
            <a:avLst/>
          </a:prstGeom>
        </p:spPr>
        <p:txBody>
          <a:bodyPr vert="horz" wrap="square" lIns="0" tIns="12065" rIns="0" bIns="0" rtlCol="0">
            <a:spAutoFit/>
          </a:bodyPr>
          <a:lstStyle/>
          <a:p>
            <a:pPr marL="12700">
              <a:lnSpc>
                <a:spcPct val="100000"/>
              </a:lnSpc>
              <a:spcBef>
                <a:spcPts val="95"/>
              </a:spcBef>
            </a:pPr>
            <a:r>
              <a:rPr sz="2800" b="1" dirty="0">
                <a:latin typeface="Bahnschrift SemiBold" panose="020B0502040204020203" pitchFamily="34" charset="0"/>
                <a:cs typeface="Times New Roman"/>
              </a:rPr>
              <a:t>Categories </a:t>
            </a:r>
            <a:r>
              <a:rPr sz="2800" b="1" spc="-5" dirty="0">
                <a:latin typeface="Bahnschrift SemiBold" panose="020B0502040204020203" pitchFamily="34" charset="0"/>
                <a:cs typeface="Times New Roman"/>
              </a:rPr>
              <a:t>of </a:t>
            </a:r>
            <a:r>
              <a:rPr sz="2800" b="1" dirty="0">
                <a:latin typeface="Bahnschrift SemiBold" panose="020B0502040204020203" pitchFamily="34" charset="0"/>
                <a:cs typeface="Times New Roman"/>
              </a:rPr>
              <a:t>coaxial</a:t>
            </a:r>
            <a:r>
              <a:rPr sz="2800" b="1" spc="-65" dirty="0">
                <a:latin typeface="Bahnschrift SemiBold" panose="020B0502040204020203" pitchFamily="34" charset="0"/>
                <a:cs typeface="Times New Roman"/>
              </a:rPr>
              <a:t> </a:t>
            </a:r>
            <a:r>
              <a:rPr sz="2800" b="1" spc="-5" dirty="0">
                <a:latin typeface="Bahnschrift SemiBold" panose="020B0502040204020203" pitchFamily="34" charset="0"/>
                <a:cs typeface="Times New Roman"/>
              </a:rPr>
              <a:t>cables</a:t>
            </a:r>
            <a:endParaRPr sz="2800" dirty="0">
              <a:latin typeface="Bahnschrift SemiBold" panose="020B0502040204020203" pitchFamily="34" charset="0"/>
              <a:cs typeface="Times New Roman"/>
            </a:endParaRPr>
          </a:p>
        </p:txBody>
      </p:sp>
      <p:sp>
        <p:nvSpPr>
          <p:cNvPr id="3" name="object 3"/>
          <p:cNvSpPr/>
          <p:nvPr/>
        </p:nvSpPr>
        <p:spPr>
          <a:xfrm>
            <a:off x="1784070" y="1314450"/>
            <a:ext cx="5507736" cy="152019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178153" y="3383565"/>
            <a:ext cx="6719570" cy="566822"/>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Palatino Linotype"/>
                <a:cs typeface="Palatino Linotype"/>
              </a:rPr>
              <a:t>Coaxial </a:t>
            </a:r>
            <a:r>
              <a:rPr sz="1800" dirty="0">
                <a:latin typeface="Palatino Linotype"/>
                <a:cs typeface="Palatino Linotype"/>
              </a:rPr>
              <a:t>cables are categorized </a:t>
            </a:r>
            <a:r>
              <a:rPr sz="1800" spc="-5" dirty="0">
                <a:latin typeface="Palatino Linotype"/>
                <a:cs typeface="Palatino Linotype"/>
              </a:rPr>
              <a:t>by </a:t>
            </a:r>
            <a:r>
              <a:rPr sz="1800" dirty="0">
                <a:latin typeface="Palatino Linotype"/>
                <a:cs typeface="Palatino Linotype"/>
              </a:rPr>
              <a:t>Radio </a:t>
            </a:r>
            <a:r>
              <a:rPr sz="1800" spc="-10" dirty="0">
                <a:latin typeface="Palatino Linotype"/>
                <a:cs typeface="Palatino Linotype"/>
              </a:rPr>
              <a:t>Government </a:t>
            </a:r>
            <a:r>
              <a:rPr sz="1800" spc="-5" dirty="0">
                <a:latin typeface="Palatino Linotype"/>
                <a:cs typeface="Palatino Linotype"/>
              </a:rPr>
              <a:t>(RG) ratings,  </a:t>
            </a:r>
            <a:r>
              <a:rPr sz="1800" dirty="0">
                <a:latin typeface="Palatino Linotype"/>
                <a:cs typeface="Palatino Linotype"/>
              </a:rPr>
              <a:t>RG is De </a:t>
            </a:r>
            <a:r>
              <a:rPr sz="1800" spc="-5" dirty="0">
                <a:latin typeface="Palatino Linotype"/>
                <a:cs typeface="Palatino Linotype"/>
              </a:rPr>
              <a:t>Jure</a:t>
            </a:r>
            <a:r>
              <a:rPr sz="1800" spc="-15" dirty="0">
                <a:latin typeface="Palatino Linotype"/>
                <a:cs typeface="Palatino Linotype"/>
              </a:rPr>
              <a:t> </a:t>
            </a:r>
            <a:r>
              <a:rPr sz="1800" dirty="0">
                <a:latin typeface="Palatino Linotype"/>
                <a:cs typeface="Palatino Linotype"/>
              </a:rPr>
              <a:t>standards</a:t>
            </a:r>
            <a:endParaRPr sz="1800">
              <a:latin typeface="Palatino Linotype"/>
              <a:cs typeface="Palatino Linotype"/>
            </a:endParaRPr>
          </a:p>
        </p:txBody>
      </p:sp>
    </p:spTree>
    <p:extLst>
      <p:ext uri="{BB962C8B-B14F-4D97-AF65-F5344CB8AC3E}">
        <p14:creationId xmlns:p14="http://schemas.microsoft.com/office/powerpoint/2010/main" val="20404731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52800" y="3738602"/>
            <a:ext cx="2514600" cy="120700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77241" y="3587900"/>
            <a:ext cx="1958339" cy="141732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324600" y="3738602"/>
            <a:ext cx="2308860" cy="1130427"/>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1295400" y="107630"/>
            <a:ext cx="5698999" cy="505908"/>
          </a:xfrm>
          <a:prstGeom prst="rect">
            <a:avLst/>
          </a:prstGeom>
        </p:spPr>
        <p:txBody>
          <a:bodyPr vert="horz" wrap="square" lIns="0" tIns="13335" rIns="0" bIns="0" rtlCol="0">
            <a:spAutoFit/>
          </a:bodyPr>
          <a:lstStyle/>
          <a:p>
            <a:pPr marL="12700">
              <a:lnSpc>
                <a:spcPct val="100000"/>
              </a:lnSpc>
              <a:spcBef>
                <a:spcPts val="105"/>
              </a:spcBef>
            </a:pPr>
            <a:r>
              <a:rPr sz="3200" b="1" dirty="0">
                <a:effectLst>
                  <a:outerShdw blurRad="38100" dist="38100" dir="2700000" algn="tl">
                    <a:srgbClr val="000000">
                      <a:alpha val="43137"/>
                    </a:srgbClr>
                  </a:outerShdw>
                </a:effectLst>
                <a:latin typeface="Bahnschrift" panose="020B0502040204020203" pitchFamily="34" charset="0"/>
                <a:cs typeface="Palatino Linotype"/>
              </a:rPr>
              <a:t>Coaxial Cable</a:t>
            </a:r>
            <a:r>
              <a:rPr sz="3200" b="1" spc="-55" dirty="0">
                <a:effectLst>
                  <a:outerShdw blurRad="38100" dist="38100" dir="2700000" algn="tl">
                    <a:srgbClr val="000000">
                      <a:alpha val="43137"/>
                    </a:srgbClr>
                  </a:outerShdw>
                </a:effectLst>
                <a:latin typeface="Bahnschrift" panose="020B0502040204020203" pitchFamily="34" charset="0"/>
                <a:cs typeface="Palatino Linotype"/>
              </a:rPr>
              <a:t> </a:t>
            </a:r>
            <a:r>
              <a:rPr sz="3200" b="1" dirty="0">
                <a:effectLst>
                  <a:outerShdw blurRad="38100" dist="38100" dir="2700000" algn="tl">
                    <a:srgbClr val="000000">
                      <a:alpha val="43137"/>
                    </a:srgbClr>
                  </a:outerShdw>
                </a:effectLst>
                <a:latin typeface="Bahnschrift" panose="020B0502040204020203" pitchFamily="34" charset="0"/>
                <a:cs typeface="Palatino Linotype"/>
              </a:rPr>
              <a:t>Connectors</a:t>
            </a:r>
          </a:p>
        </p:txBody>
      </p:sp>
      <p:sp>
        <p:nvSpPr>
          <p:cNvPr id="6" name="object 6"/>
          <p:cNvSpPr txBox="1"/>
          <p:nvPr/>
        </p:nvSpPr>
        <p:spPr>
          <a:xfrm>
            <a:off x="916942" y="742950"/>
            <a:ext cx="7617458" cy="2553904"/>
          </a:xfrm>
          <a:prstGeom prst="rect">
            <a:avLst/>
          </a:prstGeom>
        </p:spPr>
        <p:txBody>
          <a:bodyPr vert="horz" wrap="square" lIns="0" tIns="123825" rIns="0" bIns="0" rtlCol="0">
            <a:spAutoFit/>
          </a:bodyPr>
          <a:lstStyle/>
          <a:p>
            <a:pPr marL="561975">
              <a:lnSpc>
                <a:spcPct val="100000"/>
              </a:lnSpc>
              <a:spcBef>
                <a:spcPts val="975"/>
              </a:spcBef>
            </a:pPr>
            <a:r>
              <a:rPr spc="-5" dirty="0">
                <a:latin typeface="Century Gothic"/>
                <a:cs typeface="Century Gothic"/>
              </a:rPr>
              <a:t>BNC </a:t>
            </a:r>
            <a:r>
              <a:rPr dirty="0">
                <a:latin typeface="Century Gothic"/>
                <a:cs typeface="Century Gothic"/>
              </a:rPr>
              <a:t>Connectors – </a:t>
            </a:r>
            <a:r>
              <a:rPr spc="-5" dirty="0">
                <a:latin typeface="Century Gothic"/>
                <a:cs typeface="Century Gothic"/>
              </a:rPr>
              <a:t>Bayone </a:t>
            </a:r>
            <a:r>
              <a:rPr dirty="0">
                <a:latin typeface="Century Gothic"/>
                <a:cs typeface="Century Gothic"/>
              </a:rPr>
              <a:t>Neil</a:t>
            </a:r>
            <a:r>
              <a:rPr spc="-95" dirty="0">
                <a:latin typeface="Century Gothic"/>
                <a:cs typeface="Century Gothic"/>
              </a:rPr>
              <a:t> </a:t>
            </a:r>
            <a:r>
              <a:rPr dirty="0">
                <a:latin typeface="Century Gothic"/>
                <a:cs typeface="Century Gothic"/>
              </a:rPr>
              <a:t>Concelman</a:t>
            </a:r>
          </a:p>
          <a:p>
            <a:pPr marL="12700">
              <a:lnSpc>
                <a:spcPct val="100000"/>
              </a:lnSpc>
              <a:spcBef>
                <a:spcPts val="735"/>
              </a:spcBef>
            </a:pPr>
            <a:r>
              <a:rPr sz="1600" spc="-75" dirty="0">
                <a:latin typeface="Palatino Linotype"/>
                <a:cs typeface="Palatino Linotype"/>
              </a:rPr>
              <a:t>To </a:t>
            </a:r>
            <a:r>
              <a:rPr sz="1600" dirty="0">
                <a:latin typeface="Palatino Linotype"/>
                <a:cs typeface="Palatino Linotype"/>
              </a:rPr>
              <a:t>connect coaxial cable </a:t>
            </a:r>
            <a:r>
              <a:rPr sz="1600" spc="-5" dirty="0">
                <a:latin typeface="Palatino Linotype"/>
                <a:cs typeface="Palatino Linotype"/>
              </a:rPr>
              <a:t>to </a:t>
            </a:r>
            <a:r>
              <a:rPr sz="1600" dirty="0">
                <a:latin typeface="Palatino Linotype"/>
                <a:cs typeface="Palatino Linotype"/>
              </a:rPr>
              <a:t>devices </a:t>
            </a:r>
            <a:r>
              <a:rPr sz="1600" spc="-20" dirty="0">
                <a:latin typeface="Palatino Linotype"/>
                <a:cs typeface="Palatino Linotype"/>
              </a:rPr>
              <a:t>we </a:t>
            </a:r>
            <a:r>
              <a:rPr sz="1600" dirty="0">
                <a:latin typeface="Palatino Linotype"/>
                <a:cs typeface="Palatino Linotype"/>
              </a:rPr>
              <a:t>need coaxial</a:t>
            </a:r>
            <a:r>
              <a:rPr sz="1600" spc="90" dirty="0">
                <a:latin typeface="Palatino Linotype"/>
                <a:cs typeface="Palatino Linotype"/>
              </a:rPr>
              <a:t> </a:t>
            </a:r>
            <a:r>
              <a:rPr sz="1600" dirty="0">
                <a:latin typeface="Palatino Linotype"/>
                <a:cs typeface="Palatino Linotype"/>
              </a:rPr>
              <a:t>connectors</a:t>
            </a:r>
          </a:p>
          <a:p>
            <a:pPr>
              <a:lnSpc>
                <a:spcPct val="100000"/>
              </a:lnSpc>
              <a:spcBef>
                <a:spcPts val="40"/>
              </a:spcBef>
            </a:pPr>
            <a:endParaRPr sz="1600" dirty="0">
              <a:latin typeface="Times New Roman"/>
              <a:cs typeface="Times New Roman"/>
            </a:endParaRPr>
          </a:p>
          <a:p>
            <a:pPr marL="299085" indent="-287020">
              <a:lnSpc>
                <a:spcPct val="100000"/>
              </a:lnSpc>
              <a:buFont typeface="Wingdings"/>
              <a:buChar char=""/>
              <a:tabLst>
                <a:tab pos="299085" algn="l"/>
                <a:tab pos="299720" algn="l"/>
              </a:tabLst>
            </a:pPr>
            <a:r>
              <a:rPr sz="1400" dirty="0">
                <a:latin typeface="Palatino Linotype"/>
                <a:cs typeface="Palatino Linotype"/>
              </a:rPr>
              <a:t>BNC </a:t>
            </a:r>
            <a:r>
              <a:rPr sz="1400" spc="-5" dirty="0">
                <a:latin typeface="Palatino Linotype"/>
                <a:cs typeface="Palatino Linotype"/>
              </a:rPr>
              <a:t>Connector </a:t>
            </a:r>
            <a:r>
              <a:rPr sz="1400" dirty="0">
                <a:latin typeface="Palatino Linotype"/>
                <a:cs typeface="Palatino Linotype"/>
              </a:rPr>
              <a:t>is </a:t>
            </a:r>
            <a:r>
              <a:rPr sz="1400" spc="-5" dirty="0">
                <a:latin typeface="Palatino Linotype"/>
                <a:cs typeface="Palatino Linotype"/>
              </a:rPr>
              <a:t>used </a:t>
            </a:r>
            <a:r>
              <a:rPr sz="1400" dirty="0">
                <a:latin typeface="Palatino Linotype"/>
                <a:cs typeface="Palatino Linotype"/>
              </a:rPr>
              <a:t>at </a:t>
            </a:r>
            <a:r>
              <a:rPr sz="1400" spc="-5" dirty="0">
                <a:latin typeface="Palatino Linotype"/>
                <a:cs typeface="Palatino Linotype"/>
              </a:rPr>
              <a:t>the </a:t>
            </a:r>
            <a:r>
              <a:rPr sz="1400" dirty="0">
                <a:latin typeface="Palatino Linotype"/>
                <a:cs typeface="Palatino Linotype"/>
              </a:rPr>
              <a:t>end of </a:t>
            </a:r>
            <a:r>
              <a:rPr sz="1400" spc="-5" dirty="0">
                <a:latin typeface="Palatino Linotype"/>
                <a:cs typeface="Palatino Linotype"/>
              </a:rPr>
              <a:t>the </a:t>
            </a:r>
            <a:r>
              <a:rPr sz="1400" dirty="0">
                <a:latin typeface="Palatino Linotype"/>
                <a:cs typeface="Palatino Linotype"/>
              </a:rPr>
              <a:t>cable </a:t>
            </a:r>
            <a:r>
              <a:rPr sz="1400" spc="-5" dirty="0">
                <a:latin typeface="Palatino Linotype"/>
                <a:cs typeface="Palatino Linotype"/>
              </a:rPr>
              <a:t>to </a:t>
            </a:r>
            <a:r>
              <a:rPr sz="1400" dirty="0">
                <a:latin typeface="Palatino Linotype"/>
                <a:cs typeface="Palatino Linotype"/>
              </a:rPr>
              <a:t>a</a:t>
            </a:r>
            <a:r>
              <a:rPr sz="1400" spc="5" dirty="0">
                <a:latin typeface="Palatino Linotype"/>
                <a:cs typeface="Palatino Linotype"/>
              </a:rPr>
              <a:t> </a:t>
            </a:r>
            <a:r>
              <a:rPr sz="1400" dirty="0">
                <a:latin typeface="Palatino Linotype"/>
                <a:cs typeface="Palatino Linotype"/>
              </a:rPr>
              <a:t>device</a:t>
            </a:r>
          </a:p>
          <a:p>
            <a:pPr marL="12700">
              <a:lnSpc>
                <a:spcPct val="100000"/>
              </a:lnSpc>
              <a:spcBef>
                <a:spcPts val="5"/>
              </a:spcBef>
            </a:pPr>
            <a:r>
              <a:rPr sz="1400" spc="-5" dirty="0">
                <a:latin typeface="Palatino Linotype"/>
                <a:cs typeface="Palatino Linotype"/>
              </a:rPr>
              <a:t>Example: </a:t>
            </a:r>
            <a:r>
              <a:rPr sz="1400" dirty="0">
                <a:latin typeface="Palatino Linotype"/>
                <a:cs typeface="Palatino Linotype"/>
              </a:rPr>
              <a:t>TV set</a:t>
            </a:r>
            <a:r>
              <a:rPr sz="1400" spc="-20" dirty="0">
                <a:latin typeface="Palatino Linotype"/>
                <a:cs typeface="Palatino Linotype"/>
              </a:rPr>
              <a:t> </a:t>
            </a:r>
            <a:r>
              <a:rPr sz="1400" spc="-5" dirty="0">
                <a:latin typeface="Palatino Linotype"/>
                <a:cs typeface="Palatino Linotype"/>
              </a:rPr>
              <a:t>conenction</a:t>
            </a:r>
            <a:endParaRPr sz="1400" dirty="0">
              <a:latin typeface="Palatino Linotype"/>
              <a:cs typeface="Palatino Linotype"/>
            </a:endParaRPr>
          </a:p>
          <a:p>
            <a:pPr>
              <a:lnSpc>
                <a:spcPct val="100000"/>
              </a:lnSpc>
              <a:spcBef>
                <a:spcPts val="30"/>
              </a:spcBef>
            </a:pPr>
            <a:endParaRPr sz="1600" dirty="0">
              <a:latin typeface="Times New Roman"/>
              <a:cs typeface="Times New Roman"/>
            </a:endParaRPr>
          </a:p>
          <a:p>
            <a:pPr marL="299085" marR="866775" indent="-287020">
              <a:lnSpc>
                <a:spcPct val="100000"/>
              </a:lnSpc>
              <a:spcBef>
                <a:spcPts val="5"/>
              </a:spcBef>
              <a:buFont typeface="Wingdings"/>
              <a:buChar char=""/>
              <a:tabLst>
                <a:tab pos="299085" algn="l"/>
                <a:tab pos="299720" algn="l"/>
              </a:tabLst>
            </a:pPr>
            <a:r>
              <a:rPr sz="1400" dirty="0">
                <a:latin typeface="Palatino Linotype"/>
                <a:cs typeface="Palatino Linotype"/>
              </a:rPr>
              <a:t>BNC T </a:t>
            </a:r>
            <a:r>
              <a:rPr sz="1400" spc="-5" dirty="0">
                <a:latin typeface="Palatino Linotype"/>
                <a:cs typeface="Palatino Linotype"/>
              </a:rPr>
              <a:t>connector </a:t>
            </a:r>
            <a:r>
              <a:rPr sz="1400" dirty="0">
                <a:latin typeface="Palatino Linotype"/>
                <a:cs typeface="Palatino Linotype"/>
              </a:rPr>
              <a:t>used </a:t>
            </a:r>
            <a:r>
              <a:rPr sz="1400" spc="-5" dirty="0">
                <a:latin typeface="Palatino Linotype"/>
                <a:cs typeface="Palatino Linotype"/>
              </a:rPr>
              <a:t>to </a:t>
            </a:r>
            <a:r>
              <a:rPr sz="1400" dirty="0">
                <a:latin typeface="Palatino Linotype"/>
                <a:cs typeface="Palatino Linotype"/>
              </a:rPr>
              <a:t>Ethernet </a:t>
            </a:r>
            <a:r>
              <a:rPr sz="1400" spc="-10" dirty="0">
                <a:latin typeface="Palatino Linotype"/>
                <a:cs typeface="Palatino Linotype"/>
              </a:rPr>
              <a:t>networks </a:t>
            </a:r>
            <a:r>
              <a:rPr sz="1400" spc="-5" dirty="0">
                <a:latin typeface="Palatino Linotype"/>
                <a:cs typeface="Palatino Linotype"/>
              </a:rPr>
              <a:t>to branch </a:t>
            </a:r>
            <a:r>
              <a:rPr sz="1400" dirty="0">
                <a:latin typeface="Palatino Linotype"/>
                <a:cs typeface="Palatino Linotype"/>
              </a:rPr>
              <a:t>out  </a:t>
            </a:r>
            <a:r>
              <a:rPr sz="1400" spc="-5" dirty="0">
                <a:latin typeface="Palatino Linotype"/>
                <a:cs typeface="Palatino Linotype"/>
              </a:rPr>
              <a:t>connection to computer </a:t>
            </a:r>
            <a:r>
              <a:rPr sz="1400" dirty="0">
                <a:latin typeface="Palatino Linotype"/>
                <a:cs typeface="Palatino Linotype"/>
              </a:rPr>
              <a:t>or other</a:t>
            </a:r>
            <a:r>
              <a:rPr sz="1400" spc="35" dirty="0">
                <a:latin typeface="Palatino Linotype"/>
                <a:cs typeface="Palatino Linotype"/>
              </a:rPr>
              <a:t> </a:t>
            </a:r>
            <a:r>
              <a:rPr sz="1400" dirty="0">
                <a:latin typeface="Palatino Linotype"/>
                <a:cs typeface="Palatino Linotype"/>
              </a:rPr>
              <a:t>devices</a:t>
            </a:r>
          </a:p>
          <a:p>
            <a:pPr>
              <a:lnSpc>
                <a:spcPct val="100000"/>
              </a:lnSpc>
              <a:spcBef>
                <a:spcPts val="30"/>
              </a:spcBef>
              <a:buFont typeface="Wingdings"/>
              <a:buChar char=""/>
            </a:pPr>
            <a:endParaRPr sz="1600" dirty="0">
              <a:latin typeface="Times New Roman"/>
              <a:cs typeface="Times New Roman"/>
            </a:endParaRPr>
          </a:p>
          <a:p>
            <a:pPr marL="299085" marR="608965" indent="-287020">
              <a:lnSpc>
                <a:spcPct val="100000"/>
              </a:lnSpc>
              <a:buFont typeface="Wingdings"/>
              <a:buChar char=""/>
              <a:tabLst>
                <a:tab pos="299085" algn="l"/>
                <a:tab pos="299720" algn="l"/>
              </a:tabLst>
            </a:pPr>
            <a:r>
              <a:rPr sz="1400" dirty="0">
                <a:latin typeface="Palatino Linotype"/>
                <a:cs typeface="Palatino Linotype"/>
              </a:rPr>
              <a:t>BNC </a:t>
            </a:r>
            <a:r>
              <a:rPr sz="1400" spc="-5" dirty="0">
                <a:latin typeface="Palatino Linotype"/>
                <a:cs typeface="Palatino Linotype"/>
              </a:rPr>
              <a:t>terminator </a:t>
            </a:r>
            <a:r>
              <a:rPr sz="1400" dirty="0">
                <a:latin typeface="Palatino Linotype"/>
                <a:cs typeface="Palatino Linotype"/>
              </a:rPr>
              <a:t>is used at </a:t>
            </a:r>
            <a:r>
              <a:rPr sz="1400" spc="-5" dirty="0">
                <a:latin typeface="Palatino Linotype"/>
                <a:cs typeface="Palatino Linotype"/>
              </a:rPr>
              <a:t>the </a:t>
            </a:r>
            <a:r>
              <a:rPr sz="1400" dirty="0">
                <a:latin typeface="Palatino Linotype"/>
                <a:cs typeface="Palatino Linotype"/>
              </a:rPr>
              <a:t>end of </a:t>
            </a:r>
            <a:r>
              <a:rPr sz="1400" spc="-5" dirty="0">
                <a:latin typeface="Palatino Linotype"/>
                <a:cs typeface="Palatino Linotype"/>
              </a:rPr>
              <a:t>the </a:t>
            </a:r>
            <a:r>
              <a:rPr sz="1400" dirty="0">
                <a:latin typeface="Palatino Linotype"/>
                <a:cs typeface="Palatino Linotype"/>
              </a:rPr>
              <a:t>cable </a:t>
            </a:r>
            <a:r>
              <a:rPr sz="1400" spc="-5" dirty="0">
                <a:latin typeface="Palatino Linotype"/>
                <a:cs typeface="Palatino Linotype"/>
              </a:rPr>
              <a:t>to </a:t>
            </a:r>
            <a:r>
              <a:rPr sz="1400" spc="-10" dirty="0">
                <a:latin typeface="Palatino Linotype"/>
                <a:cs typeface="Palatino Linotype"/>
              </a:rPr>
              <a:t>prevent </a:t>
            </a:r>
            <a:r>
              <a:rPr sz="1400" spc="-5" dirty="0">
                <a:latin typeface="Palatino Linotype"/>
                <a:cs typeface="Palatino Linotype"/>
              </a:rPr>
              <a:t>the  </a:t>
            </a:r>
            <a:r>
              <a:rPr sz="1400" dirty="0">
                <a:latin typeface="Palatino Linotype"/>
                <a:cs typeface="Palatino Linotype"/>
              </a:rPr>
              <a:t>reflection of </a:t>
            </a:r>
            <a:r>
              <a:rPr sz="1400" spc="-5" dirty="0">
                <a:latin typeface="Palatino Linotype"/>
                <a:cs typeface="Palatino Linotype"/>
              </a:rPr>
              <a:t>the</a:t>
            </a:r>
            <a:r>
              <a:rPr sz="1400" spc="-15" dirty="0">
                <a:latin typeface="Palatino Linotype"/>
                <a:cs typeface="Palatino Linotype"/>
              </a:rPr>
              <a:t> </a:t>
            </a:r>
            <a:r>
              <a:rPr sz="1400" dirty="0">
                <a:latin typeface="Palatino Linotype"/>
                <a:cs typeface="Palatino Linotype"/>
              </a:rPr>
              <a:t>signal</a:t>
            </a:r>
          </a:p>
        </p:txBody>
      </p:sp>
    </p:spTree>
    <p:extLst>
      <p:ext uri="{BB962C8B-B14F-4D97-AF65-F5344CB8AC3E}">
        <p14:creationId xmlns:p14="http://schemas.microsoft.com/office/powerpoint/2010/main" val="3735503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76404" y="361950"/>
            <a:ext cx="5220653" cy="563616"/>
          </a:xfrm>
          <a:prstGeom prst="rect">
            <a:avLst/>
          </a:prstGeom>
        </p:spPr>
        <p:txBody>
          <a:bodyPr vert="horz" wrap="square" lIns="0" tIns="9525" rIns="0" bIns="0" rtlCol="0">
            <a:spAutoFit/>
          </a:bodyPr>
          <a:lstStyle/>
          <a:p>
            <a:pPr marL="9525">
              <a:spcBef>
                <a:spcPts val="75"/>
              </a:spcBef>
            </a:pPr>
            <a:r>
              <a:rPr lang="en-US" sz="3600" spc="-4" dirty="0">
                <a:solidFill>
                  <a:schemeClr val="bg1">
                    <a:lumMod val="95000"/>
                  </a:schemeClr>
                </a:solidFill>
                <a:latin typeface="Hobo Std" pitchFamily="34" charset="0"/>
              </a:rPr>
              <a:t>Basic </a:t>
            </a:r>
            <a:r>
              <a:rPr sz="3600" dirty="0">
                <a:solidFill>
                  <a:schemeClr val="bg1">
                    <a:lumMod val="95000"/>
                  </a:schemeClr>
                </a:solidFill>
                <a:latin typeface="Hobo Std" pitchFamily="34" charset="0"/>
              </a:rPr>
              <a:t>Types </a:t>
            </a:r>
            <a:r>
              <a:rPr sz="3600" spc="-4" dirty="0">
                <a:solidFill>
                  <a:schemeClr val="bg1">
                    <a:lumMod val="95000"/>
                  </a:schemeClr>
                </a:solidFill>
                <a:latin typeface="Hobo Std" pitchFamily="34" charset="0"/>
              </a:rPr>
              <a:t>of</a:t>
            </a:r>
            <a:r>
              <a:rPr sz="3600" spc="-64" dirty="0">
                <a:solidFill>
                  <a:schemeClr val="bg1">
                    <a:lumMod val="95000"/>
                  </a:schemeClr>
                </a:solidFill>
                <a:latin typeface="Hobo Std" pitchFamily="34" charset="0"/>
              </a:rPr>
              <a:t> </a:t>
            </a:r>
            <a:r>
              <a:rPr sz="3600" spc="-4" dirty="0">
                <a:solidFill>
                  <a:schemeClr val="bg1">
                    <a:lumMod val="95000"/>
                  </a:schemeClr>
                </a:solidFill>
                <a:latin typeface="Hobo Std" pitchFamily="34" charset="0"/>
              </a:rPr>
              <a:t>Networks</a:t>
            </a:r>
          </a:p>
        </p:txBody>
      </p:sp>
      <p:sp>
        <p:nvSpPr>
          <p:cNvPr id="4" name="TextBox 3"/>
          <p:cNvSpPr txBox="1"/>
          <p:nvPr/>
        </p:nvSpPr>
        <p:spPr>
          <a:xfrm>
            <a:off x="685800" y="1504950"/>
            <a:ext cx="5943600" cy="2308324"/>
          </a:xfrm>
          <a:prstGeom prst="rect">
            <a:avLst/>
          </a:prstGeom>
          <a:noFill/>
        </p:spPr>
        <p:txBody>
          <a:bodyPr wrap="square" rtlCol="0">
            <a:spAutoFit/>
          </a:bodyPr>
          <a:lstStyle/>
          <a:p>
            <a:pPr marL="342900" indent="-342900">
              <a:buFont typeface="+mj-lt"/>
              <a:buAutoNum type="arabicPeriod"/>
            </a:pPr>
            <a:r>
              <a:rPr lang="en-US" sz="2400" dirty="0">
                <a:solidFill>
                  <a:schemeClr val="bg1">
                    <a:lumMod val="95000"/>
                  </a:schemeClr>
                </a:solidFill>
                <a:latin typeface="Source Sans Pro Semibold" pitchFamily="34" charset="0"/>
              </a:rPr>
              <a:t>Local Area Network </a:t>
            </a:r>
            <a:r>
              <a:rPr lang="en-US" sz="2400" b="1" dirty="0">
                <a:solidFill>
                  <a:srgbClr val="FFC000"/>
                </a:solidFill>
                <a:latin typeface="Source Sans Pro Semibold" pitchFamily="34" charset="0"/>
              </a:rPr>
              <a:t>(LAN)</a:t>
            </a:r>
          </a:p>
          <a:p>
            <a:pPr marL="342900" indent="-342900">
              <a:buFont typeface="+mj-lt"/>
              <a:buAutoNum type="arabicPeriod"/>
            </a:pPr>
            <a:r>
              <a:rPr lang="en-US" sz="2400" dirty="0">
                <a:solidFill>
                  <a:schemeClr val="bg1">
                    <a:lumMod val="95000"/>
                  </a:schemeClr>
                </a:solidFill>
                <a:latin typeface="Source Sans Pro Semibold" pitchFamily="34" charset="0"/>
              </a:rPr>
              <a:t>Personal Area Network </a:t>
            </a:r>
            <a:r>
              <a:rPr lang="en-US" sz="2400" dirty="0">
                <a:solidFill>
                  <a:srgbClr val="FFC000"/>
                </a:solidFill>
                <a:latin typeface="Source Sans Pro Semibold" pitchFamily="34" charset="0"/>
              </a:rPr>
              <a:t>(PAN)</a:t>
            </a:r>
          </a:p>
          <a:p>
            <a:pPr marL="342900" indent="-342900">
              <a:buFont typeface="+mj-lt"/>
              <a:buAutoNum type="arabicPeriod"/>
            </a:pPr>
            <a:r>
              <a:rPr lang="en-US" sz="2400" dirty="0">
                <a:solidFill>
                  <a:schemeClr val="bg1">
                    <a:lumMod val="95000"/>
                  </a:schemeClr>
                </a:solidFill>
                <a:latin typeface="Source Sans Pro Semibold" pitchFamily="34" charset="0"/>
              </a:rPr>
              <a:t>Metropolitan Area Network </a:t>
            </a:r>
            <a:r>
              <a:rPr lang="en-US" sz="2400" dirty="0">
                <a:solidFill>
                  <a:srgbClr val="FFC000"/>
                </a:solidFill>
                <a:latin typeface="Source Sans Pro Semibold" pitchFamily="34" charset="0"/>
              </a:rPr>
              <a:t>(MAN)</a:t>
            </a:r>
          </a:p>
          <a:p>
            <a:pPr marL="342900" indent="-342900">
              <a:buFont typeface="+mj-lt"/>
              <a:buAutoNum type="arabicPeriod"/>
            </a:pPr>
            <a:r>
              <a:rPr lang="en-US" sz="2400" dirty="0">
                <a:solidFill>
                  <a:schemeClr val="bg1">
                    <a:lumMod val="95000"/>
                  </a:schemeClr>
                </a:solidFill>
                <a:latin typeface="Source Sans Pro Semibold" pitchFamily="34" charset="0"/>
              </a:rPr>
              <a:t>Wide Area Network </a:t>
            </a:r>
            <a:r>
              <a:rPr lang="en-US" sz="2400" dirty="0">
                <a:solidFill>
                  <a:srgbClr val="FFC000"/>
                </a:solidFill>
                <a:latin typeface="Source Sans Pro Semibold" pitchFamily="34" charset="0"/>
              </a:rPr>
              <a:t>(WAN)</a:t>
            </a:r>
          </a:p>
          <a:p>
            <a:pPr marL="342900" indent="-342900">
              <a:buFont typeface="+mj-lt"/>
              <a:buAutoNum type="arabicPeriod"/>
            </a:pPr>
            <a:r>
              <a:rPr lang="en-US" sz="2400" dirty="0">
                <a:solidFill>
                  <a:schemeClr val="bg1">
                    <a:lumMod val="95000"/>
                  </a:schemeClr>
                </a:solidFill>
                <a:latin typeface="Source Sans Pro Semibold" pitchFamily="34" charset="0"/>
              </a:rPr>
              <a:t>Campus Area Network </a:t>
            </a:r>
            <a:r>
              <a:rPr lang="en-US" sz="2400" dirty="0">
                <a:solidFill>
                  <a:srgbClr val="FFC000"/>
                </a:solidFill>
                <a:latin typeface="Source Sans Pro Semibold" pitchFamily="34" charset="0"/>
              </a:rPr>
              <a:t>(CAN)</a:t>
            </a:r>
          </a:p>
          <a:p>
            <a:pPr marL="342900" indent="-342900">
              <a:buFont typeface="+mj-lt"/>
              <a:buAutoNum type="arabicPeriod"/>
            </a:pPr>
            <a:r>
              <a:rPr lang="en-US" sz="2400" dirty="0">
                <a:solidFill>
                  <a:schemeClr val="bg1">
                    <a:lumMod val="95000"/>
                  </a:schemeClr>
                </a:solidFill>
                <a:latin typeface="Source Sans Pro Semibold" pitchFamily="34" charset="0"/>
              </a:rPr>
              <a:t>Storage Area Network </a:t>
            </a:r>
            <a:r>
              <a:rPr lang="en-US" sz="2400" dirty="0">
                <a:solidFill>
                  <a:srgbClr val="FFC000"/>
                </a:solidFill>
                <a:latin typeface="Source Sans Pro Semibold" pitchFamily="34" charset="0"/>
              </a:rPr>
              <a:t>(SAN)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8245" y="1353817"/>
            <a:ext cx="3039964" cy="2610590"/>
          </a:xfrm>
          <a:prstGeom prst="rect">
            <a:avLst/>
          </a:prstGeom>
        </p:spPr>
      </p:pic>
    </p:spTree>
    <p:extLst>
      <p:ext uri="{BB962C8B-B14F-4D97-AF65-F5344CB8AC3E}">
        <p14:creationId xmlns:p14="http://schemas.microsoft.com/office/powerpoint/2010/main" val="21246439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76400" y="209550"/>
            <a:ext cx="8325206" cy="443711"/>
          </a:xfrm>
          <a:prstGeom prst="rect">
            <a:avLst/>
          </a:prstGeom>
        </p:spPr>
        <p:txBody>
          <a:bodyPr vert="horz" wrap="square" lIns="0" tIns="12700" rIns="0" bIns="0" rtlCol="0">
            <a:spAutoFit/>
          </a:bodyPr>
          <a:lstStyle/>
          <a:p>
            <a:pPr marL="12700">
              <a:lnSpc>
                <a:spcPct val="100000"/>
              </a:lnSpc>
              <a:spcBef>
                <a:spcPts val="100"/>
              </a:spcBef>
            </a:pPr>
            <a:r>
              <a:rPr sz="2800" b="1"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Coaxial Cable</a:t>
            </a:r>
            <a:r>
              <a:rPr sz="2800" b="1" spc="-225"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 </a:t>
            </a:r>
            <a:r>
              <a:rPr sz="2800" b="1" spc="-10"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Applications</a:t>
            </a:r>
            <a:endParaRPr sz="2800" b="1" dirty="0">
              <a:effectLst>
                <a:outerShdw blurRad="38100" dist="38100" dir="2700000" algn="tl">
                  <a:srgbClr val="000000">
                    <a:alpha val="43137"/>
                  </a:srgbClr>
                </a:outerShdw>
              </a:effectLst>
              <a:latin typeface="Bahnschrift SemiBold" panose="020B0502040204020203" pitchFamily="34" charset="0"/>
              <a:cs typeface="Palatino Linotype"/>
            </a:endParaRPr>
          </a:p>
        </p:txBody>
      </p:sp>
      <p:sp>
        <p:nvSpPr>
          <p:cNvPr id="3" name="object 3"/>
          <p:cNvSpPr txBox="1"/>
          <p:nvPr/>
        </p:nvSpPr>
        <p:spPr>
          <a:xfrm>
            <a:off x="533400" y="1285637"/>
            <a:ext cx="6715759" cy="3029034"/>
          </a:xfrm>
          <a:prstGeom prst="rect">
            <a:avLst/>
          </a:prstGeom>
        </p:spPr>
        <p:txBody>
          <a:bodyPr vert="horz" wrap="square" lIns="0" tIns="12700" rIns="0" bIns="0" rtlCol="0">
            <a:spAutoFit/>
          </a:bodyPr>
          <a:lstStyle/>
          <a:p>
            <a:pPr marL="355600" indent="-343535">
              <a:lnSpc>
                <a:spcPct val="100000"/>
              </a:lnSpc>
              <a:spcBef>
                <a:spcPts val="100"/>
              </a:spcBef>
              <a:buFont typeface="Arial"/>
              <a:buChar char="•"/>
              <a:tabLst>
                <a:tab pos="355600" algn="l"/>
                <a:tab pos="356235" algn="l"/>
              </a:tabLst>
            </a:pPr>
            <a:r>
              <a:rPr sz="1600" dirty="0">
                <a:latin typeface="Century Gothic"/>
                <a:cs typeface="Century Gothic"/>
              </a:rPr>
              <a:t>Most versatile</a:t>
            </a:r>
            <a:r>
              <a:rPr sz="1600" spc="-25" dirty="0">
                <a:latin typeface="Century Gothic"/>
                <a:cs typeface="Century Gothic"/>
              </a:rPr>
              <a:t> </a:t>
            </a:r>
            <a:r>
              <a:rPr sz="1600" dirty="0">
                <a:latin typeface="Century Gothic"/>
                <a:cs typeface="Century Gothic"/>
              </a:rPr>
              <a:t>medium</a:t>
            </a:r>
          </a:p>
          <a:p>
            <a:pPr>
              <a:lnSpc>
                <a:spcPct val="100000"/>
              </a:lnSpc>
              <a:spcBef>
                <a:spcPts val="5"/>
              </a:spcBef>
              <a:buFont typeface="Arial"/>
              <a:buChar char="•"/>
            </a:pPr>
            <a:endParaRPr sz="2000" dirty="0">
              <a:latin typeface="Times New Roman"/>
              <a:cs typeface="Times New Roman"/>
            </a:endParaRPr>
          </a:p>
          <a:p>
            <a:pPr marL="355600" indent="-343535">
              <a:lnSpc>
                <a:spcPct val="100000"/>
              </a:lnSpc>
              <a:spcBef>
                <a:spcPts val="5"/>
              </a:spcBef>
              <a:buFont typeface="Arial"/>
              <a:buChar char="•"/>
              <a:tabLst>
                <a:tab pos="355600" algn="l"/>
                <a:tab pos="356235" algn="l"/>
              </a:tabLst>
            </a:pPr>
            <a:r>
              <a:rPr sz="1600" dirty="0">
                <a:latin typeface="Century Gothic"/>
                <a:cs typeface="Century Gothic"/>
              </a:rPr>
              <a:t>Television</a:t>
            </a:r>
            <a:r>
              <a:rPr sz="1600" spc="-45" dirty="0">
                <a:latin typeface="Century Gothic"/>
                <a:cs typeface="Century Gothic"/>
              </a:rPr>
              <a:t> </a:t>
            </a:r>
            <a:r>
              <a:rPr sz="1600" dirty="0">
                <a:latin typeface="Century Gothic"/>
                <a:cs typeface="Century Gothic"/>
              </a:rPr>
              <a:t>distribution</a:t>
            </a:r>
          </a:p>
          <a:p>
            <a:pPr>
              <a:lnSpc>
                <a:spcPct val="100000"/>
              </a:lnSpc>
              <a:spcBef>
                <a:spcPts val="5"/>
              </a:spcBef>
              <a:buFont typeface="Arial"/>
              <a:buChar char="•"/>
            </a:pPr>
            <a:endParaRPr sz="2000" dirty="0">
              <a:latin typeface="Times New Roman"/>
              <a:cs typeface="Times New Roman"/>
            </a:endParaRPr>
          </a:p>
          <a:p>
            <a:pPr marL="355600" indent="-343535">
              <a:lnSpc>
                <a:spcPct val="100000"/>
              </a:lnSpc>
              <a:buFont typeface="Arial"/>
              <a:buChar char="•"/>
              <a:tabLst>
                <a:tab pos="355600" algn="l"/>
                <a:tab pos="356235" algn="l"/>
              </a:tabLst>
            </a:pPr>
            <a:r>
              <a:rPr sz="1600" dirty="0">
                <a:latin typeface="Century Gothic"/>
                <a:cs typeface="Century Gothic"/>
              </a:rPr>
              <a:t>Long </a:t>
            </a:r>
            <a:r>
              <a:rPr sz="1600" spc="-5" dirty="0">
                <a:latin typeface="Century Gothic"/>
                <a:cs typeface="Century Gothic"/>
              </a:rPr>
              <a:t>distance </a:t>
            </a:r>
            <a:r>
              <a:rPr sz="1600" dirty="0">
                <a:latin typeface="Century Gothic"/>
                <a:cs typeface="Century Gothic"/>
              </a:rPr>
              <a:t>telephone</a:t>
            </a:r>
            <a:r>
              <a:rPr sz="1600" spc="-35" dirty="0">
                <a:latin typeface="Century Gothic"/>
                <a:cs typeface="Century Gothic"/>
              </a:rPr>
              <a:t> </a:t>
            </a:r>
            <a:r>
              <a:rPr sz="1600" dirty="0">
                <a:latin typeface="Century Gothic"/>
                <a:cs typeface="Century Gothic"/>
              </a:rPr>
              <a:t>transmission</a:t>
            </a:r>
          </a:p>
          <a:p>
            <a:pPr>
              <a:lnSpc>
                <a:spcPct val="100000"/>
              </a:lnSpc>
              <a:spcBef>
                <a:spcPts val="5"/>
              </a:spcBef>
              <a:buFont typeface="Arial"/>
              <a:buChar char="•"/>
            </a:pPr>
            <a:endParaRPr sz="2000" dirty="0">
              <a:latin typeface="Times New Roman"/>
              <a:cs typeface="Times New Roman"/>
            </a:endParaRPr>
          </a:p>
          <a:p>
            <a:pPr marL="355600" indent="-343535">
              <a:lnSpc>
                <a:spcPct val="100000"/>
              </a:lnSpc>
              <a:buFont typeface="Arial"/>
              <a:buChar char="•"/>
              <a:tabLst>
                <a:tab pos="355600" algn="l"/>
                <a:tab pos="356235" algn="l"/>
              </a:tabLst>
            </a:pPr>
            <a:r>
              <a:rPr sz="1600" dirty="0">
                <a:latin typeface="Century Gothic"/>
                <a:cs typeface="Century Gothic"/>
              </a:rPr>
              <a:t>Can carry </a:t>
            </a:r>
            <a:r>
              <a:rPr sz="1600" spc="-10" dirty="0">
                <a:latin typeface="Century Gothic"/>
                <a:cs typeface="Century Gothic"/>
              </a:rPr>
              <a:t>10,000 </a:t>
            </a:r>
            <a:r>
              <a:rPr sz="1600" dirty="0">
                <a:latin typeface="Century Gothic"/>
                <a:cs typeface="Century Gothic"/>
              </a:rPr>
              <a:t>voice calls</a:t>
            </a:r>
            <a:r>
              <a:rPr sz="1600" spc="-90" dirty="0">
                <a:latin typeface="Century Gothic"/>
                <a:cs typeface="Century Gothic"/>
              </a:rPr>
              <a:t> </a:t>
            </a:r>
            <a:r>
              <a:rPr sz="1600" spc="-5" dirty="0">
                <a:latin typeface="Century Gothic"/>
                <a:cs typeface="Century Gothic"/>
              </a:rPr>
              <a:t>simultaneously</a:t>
            </a:r>
            <a:endParaRPr sz="1600" dirty="0">
              <a:latin typeface="Century Gothic"/>
              <a:cs typeface="Century Gothic"/>
            </a:endParaRPr>
          </a:p>
          <a:p>
            <a:pPr>
              <a:lnSpc>
                <a:spcPct val="100000"/>
              </a:lnSpc>
              <a:spcBef>
                <a:spcPts val="10"/>
              </a:spcBef>
              <a:buFont typeface="Arial"/>
              <a:buChar char="•"/>
            </a:pPr>
            <a:endParaRPr sz="2000" dirty="0">
              <a:latin typeface="Times New Roman"/>
              <a:cs typeface="Times New Roman"/>
            </a:endParaRPr>
          </a:p>
          <a:p>
            <a:pPr marL="355600" indent="-343535">
              <a:lnSpc>
                <a:spcPct val="100000"/>
              </a:lnSpc>
              <a:buFont typeface="Arial"/>
              <a:buChar char="•"/>
              <a:tabLst>
                <a:tab pos="355600" algn="l"/>
                <a:tab pos="356235" algn="l"/>
              </a:tabLst>
            </a:pPr>
            <a:r>
              <a:rPr sz="1600" spc="-5" dirty="0">
                <a:latin typeface="Century Gothic"/>
                <a:cs typeface="Century Gothic"/>
              </a:rPr>
              <a:t>Short distance </a:t>
            </a:r>
            <a:r>
              <a:rPr sz="1600" dirty="0">
                <a:latin typeface="Century Gothic"/>
                <a:cs typeface="Century Gothic"/>
              </a:rPr>
              <a:t>computer </a:t>
            </a:r>
            <a:r>
              <a:rPr sz="1600" spc="-5" dirty="0">
                <a:latin typeface="Century Gothic"/>
                <a:cs typeface="Century Gothic"/>
              </a:rPr>
              <a:t>systems</a:t>
            </a:r>
            <a:r>
              <a:rPr sz="1600" dirty="0">
                <a:latin typeface="Century Gothic"/>
                <a:cs typeface="Century Gothic"/>
              </a:rPr>
              <a:t> links</a:t>
            </a:r>
          </a:p>
          <a:p>
            <a:pPr>
              <a:lnSpc>
                <a:spcPct val="100000"/>
              </a:lnSpc>
              <a:spcBef>
                <a:spcPts val="5"/>
              </a:spcBef>
              <a:buFont typeface="Arial"/>
              <a:buChar char="•"/>
            </a:pPr>
            <a:endParaRPr sz="2000" dirty="0">
              <a:latin typeface="Times New Roman"/>
              <a:cs typeface="Times New Roman"/>
            </a:endParaRPr>
          </a:p>
          <a:p>
            <a:pPr marL="355600" indent="-343535">
              <a:lnSpc>
                <a:spcPct val="100000"/>
              </a:lnSpc>
              <a:spcBef>
                <a:spcPts val="5"/>
              </a:spcBef>
              <a:buFont typeface="Arial"/>
              <a:buChar char="•"/>
              <a:tabLst>
                <a:tab pos="355600" algn="l"/>
                <a:tab pos="356235" algn="l"/>
              </a:tabLst>
            </a:pPr>
            <a:r>
              <a:rPr sz="1600" spc="-5" dirty="0">
                <a:latin typeface="Century Gothic"/>
                <a:cs typeface="Century Gothic"/>
              </a:rPr>
              <a:t>Local area</a:t>
            </a:r>
            <a:r>
              <a:rPr sz="1600" spc="-10" dirty="0">
                <a:latin typeface="Century Gothic"/>
                <a:cs typeface="Century Gothic"/>
              </a:rPr>
              <a:t> </a:t>
            </a:r>
            <a:r>
              <a:rPr sz="1600" dirty="0">
                <a:latin typeface="Century Gothic"/>
                <a:cs typeface="Century Gothic"/>
              </a:rPr>
              <a:t>networks</a:t>
            </a:r>
          </a:p>
        </p:txBody>
      </p:sp>
      <p:sp>
        <p:nvSpPr>
          <p:cNvPr id="4" name="object 4"/>
          <p:cNvSpPr/>
          <p:nvPr/>
        </p:nvSpPr>
        <p:spPr>
          <a:xfrm>
            <a:off x="5054309" y="1047750"/>
            <a:ext cx="3425952" cy="1080134"/>
          </a:xfrm>
          <a:prstGeom prst="rect">
            <a:avLst/>
          </a:prstGeom>
          <a:blipFill>
            <a:blip r:embed="rId2" cstate="print"/>
            <a:stretch>
              <a:fillRect/>
            </a:stretch>
          </a:blipFill>
        </p:spPr>
        <p:txBody>
          <a:bodyPr wrap="square" lIns="0" tIns="0" rIns="0" bIns="0" rtlCol="0"/>
          <a:lstStyle/>
          <a:p>
            <a:endParaRPr/>
          </a:p>
        </p:txBody>
      </p:sp>
      <p:sp>
        <p:nvSpPr>
          <p:cNvPr id="6" name="Rectangle 5"/>
          <p:cNvSpPr/>
          <p:nvPr/>
        </p:nvSpPr>
        <p:spPr>
          <a:xfrm>
            <a:off x="4876800" y="2266950"/>
            <a:ext cx="3886200" cy="2528897"/>
          </a:xfrm>
          <a:prstGeom prst="rect">
            <a:avLst/>
          </a:prstGeom>
        </p:spPr>
        <p:txBody>
          <a:bodyPr wrap="square">
            <a:spAutoFit/>
          </a:bodyPr>
          <a:lstStyle/>
          <a:p>
            <a:pPr marL="12700">
              <a:lnSpc>
                <a:spcPct val="100000"/>
              </a:lnSpc>
              <a:spcBef>
                <a:spcPts val="95"/>
              </a:spcBef>
            </a:pPr>
            <a:r>
              <a:rPr lang="en-IN" b="1" spc="-10" dirty="0">
                <a:latin typeface="Century Gothic"/>
                <a:cs typeface="Century Gothic"/>
              </a:rPr>
              <a:t>ADVANTAGES</a:t>
            </a:r>
            <a:endParaRPr lang="en-IN" dirty="0">
              <a:latin typeface="Century Gothic"/>
              <a:cs typeface="Century Gothic"/>
            </a:endParaRPr>
          </a:p>
          <a:p>
            <a:pPr marL="756285" indent="-287020">
              <a:lnSpc>
                <a:spcPct val="100000"/>
              </a:lnSpc>
              <a:spcBef>
                <a:spcPts val="1939"/>
              </a:spcBef>
              <a:buFont typeface="Wingdings"/>
              <a:buChar char=""/>
              <a:tabLst>
                <a:tab pos="756285" algn="l"/>
                <a:tab pos="756920" algn="l"/>
              </a:tabLst>
            </a:pPr>
            <a:r>
              <a:rPr lang="en-IN" sz="1400" dirty="0">
                <a:latin typeface="Century Gothic"/>
                <a:cs typeface="Century Gothic"/>
              </a:rPr>
              <a:t>Easy </a:t>
            </a:r>
            <a:r>
              <a:rPr lang="en-IN" sz="1400" spc="5" dirty="0">
                <a:latin typeface="Century Gothic"/>
                <a:cs typeface="Century Gothic"/>
              </a:rPr>
              <a:t>to</a:t>
            </a:r>
            <a:r>
              <a:rPr lang="en-IN" sz="1400" spc="-45" dirty="0">
                <a:latin typeface="Century Gothic"/>
                <a:cs typeface="Century Gothic"/>
              </a:rPr>
              <a:t> </a:t>
            </a:r>
            <a:r>
              <a:rPr lang="en-IN" sz="1400" spc="-5" dirty="0">
                <a:latin typeface="Century Gothic"/>
                <a:cs typeface="Century Gothic"/>
              </a:rPr>
              <a:t>wire</a:t>
            </a:r>
            <a:endParaRPr lang="en-IN" sz="1400" dirty="0">
              <a:latin typeface="Century Gothic"/>
              <a:cs typeface="Century Gothic"/>
            </a:endParaRPr>
          </a:p>
          <a:p>
            <a:pPr marL="756285" indent="-287020">
              <a:lnSpc>
                <a:spcPct val="100000"/>
              </a:lnSpc>
              <a:spcBef>
                <a:spcPts val="1920"/>
              </a:spcBef>
              <a:buFont typeface="Wingdings"/>
              <a:buChar char=""/>
              <a:tabLst>
                <a:tab pos="756285" algn="l"/>
                <a:tab pos="756920" algn="l"/>
              </a:tabLst>
            </a:pPr>
            <a:r>
              <a:rPr lang="en-IN" sz="1400" dirty="0">
                <a:latin typeface="Century Gothic"/>
                <a:cs typeface="Century Gothic"/>
              </a:rPr>
              <a:t>Easy </a:t>
            </a:r>
            <a:r>
              <a:rPr lang="en-IN" sz="1400" spc="5" dirty="0">
                <a:latin typeface="Century Gothic"/>
                <a:cs typeface="Century Gothic"/>
              </a:rPr>
              <a:t>to</a:t>
            </a:r>
            <a:r>
              <a:rPr lang="en-IN" sz="1400" spc="-45" dirty="0">
                <a:latin typeface="Century Gothic"/>
                <a:cs typeface="Century Gothic"/>
              </a:rPr>
              <a:t> </a:t>
            </a:r>
            <a:r>
              <a:rPr lang="en-IN" sz="1400" dirty="0">
                <a:latin typeface="Century Gothic"/>
                <a:cs typeface="Century Gothic"/>
              </a:rPr>
              <a:t>expand</a:t>
            </a:r>
          </a:p>
          <a:p>
            <a:pPr marL="12700">
              <a:lnSpc>
                <a:spcPct val="100000"/>
              </a:lnSpc>
              <a:spcBef>
                <a:spcPts val="1900"/>
              </a:spcBef>
            </a:pPr>
            <a:r>
              <a:rPr lang="en-IN" b="1" spc="-5" dirty="0">
                <a:latin typeface="Century Gothic"/>
                <a:cs typeface="Century Gothic"/>
              </a:rPr>
              <a:t>DISADVANTAGE</a:t>
            </a:r>
            <a:endParaRPr lang="en-IN" dirty="0">
              <a:latin typeface="Century Gothic"/>
              <a:cs typeface="Century Gothic"/>
            </a:endParaRPr>
          </a:p>
          <a:p>
            <a:pPr>
              <a:lnSpc>
                <a:spcPct val="100000"/>
              </a:lnSpc>
              <a:spcBef>
                <a:spcPts val="50"/>
              </a:spcBef>
            </a:pPr>
            <a:endParaRPr lang="en-IN" dirty="0">
              <a:latin typeface="Times New Roman"/>
              <a:cs typeface="Times New Roman"/>
            </a:endParaRPr>
          </a:p>
          <a:p>
            <a:pPr marL="756285" indent="-287020">
              <a:lnSpc>
                <a:spcPct val="100000"/>
              </a:lnSpc>
              <a:buFont typeface="Wingdings"/>
              <a:buChar char=""/>
              <a:tabLst>
                <a:tab pos="756285" algn="l"/>
                <a:tab pos="756920" algn="l"/>
              </a:tabLst>
            </a:pPr>
            <a:r>
              <a:rPr lang="en-IN" sz="1400" spc="-5" dirty="0">
                <a:latin typeface="Century Gothic"/>
                <a:cs typeface="Century Gothic"/>
              </a:rPr>
              <a:t>Single </a:t>
            </a:r>
            <a:r>
              <a:rPr lang="en-IN" sz="1400" dirty="0">
                <a:latin typeface="Century Gothic"/>
                <a:cs typeface="Century Gothic"/>
              </a:rPr>
              <a:t>cable failure can take </a:t>
            </a:r>
            <a:r>
              <a:rPr lang="en-IN" sz="1400" spc="-5" dirty="0">
                <a:latin typeface="Century Gothic"/>
                <a:cs typeface="Century Gothic"/>
              </a:rPr>
              <a:t>down </a:t>
            </a:r>
            <a:r>
              <a:rPr lang="en-IN" sz="1400" dirty="0">
                <a:latin typeface="Century Gothic"/>
                <a:cs typeface="Century Gothic"/>
              </a:rPr>
              <a:t>an entire</a:t>
            </a:r>
            <a:r>
              <a:rPr lang="en-IN" sz="1400" spc="-125" dirty="0">
                <a:latin typeface="Century Gothic"/>
                <a:cs typeface="Century Gothic"/>
              </a:rPr>
              <a:t> </a:t>
            </a:r>
            <a:r>
              <a:rPr lang="en-IN" sz="1400" dirty="0">
                <a:latin typeface="Century Gothic"/>
                <a:cs typeface="Century Gothic"/>
              </a:rPr>
              <a:t>network</a:t>
            </a:r>
          </a:p>
        </p:txBody>
      </p:sp>
    </p:spTree>
    <p:extLst>
      <p:ext uri="{BB962C8B-B14F-4D97-AF65-F5344CB8AC3E}">
        <p14:creationId xmlns:p14="http://schemas.microsoft.com/office/powerpoint/2010/main" val="31611342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8794" y="194405"/>
            <a:ext cx="5255006" cy="567463"/>
          </a:xfrm>
          <a:prstGeom prst="rect">
            <a:avLst/>
          </a:prstGeom>
        </p:spPr>
        <p:txBody>
          <a:bodyPr vert="horz" wrap="square" lIns="0" tIns="13335" rIns="0" bIns="0" rtlCol="0">
            <a:spAutoFit/>
          </a:bodyPr>
          <a:lstStyle/>
          <a:p>
            <a:pPr marL="12700">
              <a:lnSpc>
                <a:spcPct val="100000"/>
              </a:lnSpc>
              <a:spcBef>
                <a:spcPts val="105"/>
              </a:spcBef>
            </a:pPr>
            <a:r>
              <a:rPr b="1" spc="-5"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Fiber-Optic</a:t>
            </a:r>
            <a:r>
              <a:rPr b="1" spc="-65"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 </a:t>
            </a:r>
            <a:r>
              <a:rPr b="1"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Cable</a:t>
            </a:r>
          </a:p>
        </p:txBody>
      </p:sp>
      <p:sp>
        <p:nvSpPr>
          <p:cNvPr id="3" name="object 3"/>
          <p:cNvSpPr txBox="1"/>
          <p:nvPr/>
        </p:nvSpPr>
        <p:spPr>
          <a:xfrm>
            <a:off x="612143" y="1027367"/>
            <a:ext cx="7788275" cy="3493905"/>
          </a:xfrm>
          <a:prstGeom prst="rect">
            <a:avLst/>
          </a:prstGeom>
        </p:spPr>
        <p:txBody>
          <a:bodyPr vert="horz" wrap="square" lIns="0" tIns="13335" rIns="0" bIns="0" rtlCol="0">
            <a:spAutoFit/>
          </a:bodyPr>
          <a:lstStyle/>
          <a:p>
            <a:pPr marL="12700" marR="158115">
              <a:lnSpc>
                <a:spcPct val="100000"/>
              </a:lnSpc>
              <a:spcBef>
                <a:spcPts val="105"/>
              </a:spcBef>
            </a:pPr>
            <a:r>
              <a:rPr dirty="0">
                <a:latin typeface="Palatino Linotype"/>
                <a:cs typeface="Palatino Linotype"/>
              </a:rPr>
              <a:t>A fiber </a:t>
            </a:r>
            <a:r>
              <a:rPr spc="-5" dirty="0">
                <a:latin typeface="Palatino Linotype"/>
                <a:cs typeface="Palatino Linotype"/>
              </a:rPr>
              <a:t>optic </a:t>
            </a:r>
            <a:r>
              <a:rPr dirty="0">
                <a:latin typeface="Palatino Linotype"/>
                <a:cs typeface="Palatino Linotype"/>
              </a:rPr>
              <a:t>cable is made </a:t>
            </a:r>
            <a:r>
              <a:rPr spc="-5" dirty="0">
                <a:latin typeface="Palatino Linotype"/>
                <a:cs typeface="Palatino Linotype"/>
              </a:rPr>
              <a:t>of </a:t>
            </a:r>
            <a:r>
              <a:rPr dirty="0">
                <a:latin typeface="Palatino Linotype"/>
                <a:cs typeface="Palatino Linotype"/>
              </a:rPr>
              <a:t>glass or plastic and </a:t>
            </a:r>
            <a:r>
              <a:rPr spc="-5" dirty="0">
                <a:latin typeface="Palatino Linotype"/>
                <a:cs typeface="Palatino Linotype"/>
              </a:rPr>
              <a:t>transmit </a:t>
            </a:r>
            <a:r>
              <a:rPr dirty="0">
                <a:latin typeface="Palatino Linotype"/>
                <a:cs typeface="Palatino Linotype"/>
              </a:rPr>
              <a:t>signals</a:t>
            </a:r>
            <a:r>
              <a:rPr spc="-215" dirty="0">
                <a:latin typeface="Palatino Linotype"/>
                <a:cs typeface="Palatino Linotype"/>
              </a:rPr>
              <a:t> </a:t>
            </a:r>
            <a:r>
              <a:rPr spc="-5" dirty="0">
                <a:latin typeface="Palatino Linotype"/>
                <a:cs typeface="Palatino Linotype"/>
              </a:rPr>
              <a:t>in  the </a:t>
            </a:r>
            <a:r>
              <a:rPr dirty="0">
                <a:latin typeface="Palatino Linotype"/>
                <a:cs typeface="Palatino Linotype"/>
              </a:rPr>
              <a:t>form of</a:t>
            </a:r>
            <a:r>
              <a:rPr spc="-50" dirty="0">
                <a:latin typeface="Palatino Linotype"/>
                <a:cs typeface="Palatino Linotype"/>
              </a:rPr>
              <a:t> </a:t>
            </a:r>
            <a:r>
              <a:rPr spc="-5" dirty="0">
                <a:latin typeface="Palatino Linotype"/>
                <a:cs typeface="Palatino Linotype"/>
              </a:rPr>
              <a:t>light.</a:t>
            </a:r>
            <a:endParaRPr dirty="0">
              <a:latin typeface="Palatino Linotype"/>
              <a:cs typeface="Palatino Linotype"/>
            </a:endParaRPr>
          </a:p>
          <a:p>
            <a:pPr>
              <a:lnSpc>
                <a:spcPct val="100000"/>
              </a:lnSpc>
              <a:spcBef>
                <a:spcPts val="20"/>
              </a:spcBef>
            </a:pPr>
            <a:endParaRPr sz="2000" dirty="0">
              <a:latin typeface="Times New Roman"/>
              <a:cs typeface="Times New Roman"/>
            </a:endParaRPr>
          </a:p>
          <a:p>
            <a:pPr marL="57785">
              <a:lnSpc>
                <a:spcPct val="100000"/>
              </a:lnSpc>
            </a:pPr>
            <a:r>
              <a:rPr sz="2000" b="1" dirty="0">
                <a:latin typeface="Palatino Linotype"/>
                <a:cs typeface="Palatino Linotype"/>
              </a:rPr>
              <a:t>Nature </a:t>
            </a:r>
            <a:r>
              <a:rPr sz="2000" b="1" spc="-5" dirty="0">
                <a:latin typeface="Palatino Linotype"/>
                <a:cs typeface="Palatino Linotype"/>
              </a:rPr>
              <a:t>of</a:t>
            </a:r>
            <a:r>
              <a:rPr sz="2000" b="1" spc="-15" dirty="0">
                <a:latin typeface="Palatino Linotype"/>
                <a:cs typeface="Palatino Linotype"/>
              </a:rPr>
              <a:t> </a:t>
            </a:r>
            <a:r>
              <a:rPr sz="2000" b="1" dirty="0">
                <a:latin typeface="Palatino Linotype"/>
                <a:cs typeface="Palatino Linotype"/>
              </a:rPr>
              <a:t>light:</a:t>
            </a:r>
            <a:endParaRPr sz="2000" dirty="0">
              <a:latin typeface="Palatino Linotype"/>
              <a:cs typeface="Palatino Linotype"/>
            </a:endParaRPr>
          </a:p>
          <a:p>
            <a:pPr>
              <a:lnSpc>
                <a:spcPct val="100000"/>
              </a:lnSpc>
            </a:pPr>
            <a:endParaRPr sz="2000" dirty="0">
              <a:latin typeface="Times New Roman"/>
              <a:cs typeface="Times New Roman"/>
            </a:endParaRPr>
          </a:p>
          <a:p>
            <a:pPr marL="329565" indent="-287655">
              <a:lnSpc>
                <a:spcPct val="100000"/>
              </a:lnSpc>
              <a:spcBef>
                <a:spcPts val="1655"/>
              </a:spcBef>
              <a:buFont typeface="Wingdings"/>
              <a:buChar char=""/>
              <a:tabLst>
                <a:tab pos="329565" algn="l"/>
                <a:tab pos="330200" algn="l"/>
              </a:tabLst>
            </a:pPr>
            <a:r>
              <a:rPr sz="1600" dirty="0">
                <a:latin typeface="Palatino Linotype"/>
                <a:cs typeface="Palatino Linotype"/>
              </a:rPr>
              <a:t>Light </a:t>
            </a:r>
            <a:r>
              <a:rPr sz="1600" spc="-10" dirty="0">
                <a:latin typeface="Palatino Linotype"/>
                <a:cs typeface="Palatino Linotype"/>
              </a:rPr>
              <a:t>travels </a:t>
            </a:r>
            <a:r>
              <a:rPr sz="1600" dirty="0">
                <a:latin typeface="Palatino Linotype"/>
                <a:cs typeface="Palatino Linotype"/>
              </a:rPr>
              <a:t>in a </a:t>
            </a:r>
            <a:r>
              <a:rPr sz="1600" spc="-5" dirty="0">
                <a:latin typeface="Palatino Linotype"/>
                <a:cs typeface="Palatino Linotype"/>
              </a:rPr>
              <a:t>straight</a:t>
            </a:r>
            <a:r>
              <a:rPr sz="1600" spc="-10" dirty="0">
                <a:latin typeface="Palatino Linotype"/>
                <a:cs typeface="Palatino Linotype"/>
              </a:rPr>
              <a:t> </a:t>
            </a:r>
            <a:r>
              <a:rPr sz="1600" dirty="0">
                <a:latin typeface="Palatino Linotype"/>
                <a:cs typeface="Palatino Linotype"/>
              </a:rPr>
              <a:t>line</a:t>
            </a:r>
          </a:p>
          <a:p>
            <a:pPr>
              <a:lnSpc>
                <a:spcPct val="100000"/>
              </a:lnSpc>
              <a:spcBef>
                <a:spcPts val="30"/>
              </a:spcBef>
              <a:buFont typeface="Wingdings"/>
              <a:buChar char=""/>
            </a:pPr>
            <a:endParaRPr dirty="0">
              <a:latin typeface="Times New Roman"/>
              <a:cs typeface="Times New Roman"/>
            </a:endParaRPr>
          </a:p>
          <a:p>
            <a:pPr marL="329565" marR="194945" indent="-287020">
              <a:lnSpc>
                <a:spcPct val="100000"/>
              </a:lnSpc>
              <a:buFont typeface="Wingdings"/>
              <a:buChar char=""/>
              <a:tabLst>
                <a:tab pos="329565" algn="l"/>
                <a:tab pos="330200" algn="l"/>
              </a:tabLst>
            </a:pPr>
            <a:r>
              <a:rPr sz="1600" dirty="0">
                <a:latin typeface="Palatino Linotype"/>
                <a:cs typeface="Palatino Linotype"/>
              </a:rPr>
              <a:t>If light </a:t>
            </a:r>
            <a:r>
              <a:rPr sz="1600" spc="-5" dirty="0">
                <a:latin typeface="Palatino Linotype"/>
                <a:cs typeface="Palatino Linotype"/>
              </a:rPr>
              <a:t>goes </a:t>
            </a:r>
            <a:r>
              <a:rPr sz="1600" dirty="0">
                <a:latin typeface="Palatino Linotype"/>
                <a:cs typeface="Palatino Linotype"/>
              </a:rPr>
              <a:t>from one substance </a:t>
            </a:r>
            <a:r>
              <a:rPr sz="1600" spc="-5" dirty="0">
                <a:latin typeface="Palatino Linotype"/>
                <a:cs typeface="Palatino Linotype"/>
              </a:rPr>
              <a:t>to another then </a:t>
            </a:r>
            <a:r>
              <a:rPr sz="1600" dirty="0">
                <a:latin typeface="Palatino Linotype"/>
                <a:cs typeface="Palatino Linotype"/>
              </a:rPr>
              <a:t>the </a:t>
            </a:r>
            <a:r>
              <a:rPr sz="1600" spc="-5" dirty="0">
                <a:latin typeface="Palatino Linotype"/>
                <a:cs typeface="Palatino Linotype"/>
              </a:rPr>
              <a:t>ray </a:t>
            </a:r>
            <a:r>
              <a:rPr sz="1600" dirty="0">
                <a:latin typeface="Palatino Linotype"/>
                <a:cs typeface="Palatino Linotype"/>
              </a:rPr>
              <a:t>of light </a:t>
            </a:r>
            <a:r>
              <a:rPr sz="1600" spc="-5" dirty="0">
                <a:latin typeface="Palatino Linotype"/>
                <a:cs typeface="Palatino Linotype"/>
              </a:rPr>
              <a:t>changes  </a:t>
            </a:r>
            <a:r>
              <a:rPr sz="1600" dirty="0">
                <a:latin typeface="Palatino Linotype"/>
                <a:cs typeface="Palatino Linotype"/>
              </a:rPr>
              <a:t>direction</a:t>
            </a:r>
          </a:p>
          <a:p>
            <a:pPr>
              <a:lnSpc>
                <a:spcPct val="100000"/>
              </a:lnSpc>
              <a:spcBef>
                <a:spcPts val="35"/>
              </a:spcBef>
              <a:buFont typeface="Wingdings"/>
              <a:buChar char=""/>
            </a:pPr>
            <a:endParaRPr dirty="0">
              <a:latin typeface="Times New Roman"/>
              <a:cs typeface="Times New Roman"/>
            </a:endParaRPr>
          </a:p>
          <a:p>
            <a:pPr marL="329565" marR="5080" indent="-287020">
              <a:lnSpc>
                <a:spcPct val="100000"/>
              </a:lnSpc>
              <a:buFont typeface="Wingdings"/>
              <a:buChar char=""/>
              <a:tabLst>
                <a:tab pos="329565" algn="l"/>
                <a:tab pos="330200" algn="l"/>
              </a:tabLst>
            </a:pPr>
            <a:r>
              <a:rPr sz="1600" dirty="0">
                <a:latin typeface="Palatino Linotype"/>
                <a:cs typeface="Palatino Linotype"/>
              </a:rPr>
              <a:t>Ray of light </a:t>
            </a:r>
            <a:r>
              <a:rPr sz="1600" spc="-5" dirty="0">
                <a:latin typeface="Palatino Linotype"/>
                <a:cs typeface="Palatino Linotype"/>
              </a:rPr>
              <a:t>changes </a:t>
            </a:r>
            <a:r>
              <a:rPr sz="1600" dirty="0">
                <a:latin typeface="Palatino Linotype"/>
                <a:cs typeface="Palatino Linotype"/>
              </a:rPr>
              <a:t>direction when </a:t>
            </a:r>
            <a:r>
              <a:rPr sz="1600" spc="-5" dirty="0">
                <a:latin typeface="Palatino Linotype"/>
                <a:cs typeface="Palatino Linotype"/>
              </a:rPr>
              <a:t>goes </a:t>
            </a:r>
            <a:r>
              <a:rPr sz="1600" dirty="0">
                <a:latin typeface="Palatino Linotype"/>
                <a:cs typeface="Palatino Linotype"/>
              </a:rPr>
              <a:t>from more dense </a:t>
            </a:r>
            <a:r>
              <a:rPr sz="1600" spc="-5" dirty="0">
                <a:latin typeface="Palatino Linotype"/>
                <a:cs typeface="Palatino Linotype"/>
              </a:rPr>
              <a:t>to </a:t>
            </a:r>
            <a:r>
              <a:rPr sz="1600" dirty="0">
                <a:latin typeface="Palatino Linotype"/>
                <a:cs typeface="Palatino Linotype"/>
              </a:rPr>
              <a:t>a less </a:t>
            </a:r>
            <a:r>
              <a:rPr sz="1600" spc="-5" dirty="0">
                <a:latin typeface="Palatino Linotype"/>
                <a:cs typeface="Palatino Linotype"/>
              </a:rPr>
              <a:t>dence  </a:t>
            </a:r>
            <a:r>
              <a:rPr sz="1600" dirty="0">
                <a:latin typeface="Palatino Linotype"/>
                <a:cs typeface="Palatino Linotype"/>
              </a:rPr>
              <a:t>substance</a:t>
            </a:r>
          </a:p>
        </p:txBody>
      </p:sp>
      <p:sp>
        <p:nvSpPr>
          <p:cNvPr id="5" name="object 5"/>
          <p:cNvSpPr/>
          <p:nvPr/>
        </p:nvSpPr>
        <p:spPr>
          <a:xfrm>
            <a:off x="6135623" y="1424179"/>
            <a:ext cx="2587752" cy="2035683"/>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451964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23191" y="1200151"/>
            <a:ext cx="6725411" cy="3064383"/>
          </a:xfrm>
          <a:prstGeom prst="rect">
            <a:avLst/>
          </a:prstGeom>
          <a:blipFill>
            <a:blip r:embed="rId3"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133600" y="209550"/>
            <a:ext cx="6012431" cy="505908"/>
          </a:xfrm>
          <a:prstGeom prst="rect">
            <a:avLst/>
          </a:prstGeom>
        </p:spPr>
        <p:txBody>
          <a:bodyPr vert="horz" wrap="square" lIns="0" tIns="13335" rIns="0" bIns="0" rtlCol="0">
            <a:spAutoFit/>
          </a:bodyPr>
          <a:lstStyle/>
          <a:p>
            <a:pPr marL="12700">
              <a:lnSpc>
                <a:spcPct val="100000"/>
              </a:lnSpc>
              <a:spcBef>
                <a:spcPts val="105"/>
              </a:spcBef>
            </a:pPr>
            <a:r>
              <a:rPr sz="3200" spc="-5" dirty="0"/>
              <a:t>Fiber</a:t>
            </a:r>
            <a:r>
              <a:rPr sz="3200" spc="-70" dirty="0"/>
              <a:t> </a:t>
            </a:r>
            <a:r>
              <a:rPr sz="3200" dirty="0"/>
              <a:t>Construction</a:t>
            </a:r>
          </a:p>
        </p:txBody>
      </p:sp>
    </p:spTree>
    <p:extLst>
      <p:ext uri="{BB962C8B-B14F-4D97-AF65-F5344CB8AC3E}">
        <p14:creationId xmlns:p14="http://schemas.microsoft.com/office/powerpoint/2010/main" val="31623898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455467" y="2875774"/>
            <a:ext cx="3781044" cy="150190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726739" y="975864"/>
            <a:ext cx="3285744" cy="13716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557783" y="133350"/>
            <a:ext cx="8458199" cy="505908"/>
          </a:xfrm>
          <a:prstGeom prst="rect">
            <a:avLst/>
          </a:prstGeom>
        </p:spPr>
        <p:txBody>
          <a:bodyPr vert="horz" wrap="square" lIns="0" tIns="13335" rIns="0" bIns="0" rtlCol="0">
            <a:spAutoFit/>
          </a:bodyPr>
          <a:lstStyle/>
          <a:p>
            <a:pPr marL="12700">
              <a:lnSpc>
                <a:spcPct val="100000"/>
              </a:lnSpc>
              <a:spcBef>
                <a:spcPts val="105"/>
              </a:spcBef>
            </a:pPr>
            <a:r>
              <a:rPr sz="3200" spc="-5" dirty="0"/>
              <a:t>Fiber </a:t>
            </a:r>
            <a:r>
              <a:rPr sz="3200" dirty="0"/>
              <a:t>– </a:t>
            </a:r>
            <a:r>
              <a:rPr sz="3200" spc="-5" dirty="0"/>
              <a:t>Optic </a:t>
            </a:r>
            <a:r>
              <a:rPr sz="3200" dirty="0"/>
              <a:t>cable</a:t>
            </a:r>
            <a:r>
              <a:rPr sz="3200" spc="-25" dirty="0"/>
              <a:t> </a:t>
            </a:r>
            <a:r>
              <a:rPr sz="3200" dirty="0"/>
              <a:t>Connectors</a:t>
            </a:r>
          </a:p>
        </p:txBody>
      </p:sp>
      <p:sp>
        <p:nvSpPr>
          <p:cNvPr id="6" name="object 6"/>
          <p:cNvSpPr txBox="1"/>
          <p:nvPr/>
        </p:nvSpPr>
        <p:spPr>
          <a:xfrm>
            <a:off x="2402889" y="2348036"/>
            <a:ext cx="3886200" cy="307777"/>
          </a:xfrm>
          <a:prstGeom prst="rect">
            <a:avLst/>
          </a:prstGeom>
          <a:solidFill>
            <a:srgbClr val="FFFFFF"/>
          </a:solidFill>
          <a:ln w="28955">
            <a:solidFill>
              <a:srgbClr val="5F76B4"/>
            </a:solidFill>
          </a:ln>
        </p:spPr>
        <p:txBody>
          <a:bodyPr vert="horz" wrap="square" lIns="0" tIns="30480" rIns="0" bIns="0" rtlCol="0">
            <a:spAutoFit/>
          </a:bodyPr>
          <a:lstStyle/>
          <a:p>
            <a:pPr marL="90805">
              <a:lnSpc>
                <a:spcPct val="100000"/>
              </a:lnSpc>
              <a:spcBef>
                <a:spcPts val="240"/>
              </a:spcBef>
            </a:pPr>
            <a:r>
              <a:rPr sz="1800" dirty="0">
                <a:latin typeface="Palatino Linotype"/>
                <a:cs typeface="Palatino Linotype"/>
              </a:rPr>
              <a:t>Subscriber Channel (SC)</a:t>
            </a:r>
            <a:r>
              <a:rPr sz="1800" spc="-10" dirty="0">
                <a:latin typeface="Palatino Linotype"/>
                <a:cs typeface="Palatino Linotype"/>
              </a:rPr>
              <a:t> </a:t>
            </a:r>
            <a:r>
              <a:rPr sz="1800" dirty="0">
                <a:latin typeface="Palatino Linotype"/>
                <a:cs typeface="Palatino Linotype"/>
              </a:rPr>
              <a:t>Connecter</a:t>
            </a:r>
            <a:endParaRPr sz="1800">
              <a:latin typeface="Palatino Linotype"/>
              <a:cs typeface="Palatino Linotype"/>
            </a:endParaRPr>
          </a:p>
        </p:txBody>
      </p:sp>
      <p:sp>
        <p:nvSpPr>
          <p:cNvPr id="7" name="object 7"/>
          <p:cNvSpPr txBox="1"/>
          <p:nvPr/>
        </p:nvSpPr>
        <p:spPr>
          <a:xfrm>
            <a:off x="2857042" y="4435398"/>
            <a:ext cx="3290570" cy="307777"/>
          </a:xfrm>
          <a:prstGeom prst="rect">
            <a:avLst/>
          </a:prstGeom>
          <a:solidFill>
            <a:srgbClr val="FFFFFF"/>
          </a:solidFill>
          <a:ln w="28955">
            <a:solidFill>
              <a:srgbClr val="5F76B4"/>
            </a:solidFill>
          </a:ln>
        </p:spPr>
        <p:txBody>
          <a:bodyPr vert="horz" wrap="square" lIns="0" tIns="30480" rIns="0" bIns="0" rtlCol="0">
            <a:spAutoFit/>
          </a:bodyPr>
          <a:lstStyle/>
          <a:p>
            <a:pPr marL="251460">
              <a:lnSpc>
                <a:spcPct val="100000"/>
              </a:lnSpc>
              <a:spcBef>
                <a:spcPts val="240"/>
              </a:spcBef>
            </a:pPr>
            <a:r>
              <a:rPr sz="1800" spc="-5" dirty="0">
                <a:latin typeface="Palatino Linotype"/>
                <a:cs typeface="Palatino Linotype"/>
              </a:rPr>
              <a:t>Straight-Tip </a:t>
            </a:r>
            <a:r>
              <a:rPr sz="1800" dirty="0">
                <a:latin typeface="Palatino Linotype"/>
                <a:cs typeface="Palatino Linotype"/>
              </a:rPr>
              <a:t>(ST)</a:t>
            </a:r>
            <a:r>
              <a:rPr sz="1800" spc="10" dirty="0">
                <a:latin typeface="Palatino Linotype"/>
                <a:cs typeface="Palatino Linotype"/>
              </a:rPr>
              <a:t> </a:t>
            </a:r>
            <a:r>
              <a:rPr sz="1800" spc="-5" dirty="0">
                <a:latin typeface="Palatino Linotype"/>
                <a:cs typeface="Palatino Linotype"/>
              </a:rPr>
              <a:t>Connecter</a:t>
            </a:r>
            <a:endParaRPr sz="1800">
              <a:latin typeface="Palatino Linotype"/>
              <a:cs typeface="Palatino Linotype"/>
            </a:endParaRPr>
          </a:p>
        </p:txBody>
      </p:sp>
    </p:spTree>
    <p:extLst>
      <p:ext uri="{BB962C8B-B14F-4D97-AF65-F5344CB8AC3E}">
        <p14:creationId xmlns:p14="http://schemas.microsoft.com/office/powerpoint/2010/main" val="5346066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720868" y="209550"/>
            <a:ext cx="6317615" cy="566822"/>
          </a:xfrm>
          <a:prstGeom prst="rect">
            <a:avLst/>
          </a:prstGeom>
        </p:spPr>
        <p:txBody>
          <a:bodyPr vert="horz" wrap="square" lIns="0" tIns="12700" rIns="0" bIns="0" rtlCol="0">
            <a:spAutoFit/>
          </a:bodyPr>
          <a:lstStyle/>
          <a:p>
            <a:pPr marL="12700">
              <a:lnSpc>
                <a:spcPct val="100000"/>
              </a:lnSpc>
              <a:spcBef>
                <a:spcPts val="100"/>
              </a:spcBef>
            </a:pPr>
            <a:r>
              <a:rPr b="1" dirty="0">
                <a:solidFill>
                  <a:srgbClr val="5F76B4"/>
                </a:solidFill>
                <a:effectLst>
                  <a:outerShdw blurRad="38100" dist="38100" dir="2700000" algn="tl">
                    <a:srgbClr val="000000">
                      <a:alpha val="43137"/>
                    </a:srgbClr>
                  </a:outerShdw>
                </a:effectLst>
                <a:latin typeface="Bahnschrift SemiBold" panose="020B0502040204020203" pitchFamily="34" charset="0"/>
                <a:cs typeface="Palatino Linotype"/>
              </a:rPr>
              <a:t>Areas of</a:t>
            </a:r>
            <a:r>
              <a:rPr b="1" spc="-290" dirty="0">
                <a:solidFill>
                  <a:srgbClr val="5F76B4"/>
                </a:solidFill>
                <a:effectLst>
                  <a:outerShdw blurRad="38100" dist="38100" dir="2700000" algn="tl">
                    <a:srgbClr val="000000">
                      <a:alpha val="43137"/>
                    </a:srgbClr>
                  </a:outerShdw>
                </a:effectLst>
                <a:latin typeface="Bahnschrift SemiBold" panose="020B0502040204020203" pitchFamily="34" charset="0"/>
                <a:cs typeface="Palatino Linotype"/>
              </a:rPr>
              <a:t> </a:t>
            </a:r>
            <a:r>
              <a:rPr b="1" dirty="0">
                <a:solidFill>
                  <a:srgbClr val="5F76B4"/>
                </a:solidFill>
                <a:effectLst>
                  <a:outerShdw blurRad="38100" dist="38100" dir="2700000" algn="tl">
                    <a:srgbClr val="000000">
                      <a:alpha val="43137"/>
                    </a:srgbClr>
                  </a:outerShdw>
                </a:effectLst>
                <a:latin typeface="Bahnschrift SemiBold" panose="020B0502040204020203" pitchFamily="34" charset="0"/>
                <a:cs typeface="Palatino Linotype"/>
              </a:rPr>
              <a:t>Application</a:t>
            </a:r>
            <a:endParaRPr b="1" dirty="0">
              <a:effectLst>
                <a:outerShdw blurRad="38100" dist="38100" dir="2700000" algn="tl">
                  <a:srgbClr val="000000">
                    <a:alpha val="43137"/>
                  </a:srgbClr>
                </a:outerShdw>
              </a:effectLst>
              <a:latin typeface="Bahnschrift SemiBold" panose="020B0502040204020203" pitchFamily="34" charset="0"/>
              <a:cs typeface="Palatino Linotype"/>
            </a:endParaRPr>
          </a:p>
        </p:txBody>
      </p:sp>
      <p:sp>
        <p:nvSpPr>
          <p:cNvPr id="4" name="object 4"/>
          <p:cNvSpPr txBox="1"/>
          <p:nvPr/>
        </p:nvSpPr>
        <p:spPr>
          <a:xfrm>
            <a:off x="429647" y="971550"/>
            <a:ext cx="3434079" cy="1859483"/>
          </a:xfrm>
          <a:prstGeom prst="rect">
            <a:avLst/>
          </a:prstGeom>
        </p:spPr>
        <p:txBody>
          <a:bodyPr vert="horz" wrap="square" lIns="0" tIns="12700" rIns="0" bIns="0" rtlCol="0">
            <a:spAutoFit/>
          </a:bodyPr>
          <a:lstStyle/>
          <a:p>
            <a:pPr marL="355600" indent="-342900">
              <a:lnSpc>
                <a:spcPct val="100000"/>
              </a:lnSpc>
              <a:spcBef>
                <a:spcPts val="100"/>
              </a:spcBef>
              <a:buFont typeface="Wingdings"/>
              <a:buChar char=""/>
              <a:tabLst>
                <a:tab pos="354965" algn="l"/>
                <a:tab pos="355600" algn="l"/>
              </a:tabLst>
            </a:pPr>
            <a:r>
              <a:rPr sz="1600" spc="-15" dirty="0">
                <a:latin typeface="Century Gothic"/>
                <a:cs typeface="Century Gothic"/>
              </a:rPr>
              <a:t>T</a:t>
            </a:r>
            <a:r>
              <a:rPr sz="1600" dirty="0">
                <a:latin typeface="Century Gothic"/>
                <a:cs typeface="Century Gothic"/>
              </a:rPr>
              <a:t>eleco</a:t>
            </a:r>
            <a:r>
              <a:rPr sz="1600" spc="5" dirty="0">
                <a:latin typeface="Century Gothic"/>
                <a:cs typeface="Century Gothic"/>
              </a:rPr>
              <a:t>m</a:t>
            </a:r>
            <a:r>
              <a:rPr sz="1600" dirty="0">
                <a:latin typeface="Century Gothic"/>
                <a:cs typeface="Century Gothic"/>
              </a:rPr>
              <a:t>m</a:t>
            </a:r>
            <a:r>
              <a:rPr sz="1600" spc="5" dirty="0">
                <a:latin typeface="Century Gothic"/>
                <a:cs typeface="Century Gothic"/>
              </a:rPr>
              <a:t>u</a:t>
            </a:r>
            <a:r>
              <a:rPr sz="1600" dirty="0">
                <a:latin typeface="Century Gothic"/>
                <a:cs typeface="Century Gothic"/>
              </a:rPr>
              <a:t>n</a:t>
            </a:r>
            <a:r>
              <a:rPr sz="1600" spc="20" dirty="0">
                <a:latin typeface="Century Gothic"/>
                <a:cs typeface="Century Gothic"/>
              </a:rPr>
              <a:t>i</a:t>
            </a:r>
            <a:r>
              <a:rPr sz="1600" dirty="0">
                <a:latin typeface="Century Gothic"/>
                <a:cs typeface="Century Gothic"/>
              </a:rPr>
              <a:t>cations</a:t>
            </a:r>
          </a:p>
          <a:p>
            <a:pPr>
              <a:lnSpc>
                <a:spcPct val="100000"/>
              </a:lnSpc>
              <a:spcBef>
                <a:spcPts val="5"/>
              </a:spcBef>
              <a:buFont typeface="Wingdings"/>
              <a:buChar char=""/>
            </a:pPr>
            <a:endParaRPr dirty="0">
              <a:latin typeface="Times New Roman"/>
              <a:cs typeface="Times New Roman"/>
            </a:endParaRPr>
          </a:p>
          <a:p>
            <a:pPr marL="355600" indent="-342900">
              <a:lnSpc>
                <a:spcPct val="100000"/>
              </a:lnSpc>
              <a:buFont typeface="Wingdings"/>
              <a:buChar char=""/>
              <a:tabLst>
                <a:tab pos="354965" algn="l"/>
                <a:tab pos="355600" algn="l"/>
              </a:tabLst>
            </a:pPr>
            <a:r>
              <a:rPr sz="1600" dirty="0">
                <a:latin typeface="Century Gothic"/>
                <a:cs typeface="Century Gothic"/>
              </a:rPr>
              <a:t>Local Area</a:t>
            </a:r>
            <a:r>
              <a:rPr sz="1600" spc="-60" dirty="0">
                <a:latin typeface="Century Gothic"/>
                <a:cs typeface="Century Gothic"/>
              </a:rPr>
              <a:t> </a:t>
            </a:r>
            <a:r>
              <a:rPr sz="1600" spc="-5" dirty="0">
                <a:latin typeface="Century Gothic"/>
                <a:cs typeface="Century Gothic"/>
              </a:rPr>
              <a:t>Networks</a:t>
            </a:r>
            <a:endParaRPr sz="1600" dirty="0">
              <a:latin typeface="Century Gothic"/>
              <a:cs typeface="Century Gothic"/>
            </a:endParaRPr>
          </a:p>
          <a:p>
            <a:pPr>
              <a:lnSpc>
                <a:spcPct val="100000"/>
              </a:lnSpc>
              <a:spcBef>
                <a:spcPts val="5"/>
              </a:spcBef>
              <a:buFont typeface="Wingdings"/>
              <a:buChar char=""/>
            </a:pPr>
            <a:endParaRPr dirty="0">
              <a:latin typeface="Times New Roman"/>
              <a:cs typeface="Times New Roman"/>
            </a:endParaRPr>
          </a:p>
          <a:p>
            <a:pPr marL="355600" indent="-342900">
              <a:lnSpc>
                <a:spcPct val="100000"/>
              </a:lnSpc>
              <a:buFont typeface="Wingdings"/>
              <a:buChar char=""/>
              <a:tabLst>
                <a:tab pos="354965" algn="l"/>
                <a:tab pos="355600" algn="l"/>
              </a:tabLst>
            </a:pPr>
            <a:r>
              <a:rPr sz="1600" spc="-5" dirty="0">
                <a:latin typeface="Century Gothic"/>
                <a:cs typeface="Century Gothic"/>
              </a:rPr>
              <a:t>Cable</a:t>
            </a:r>
            <a:r>
              <a:rPr sz="1600" spc="-25" dirty="0">
                <a:latin typeface="Century Gothic"/>
                <a:cs typeface="Century Gothic"/>
              </a:rPr>
              <a:t> </a:t>
            </a:r>
            <a:r>
              <a:rPr sz="1600" spc="-10" dirty="0">
                <a:latin typeface="Century Gothic"/>
                <a:cs typeface="Century Gothic"/>
              </a:rPr>
              <a:t>TV</a:t>
            </a:r>
            <a:endParaRPr sz="1600" dirty="0">
              <a:latin typeface="Century Gothic"/>
              <a:cs typeface="Century Gothic"/>
            </a:endParaRPr>
          </a:p>
          <a:p>
            <a:pPr>
              <a:lnSpc>
                <a:spcPct val="100000"/>
              </a:lnSpc>
              <a:spcBef>
                <a:spcPts val="10"/>
              </a:spcBef>
              <a:buFont typeface="Wingdings"/>
              <a:buChar char=""/>
            </a:pPr>
            <a:endParaRPr sz="2000" dirty="0">
              <a:latin typeface="Times New Roman"/>
              <a:cs typeface="Times New Roman"/>
            </a:endParaRPr>
          </a:p>
          <a:p>
            <a:pPr marL="355600" indent="-342900">
              <a:lnSpc>
                <a:spcPct val="100000"/>
              </a:lnSpc>
              <a:buFont typeface="Wingdings"/>
              <a:buChar char=""/>
              <a:tabLst>
                <a:tab pos="354965" algn="l"/>
                <a:tab pos="355600" algn="l"/>
              </a:tabLst>
            </a:pPr>
            <a:r>
              <a:rPr sz="1600" spc="-5" dirty="0">
                <a:latin typeface="Century Gothic"/>
                <a:cs typeface="Century Gothic"/>
              </a:rPr>
              <a:t>CCTV</a:t>
            </a:r>
            <a:endParaRPr sz="1600" dirty="0">
              <a:latin typeface="Century Gothic"/>
              <a:cs typeface="Century Gothic"/>
            </a:endParaRPr>
          </a:p>
        </p:txBody>
      </p:sp>
      <p:sp>
        <p:nvSpPr>
          <p:cNvPr id="5" name="object 5"/>
          <p:cNvSpPr/>
          <p:nvPr/>
        </p:nvSpPr>
        <p:spPr>
          <a:xfrm>
            <a:off x="5105400" y="973389"/>
            <a:ext cx="3348055" cy="1857644"/>
          </a:xfrm>
          <a:prstGeom prst="rect">
            <a:avLst/>
          </a:prstGeom>
          <a:blipFill>
            <a:blip r:embed="rId2" cstate="print"/>
            <a:stretch>
              <a:fillRect/>
            </a:stretch>
          </a:blipFill>
        </p:spPr>
        <p:txBody>
          <a:bodyPr wrap="square" lIns="0" tIns="0" rIns="0" bIns="0" rtlCol="0"/>
          <a:lstStyle/>
          <a:p>
            <a:endParaRPr/>
          </a:p>
        </p:txBody>
      </p:sp>
      <p:sp>
        <p:nvSpPr>
          <p:cNvPr id="7" name="Rectangle 6"/>
          <p:cNvSpPr/>
          <p:nvPr/>
        </p:nvSpPr>
        <p:spPr>
          <a:xfrm>
            <a:off x="429647" y="2978256"/>
            <a:ext cx="4572000" cy="2064668"/>
          </a:xfrm>
          <a:prstGeom prst="rect">
            <a:avLst/>
          </a:prstGeom>
        </p:spPr>
        <p:txBody>
          <a:bodyPr>
            <a:spAutoFit/>
          </a:bodyPr>
          <a:lstStyle/>
          <a:p>
            <a:pPr marL="12700">
              <a:lnSpc>
                <a:spcPct val="100000"/>
              </a:lnSpc>
              <a:spcBef>
                <a:spcPts val="95"/>
              </a:spcBef>
              <a:tabLst>
                <a:tab pos="354965" algn="l"/>
                <a:tab pos="355600" algn="l"/>
              </a:tabLst>
            </a:pPr>
            <a:r>
              <a:rPr lang="en-US" sz="1600" b="1" spc="-5" dirty="0">
                <a:effectLst>
                  <a:outerShdw blurRad="38100" dist="38100" dir="2700000" algn="tl">
                    <a:srgbClr val="000000">
                      <a:alpha val="43137"/>
                    </a:srgbClr>
                  </a:outerShdw>
                </a:effectLst>
                <a:latin typeface="Century Gothic"/>
                <a:cs typeface="Century Gothic"/>
              </a:rPr>
              <a:t>Advantage</a:t>
            </a:r>
          </a:p>
          <a:p>
            <a:pPr marL="12700">
              <a:lnSpc>
                <a:spcPct val="100000"/>
              </a:lnSpc>
              <a:spcBef>
                <a:spcPts val="95"/>
              </a:spcBef>
              <a:tabLst>
                <a:tab pos="354965" algn="l"/>
                <a:tab pos="355600" algn="l"/>
              </a:tabLst>
            </a:pPr>
            <a:r>
              <a:rPr lang="en-US" sz="1600" spc="-5" dirty="0">
                <a:latin typeface="Century Gothic"/>
                <a:cs typeface="Century Gothic"/>
              </a:rPr>
              <a:t>  </a:t>
            </a:r>
            <a:endParaRPr lang="en-IN" sz="1600" spc="-5" dirty="0">
              <a:latin typeface="Century Gothic"/>
              <a:cs typeface="Century Gothic"/>
            </a:endParaRPr>
          </a:p>
          <a:p>
            <a:pPr marL="355600" indent="-342900">
              <a:lnSpc>
                <a:spcPct val="100000"/>
              </a:lnSpc>
              <a:spcBef>
                <a:spcPts val="95"/>
              </a:spcBef>
              <a:buFont typeface="Wingdings"/>
              <a:buChar char=""/>
              <a:tabLst>
                <a:tab pos="354965" algn="l"/>
                <a:tab pos="355600" algn="l"/>
              </a:tabLst>
            </a:pPr>
            <a:r>
              <a:rPr lang="en-IN" sz="1600" spc="-5" dirty="0">
                <a:latin typeface="Century Gothic"/>
                <a:cs typeface="Century Gothic"/>
              </a:rPr>
              <a:t>Greater</a:t>
            </a:r>
            <a:r>
              <a:rPr lang="en-IN" sz="1600" spc="-15" dirty="0">
                <a:latin typeface="Century Gothic"/>
                <a:cs typeface="Century Gothic"/>
              </a:rPr>
              <a:t> </a:t>
            </a:r>
            <a:r>
              <a:rPr lang="en-IN" sz="1600" spc="-5" dirty="0">
                <a:latin typeface="Century Gothic"/>
                <a:cs typeface="Century Gothic"/>
              </a:rPr>
              <a:t>capacity</a:t>
            </a:r>
            <a:r>
              <a:rPr lang="en-IN" sz="1600" dirty="0">
                <a:latin typeface="Century Gothic"/>
                <a:cs typeface="Century Gothic"/>
              </a:rPr>
              <a:t> </a:t>
            </a:r>
            <a:r>
              <a:rPr lang="en-IN" sz="1400" spc="-10" dirty="0">
                <a:latin typeface="Century Gothic"/>
                <a:cs typeface="Century Gothic"/>
              </a:rPr>
              <a:t>Example: </a:t>
            </a:r>
            <a:r>
              <a:rPr lang="en-IN" sz="1400" spc="-5" dirty="0">
                <a:latin typeface="Century Gothic"/>
                <a:cs typeface="Century Gothic"/>
              </a:rPr>
              <a:t>Data </a:t>
            </a:r>
            <a:r>
              <a:rPr lang="en-IN" sz="1400" dirty="0">
                <a:latin typeface="Century Gothic"/>
                <a:cs typeface="Century Gothic"/>
              </a:rPr>
              <a:t>rates </a:t>
            </a:r>
            <a:r>
              <a:rPr lang="en-IN" sz="1400" spc="-5" dirty="0">
                <a:latin typeface="Century Gothic"/>
                <a:cs typeface="Century Gothic"/>
              </a:rPr>
              <a:t>at 100</a:t>
            </a:r>
            <a:r>
              <a:rPr lang="en-IN" sz="1400" spc="30" dirty="0">
                <a:latin typeface="Century Gothic"/>
                <a:cs typeface="Century Gothic"/>
              </a:rPr>
              <a:t> </a:t>
            </a:r>
            <a:r>
              <a:rPr lang="en-IN" sz="1400" spc="-5" dirty="0">
                <a:latin typeface="Century Gothic"/>
                <a:cs typeface="Century Gothic"/>
              </a:rPr>
              <a:t>Gbps</a:t>
            </a:r>
            <a:endParaRPr lang="en-IN" sz="1400" dirty="0">
              <a:latin typeface="Century Gothic"/>
              <a:cs typeface="Century Gothic"/>
            </a:endParaRPr>
          </a:p>
          <a:p>
            <a:pPr marL="355600" indent="-342900">
              <a:lnSpc>
                <a:spcPct val="100000"/>
              </a:lnSpc>
              <a:spcBef>
                <a:spcPts val="1814"/>
              </a:spcBef>
              <a:buFont typeface="Wingdings"/>
              <a:buChar char=""/>
              <a:tabLst>
                <a:tab pos="354965" algn="l"/>
                <a:tab pos="355600" algn="l"/>
              </a:tabLst>
            </a:pPr>
            <a:r>
              <a:rPr lang="en-IN" sz="1600" spc="-5" dirty="0">
                <a:latin typeface="Century Gothic"/>
                <a:cs typeface="Century Gothic"/>
              </a:rPr>
              <a:t>Smaller </a:t>
            </a:r>
            <a:r>
              <a:rPr lang="en-IN" sz="1600" dirty="0">
                <a:latin typeface="Century Gothic"/>
                <a:cs typeface="Century Gothic"/>
              </a:rPr>
              <a:t>size </a:t>
            </a:r>
            <a:r>
              <a:rPr lang="en-IN" sz="1600" spc="-5" dirty="0">
                <a:latin typeface="Century Gothic"/>
                <a:cs typeface="Century Gothic"/>
              </a:rPr>
              <a:t>&amp; </a:t>
            </a:r>
            <a:r>
              <a:rPr lang="en-IN" sz="1600" dirty="0">
                <a:latin typeface="Century Gothic"/>
                <a:cs typeface="Century Gothic"/>
              </a:rPr>
              <a:t>light</a:t>
            </a:r>
            <a:r>
              <a:rPr lang="en-IN" sz="1600" spc="-40" dirty="0">
                <a:latin typeface="Century Gothic"/>
                <a:cs typeface="Century Gothic"/>
              </a:rPr>
              <a:t> </a:t>
            </a:r>
            <a:r>
              <a:rPr lang="en-IN" sz="1600" spc="-5" dirty="0">
                <a:latin typeface="Century Gothic"/>
                <a:cs typeface="Century Gothic"/>
              </a:rPr>
              <a:t>weight</a:t>
            </a:r>
            <a:endParaRPr lang="en-IN" sz="1600" dirty="0">
              <a:latin typeface="Century Gothic"/>
              <a:cs typeface="Century Gothic"/>
            </a:endParaRPr>
          </a:p>
          <a:p>
            <a:pPr marL="355600" indent="-342900">
              <a:lnSpc>
                <a:spcPct val="100000"/>
              </a:lnSpc>
              <a:spcBef>
                <a:spcPts val="2115"/>
              </a:spcBef>
              <a:buFont typeface="Wingdings"/>
              <a:buChar char=""/>
              <a:tabLst>
                <a:tab pos="354965" algn="l"/>
                <a:tab pos="355600" algn="l"/>
              </a:tabLst>
            </a:pPr>
            <a:r>
              <a:rPr lang="en-IN" sz="1600" spc="-5" dirty="0">
                <a:latin typeface="Century Gothic"/>
                <a:cs typeface="Century Gothic"/>
              </a:rPr>
              <a:t>Lower</a:t>
            </a:r>
            <a:r>
              <a:rPr lang="en-IN" sz="1600" spc="-15" dirty="0">
                <a:latin typeface="Century Gothic"/>
                <a:cs typeface="Century Gothic"/>
              </a:rPr>
              <a:t> </a:t>
            </a:r>
            <a:r>
              <a:rPr lang="en-IN" sz="1600" dirty="0">
                <a:latin typeface="Century Gothic"/>
                <a:cs typeface="Century Gothic"/>
              </a:rPr>
              <a:t>attenuation</a:t>
            </a:r>
          </a:p>
        </p:txBody>
      </p:sp>
      <p:sp>
        <p:nvSpPr>
          <p:cNvPr id="8" name="Rectangle 7"/>
          <p:cNvSpPr/>
          <p:nvPr/>
        </p:nvSpPr>
        <p:spPr>
          <a:xfrm>
            <a:off x="4823846" y="2981594"/>
            <a:ext cx="4572000" cy="2274982"/>
          </a:xfrm>
          <a:prstGeom prst="rect">
            <a:avLst/>
          </a:prstGeom>
        </p:spPr>
        <p:txBody>
          <a:bodyPr>
            <a:spAutoFit/>
          </a:bodyPr>
          <a:lstStyle/>
          <a:p>
            <a:pPr marL="12700">
              <a:lnSpc>
                <a:spcPct val="100000"/>
              </a:lnSpc>
              <a:spcBef>
                <a:spcPts val="95"/>
              </a:spcBef>
              <a:tabLst>
                <a:tab pos="354965" algn="l"/>
                <a:tab pos="355600" algn="l"/>
              </a:tabLst>
            </a:pPr>
            <a:r>
              <a:rPr lang="en-US" b="1" spc="-5" dirty="0">
                <a:effectLst>
                  <a:outerShdw blurRad="38100" dist="38100" dir="2700000" algn="tl">
                    <a:srgbClr val="000000">
                      <a:alpha val="43137"/>
                    </a:srgbClr>
                  </a:outerShdw>
                </a:effectLst>
                <a:latin typeface="Century Gothic"/>
                <a:cs typeface="Century Gothic"/>
              </a:rPr>
              <a:t>Disadvantage</a:t>
            </a:r>
          </a:p>
          <a:p>
            <a:pPr marL="12700">
              <a:lnSpc>
                <a:spcPct val="100000"/>
              </a:lnSpc>
              <a:spcBef>
                <a:spcPts val="95"/>
              </a:spcBef>
              <a:tabLst>
                <a:tab pos="354965" algn="l"/>
                <a:tab pos="355600" algn="l"/>
              </a:tabLst>
            </a:pPr>
            <a:r>
              <a:rPr lang="en-US" spc="-5" dirty="0">
                <a:latin typeface="Century Gothic"/>
                <a:cs typeface="Century Gothic"/>
              </a:rPr>
              <a:t>  </a:t>
            </a:r>
            <a:endParaRPr lang="en-IN" spc="-5" dirty="0">
              <a:latin typeface="Century Gothic"/>
              <a:cs typeface="Century Gothic"/>
            </a:endParaRPr>
          </a:p>
          <a:p>
            <a:pPr marL="355600" indent="-342900">
              <a:lnSpc>
                <a:spcPct val="100000"/>
              </a:lnSpc>
              <a:spcBef>
                <a:spcPts val="100"/>
              </a:spcBef>
              <a:buFont typeface="Arial"/>
              <a:buChar char="•"/>
              <a:tabLst>
                <a:tab pos="354965" algn="l"/>
                <a:tab pos="355600" algn="l"/>
              </a:tabLst>
            </a:pPr>
            <a:r>
              <a:rPr lang="en-IN" sz="1600" spc="-5" dirty="0">
                <a:latin typeface="Century Gothic"/>
                <a:cs typeface="Century Gothic"/>
              </a:rPr>
              <a:t>Installation </a:t>
            </a:r>
            <a:r>
              <a:rPr lang="en-IN" sz="1600" dirty="0">
                <a:latin typeface="Century Gothic"/>
                <a:cs typeface="Century Gothic"/>
              </a:rPr>
              <a:t>and maintenance are </a:t>
            </a:r>
          </a:p>
          <a:p>
            <a:pPr marL="12700">
              <a:lnSpc>
                <a:spcPct val="100000"/>
              </a:lnSpc>
              <a:spcBef>
                <a:spcPts val="100"/>
              </a:spcBef>
              <a:tabLst>
                <a:tab pos="354965" algn="l"/>
                <a:tab pos="355600" algn="l"/>
              </a:tabLst>
            </a:pPr>
            <a:r>
              <a:rPr lang="en-IN" sz="1600" dirty="0">
                <a:latin typeface="Century Gothic"/>
                <a:cs typeface="Century Gothic"/>
              </a:rPr>
              <a:t>      Expensive</a:t>
            </a:r>
          </a:p>
          <a:p>
            <a:pPr marL="355600" indent="-342900">
              <a:lnSpc>
                <a:spcPct val="100000"/>
              </a:lnSpc>
              <a:spcBef>
                <a:spcPts val="100"/>
              </a:spcBef>
              <a:buFont typeface="Arial"/>
              <a:buChar char="•"/>
              <a:tabLst>
                <a:tab pos="354965" algn="l"/>
                <a:tab pos="355600" algn="l"/>
              </a:tabLst>
            </a:pPr>
            <a:endParaRPr lang="en-IN" sz="1600" dirty="0">
              <a:latin typeface="Century Gothic"/>
              <a:cs typeface="Century Gothic"/>
            </a:endParaRPr>
          </a:p>
          <a:p>
            <a:pPr marL="355600" indent="-342900">
              <a:spcBef>
                <a:spcPts val="100"/>
              </a:spcBef>
              <a:buFont typeface="Arial"/>
              <a:buChar char="•"/>
              <a:tabLst>
                <a:tab pos="354965" algn="l"/>
                <a:tab pos="355600" algn="l"/>
              </a:tabLst>
            </a:pPr>
            <a:r>
              <a:rPr lang="en-IN" sz="1600" spc="-5" dirty="0">
                <a:latin typeface="Century Gothic"/>
                <a:cs typeface="Century Gothic"/>
              </a:rPr>
              <a:t>Only </a:t>
            </a:r>
            <a:r>
              <a:rPr lang="en-IN" sz="1600" dirty="0">
                <a:latin typeface="Century Gothic"/>
                <a:cs typeface="Century Gothic"/>
              </a:rPr>
              <a:t>Unidirectional light</a:t>
            </a:r>
            <a:r>
              <a:rPr lang="en-IN" sz="1600" spc="-55" dirty="0">
                <a:latin typeface="Century Gothic"/>
                <a:cs typeface="Century Gothic"/>
              </a:rPr>
              <a:t> </a:t>
            </a:r>
            <a:r>
              <a:rPr lang="en-IN" sz="1600" spc="-5" dirty="0">
                <a:latin typeface="Century Gothic"/>
                <a:cs typeface="Century Gothic"/>
              </a:rPr>
              <a:t>propagation</a:t>
            </a:r>
            <a:endParaRPr lang="en-IN" sz="1600" dirty="0">
              <a:latin typeface="Century Gothic"/>
              <a:cs typeface="Century Gothic"/>
            </a:endParaRPr>
          </a:p>
          <a:p>
            <a:pPr marL="355600" indent="-342900">
              <a:lnSpc>
                <a:spcPct val="100000"/>
              </a:lnSpc>
              <a:spcBef>
                <a:spcPts val="100"/>
              </a:spcBef>
              <a:buFont typeface="Arial"/>
              <a:buChar char="•"/>
              <a:tabLst>
                <a:tab pos="354965" algn="l"/>
                <a:tab pos="355600" algn="l"/>
              </a:tabLst>
            </a:pPr>
            <a:endParaRPr lang="en-IN" dirty="0">
              <a:latin typeface="Century Gothic"/>
              <a:cs typeface="Century Gothic"/>
            </a:endParaRPr>
          </a:p>
          <a:p>
            <a:pPr marL="355600" indent="-342900">
              <a:lnSpc>
                <a:spcPct val="100000"/>
              </a:lnSpc>
              <a:spcBef>
                <a:spcPts val="100"/>
              </a:spcBef>
              <a:buFont typeface="Arial"/>
              <a:buChar char="•"/>
              <a:tabLst>
                <a:tab pos="354965" algn="l"/>
                <a:tab pos="355600" algn="l"/>
              </a:tabLst>
            </a:pPr>
            <a:endParaRPr lang="en-IN" dirty="0">
              <a:latin typeface="Century Gothic"/>
              <a:cs typeface="Century Gothic"/>
            </a:endParaRPr>
          </a:p>
        </p:txBody>
      </p:sp>
    </p:spTree>
    <p:extLst>
      <p:ext uri="{BB962C8B-B14F-4D97-AF65-F5344CB8AC3E}">
        <p14:creationId xmlns:p14="http://schemas.microsoft.com/office/powerpoint/2010/main" val="7307471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674114" y="121215"/>
            <a:ext cx="3877945" cy="627736"/>
          </a:xfrm>
          <a:prstGeom prst="rect">
            <a:avLst/>
          </a:prstGeom>
        </p:spPr>
        <p:txBody>
          <a:bodyPr vert="horz" wrap="square" lIns="0" tIns="12065" rIns="0" bIns="0" rtlCol="0">
            <a:spAutoFit/>
          </a:bodyPr>
          <a:lstStyle/>
          <a:p>
            <a:pPr marL="12700">
              <a:lnSpc>
                <a:spcPct val="100000"/>
              </a:lnSpc>
              <a:spcBef>
                <a:spcPts val="95"/>
              </a:spcBef>
            </a:pPr>
            <a:r>
              <a:rPr sz="4000" spc="-5" dirty="0">
                <a:solidFill>
                  <a:srgbClr val="2E5796"/>
                </a:solidFill>
                <a:latin typeface="Bahnschrift SemiBold" panose="020B0502040204020203" pitchFamily="34" charset="0"/>
                <a:cs typeface="Palatino Linotype"/>
              </a:rPr>
              <a:t>Unguided</a:t>
            </a:r>
            <a:r>
              <a:rPr sz="4000" spc="-60" dirty="0">
                <a:solidFill>
                  <a:srgbClr val="2E5796"/>
                </a:solidFill>
                <a:latin typeface="Bahnschrift SemiBold" panose="020B0502040204020203" pitchFamily="34" charset="0"/>
                <a:cs typeface="Palatino Linotype"/>
              </a:rPr>
              <a:t> </a:t>
            </a:r>
            <a:r>
              <a:rPr sz="4000" spc="-5" dirty="0">
                <a:solidFill>
                  <a:srgbClr val="2E5796"/>
                </a:solidFill>
                <a:latin typeface="Bahnschrift SemiBold" panose="020B0502040204020203" pitchFamily="34" charset="0"/>
                <a:cs typeface="Palatino Linotype"/>
              </a:rPr>
              <a:t>Media</a:t>
            </a:r>
            <a:endParaRPr sz="4000" dirty="0">
              <a:latin typeface="Bahnschrift SemiBold" panose="020B0502040204020203" pitchFamily="34" charset="0"/>
              <a:cs typeface="Palatino Linotype"/>
            </a:endParaRPr>
          </a:p>
        </p:txBody>
      </p:sp>
      <p:sp>
        <p:nvSpPr>
          <p:cNvPr id="4" name="object 4"/>
          <p:cNvSpPr txBox="1"/>
          <p:nvPr/>
        </p:nvSpPr>
        <p:spPr>
          <a:xfrm>
            <a:off x="2234945" y="1155154"/>
            <a:ext cx="4682490" cy="443070"/>
          </a:xfrm>
          <a:prstGeom prst="rect">
            <a:avLst/>
          </a:prstGeom>
        </p:spPr>
        <p:txBody>
          <a:bodyPr vert="horz" wrap="square" lIns="0" tIns="12065" rIns="0" bIns="0" rtlCol="0">
            <a:spAutoFit/>
          </a:bodyPr>
          <a:lstStyle/>
          <a:p>
            <a:pPr marL="12700">
              <a:lnSpc>
                <a:spcPct val="100000"/>
              </a:lnSpc>
              <a:spcBef>
                <a:spcPts val="95"/>
              </a:spcBef>
            </a:pPr>
            <a:r>
              <a:rPr sz="2800" spc="-10" dirty="0">
                <a:latin typeface="Century Gothic"/>
                <a:cs typeface="Century Gothic"/>
              </a:rPr>
              <a:t>Wireless </a:t>
            </a:r>
            <a:r>
              <a:rPr sz="2800" spc="-5" dirty="0">
                <a:latin typeface="Century Gothic"/>
                <a:cs typeface="Century Gothic"/>
              </a:rPr>
              <a:t>transmission</a:t>
            </a:r>
            <a:r>
              <a:rPr sz="2800" spc="40" dirty="0">
                <a:latin typeface="Century Gothic"/>
                <a:cs typeface="Century Gothic"/>
              </a:rPr>
              <a:t> </a:t>
            </a:r>
            <a:r>
              <a:rPr sz="2800" spc="-10" dirty="0">
                <a:latin typeface="Century Gothic"/>
                <a:cs typeface="Century Gothic"/>
              </a:rPr>
              <a:t>waves</a:t>
            </a:r>
            <a:endParaRPr sz="2800">
              <a:latin typeface="Century Gothic"/>
              <a:cs typeface="Century Gothic"/>
            </a:endParaRPr>
          </a:p>
        </p:txBody>
      </p:sp>
      <p:sp>
        <p:nvSpPr>
          <p:cNvPr id="5" name="object 5"/>
          <p:cNvSpPr/>
          <p:nvPr/>
        </p:nvSpPr>
        <p:spPr>
          <a:xfrm>
            <a:off x="457200" y="1920241"/>
            <a:ext cx="8238744" cy="207911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271654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85800" y="1143000"/>
            <a:ext cx="3654552" cy="308610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4803778" y="865517"/>
            <a:ext cx="3579495" cy="3675365"/>
          </a:xfrm>
          <a:prstGeom prst="rect">
            <a:avLst/>
          </a:prstGeom>
        </p:spPr>
        <p:txBody>
          <a:bodyPr vert="horz" wrap="square" lIns="0" tIns="165100" rIns="0" bIns="0" rtlCol="0">
            <a:spAutoFit/>
          </a:bodyPr>
          <a:lstStyle/>
          <a:p>
            <a:pPr marL="355600" indent="-343535">
              <a:lnSpc>
                <a:spcPct val="100000"/>
              </a:lnSpc>
              <a:spcBef>
                <a:spcPts val="1300"/>
              </a:spcBef>
              <a:buFont typeface="Wingdings"/>
              <a:buChar char=""/>
              <a:tabLst>
                <a:tab pos="355600" algn="l"/>
                <a:tab pos="356235" algn="l"/>
              </a:tabLst>
            </a:pPr>
            <a:r>
              <a:rPr spc="-5" dirty="0">
                <a:latin typeface="Century Gothic"/>
                <a:cs typeface="Century Gothic"/>
              </a:rPr>
              <a:t>Omnidirectional</a:t>
            </a:r>
            <a:r>
              <a:rPr spc="-35" dirty="0">
                <a:latin typeface="Century Gothic"/>
                <a:cs typeface="Century Gothic"/>
              </a:rPr>
              <a:t> </a:t>
            </a:r>
            <a:r>
              <a:rPr dirty="0">
                <a:latin typeface="Century Gothic"/>
                <a:cs typeface="Century Gothic"/>
              </a:rPr>
              <a:t>Antenna</a:t>
            </a:r>
          </a:p>
          <a:p>
            <a:pPr marL="355600" marR="322580" indent="-343535">
              <a:lnSpc>
                <a:spcPct val="100000"/>
              </a:lnSpc>
              <a:spcBef>
                <a:spcPts val="1200"/>
              </a:spcBef>
              <a:buFont typeface="Wingdings"/>
              <a:buChar char=""/>
              <a:tabLst>
                <a:tab pos="355600" algn="l"/>
                <a:tab pos="356235" algn="l"/>
              </a:tabLst>
            </a:pPr>
            <a:r>
              <a:rPr dirty="0">
                <a:latin typeface="Century Gothic"/>
                <a:cs typeface="Century Gothic"/>
              </a:rPr>
              <a:t>Frequencies </a:t>
            </a:r>
            <a:r>
              <a:rPr spc="-5" dirty="0">
                <a:latin typeface="Century Gothic"/>
                <a:cs typeface="Century Gothic"/>
              </a:rPr>
              <a:t>between</a:t>
            </a:r>
            <a:r>
              <a:rPr spc="-110" dirty="0">
                <a:latin typeface="Century Gothic"/>
                <a:cs typeface="Century Gothic"/>
              </a:rPr>
              <a:t> </a:t>
            </a:r>
            <a:r>
              <a:rPr dirty="0">
                <a:latin typeface="Century Gothic"/>
                <a:cs typeface="Century Gothic"/>
              </a:rPr>
              <a:t>3  KHz </a:t>
            </a:r>
            <a:r>
              <a:rPr spc="-5" dirty="0">
                <a:latin typeface="Century Gothic"/>
                <a:cs typeface="Century Gothic"/>
              </a:rPr>
              <a:t>and </a:t>
            </a:r>
            <a:r>
              <a:rPr dirty="0">
                <a:latin typeface="Century Gothic"/>
                <a:cs typeface="Century Gothic"/>
              </a:rPr>
              <a:t>1</a:t>
            </a:r>
            <a:r>
              <a:rPr spc="-25" dirty="0">
                <a:latin typeface="Century Gothic"/>
                <a:cs typeface="Century Gothic"/>
              </a:rPr>
              <a:t> </a:t>
            </a:r>
            <a:r>
              <a:rPr spc="-5" dirty="0">
                <a:latin typeface="Century Gothic"/>
                <a:cs typeface="Century Gothic"/>
              </a:rPr>
              <a:t>GHz.</a:t>
            </a:r>
            <a:endParaRPr dirty="0">
              <a:latin typeface="Century Gothic"/>
              <a:cs typeface="Century Gothic"/>
            </a:endParaRPr>
          </a:p>
          <a:p>
            <a:pPr marL="355600" marR="97155" indent="-343535">
              <a:lnSpc>
                <a:spcPct val="100000"/>
              </a:lnSpc>
              <a:spcBef>
                <a:spcPts val="1200"/>
              </a:spcBef>
              <a:buFont typeface="Wingdings"/>
              <a:buChar char=""/>
              <a:tabLst>
                <a:tab pos="425450" algn="l"/>
                <a:tab pos="426084" algn="l"/>
              </a:tabLst>
            </a:pPr>
            <a:r>
              <a:rPr spc="-5" dirty="0">
                <a:latin typeface="Century Gothic"/>
                <a:cs typeface="Century Gothic"/>
              </a:rPr>
              <a:t>Used </a:t>
            </a:r>
            <a:r>
              <a:rPr dirty="0">
                <a:latin typeface="Century Gothic"/>
                <a:cs typeface="Century Gothic"/>
              </a:rPr>
              <a:t>for </a:t>
            </a:r>
            <a:r>
              <a:rPr spc="-5" dirty="0">
                <a:latin typeface="Century Gothic"/>
                <a:cs typeface="Century Gothic"/>
              </a:rPr>
              <a:t>multicasts(multiple way)  </a:t>
            </a:r>
            <a:r>
              <a:rPr dirty="0">
                <a:latin typeface="Century Gothic"/>
                <a:cs typeface="Century Gothic"/>
              </a:rPr>
              <a:t>communications, such</a:t>
            </a:r>
            <a:r>
              <a:rPr spc="-114" dirty="0">
                <a:latin typeface="Century Gothic"/>
                <a:cs typeface="Century Gothic"/>
              </a:rPr>
              <a:t> </a:t>
            </a:r>
            <a:r>
              <a:rPr spc="-5" dirty="0">
                <a:latin typeface="Century Gothic"/>
                <a:cs typeface="Century Gothic"/>
              </a:rPr>
              <a:t>as  radio and television, and  paging</a:t>
            </a:r>
            <a:r>
              <a:rPr spc="-20" dirty="0">
                <a:latin typeface="Century Gothic"/>
                <a:cs typeface="Century Gothic"/>
              </a:rPr>
              <a:t> </a:t>
            </a:r>
            <a:r>
              <a:rPr dirty="0">
                <a:latin typeface="Century Gothic"/>
                <a:cs typeface="Century Gothic"/>
              </a:rPr>
              <a:t>system.</a:t>
            </a:r>
          </a:p>
          <a:p>
            <a:pPr marL="355600" marR="5080" indent="-343535">
              <a:lnSpc>
                <a:spcPct val="100000"/>
              </a:lnSpc>
              <a:spcBef>
                <a:spcPts val="1205"/>
              </a:spcBef>
              <a:buFont typeface="Wingdings"/>
              <a:buChar char=""/>
              <a:tabLst>
                <a:tab pos="355600" algn="l"/>
                <a:tab pos="356235" algn="l"/>
              </a:tabLst>
            </a:pPr>
            <a:r>
              <a:rPr spc="-5" dirty="0">
                <a:latin typeface="Century Gothic"/>
                <a:cs typeface="Century Gothic"/>
              </a:rPr>
              <a:t>Radio </a:t>
            </a:r>
            <a:r>
              <a:rPr dirty="0">
                <a:latin typeface="Century Gothic"/>
                <a:cs typeface="Century Gothic"/>
              </a:rPr>
              <a:t>waves can  </a:t>
            </a:r>
            <a:r>
              <a:rPr spc="-5" dirty="0">
                <a:latin typeface="Century Gothic"/>
                <a:cs typeface="Century Gothic"/>
              </a:rPr>
              <a:t>penetrate buildings </a:t>
            </a:r>
            <a:r>
              <a:rPr dirty="0">
                <a:latin typeface="Century Gothic"/>
                <a:cs typeface="Century Gothic"/>
              </a:rPr>
              <a:t>easily,  </a:t>
            </a:r>
            <a:r>
              <a:rPr spc="-5" dirty="0">
                <a:latin typeface="Century Gothic"/>
                <a:cs typeface="Century Gothic"/>
              </a:rPr>
              <a:t>so </a:t>
            </a:r>
            <a:r>
              <a:rPr dirty="0">
                <a:latin typeface="Century Gothic"/>
                <a:cs typeface="Century Gothic"/>
              </a:rPr>
              <a:t>that widely use </a:t>
            </a:r>
            <a:r>
              <a:rPr spc="-5" dirty="0">
                <a:latin typeface="Century Gothic"/>
                <a:cs typeface="Century Gothic"/>
              </a:rPr>
              <a:t>for  indoors </a:t>
            </a:r>
            <a:r>
              <a:rPr dirty="0">
                <a:latin typeface="Century Gothic"/>
                <a:cs typeface="Century Gothic"/>
              </a:rPr>
              <a:t>&amp; outdoors  communication.</a:t>
            </a:r>
          </a:p>
        </p:txBody>
      </p:sp>
      <p:sp>
        <p:nvSpPr>
          <p:cNvPr id="7" name="object 7"/>
          <p:cNvSpPr txBox="1">
            <a:spLocks noGrp="1"/>
          </p:cNvSpPr>
          <p:nvPr>
            <p:ph type="title"/>
          </p:nvPr>
        </p:nvSpPr>
        <p:spPr>
          <a:xfrm>
            <a:off x="1542669" y="202916"/>
            <a:ext cx="6210300" cy="443070"/>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Unguided Media – Radio</a:t>
            </a:r>
            <a:r>
              <a:rPr sz="2800" b="1" spc="-20"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 </a:t>
            </a:r>
            <a:r>
              <a:rPr sz="2800" b="1" spc="-65"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Waves</a:t>
            </a:r>
            <a:endParaRPr sz="2800" b="1" dirty="0">
              <a:effectLst>
                <a:outerShdw blurRad="38100" dist="38100" dir="2700000" algn="tl">
                  <a:srgbClr val="000000">
                    <a:alpha val="43137"/>
                  </a:srgbClr>
                </a:outerShdw>
              </a:effectLst>
              <a:latin typeface="Bahnschrift SemiBold" panose="020B0502040204020203" pitchFamily="34" charset="0"/>
              <a:cs typeface="Palatino Linotype"/>
            </a:endParaRPr>
          </a:p>
        </p:txBody>
      </p:sp>
    </p:spTree>
    <p:extLst>
      <p:ext uri="{BB962C8B-B14F-4D97-AF65-F5344CB8AC3E}">
        <p14:creationId xmlns:p14="http://schemas.microsoft.com/office/powerpoint/2010/main" val="13702819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429000" y="209550"/>
            <a:ext cx="3833620" cy="566822"/>
          </a:xfrm>
          <a:prstGeom prst="rect">
            <a:avLst/>
          </a:prstGeom>
        </p:spPr>
        <p:txBody>
          <a:bodyPr vert="horz" wrap="square" lIns="0" tIns="12700" rIns="0" bIns="0" rtlCol="0">
            <a:spAutoFit/>
          </a:bodyPr>
          <a:lstStyle/>
          <a:p>
            <a:pPr marL="12700">
              <a:lnSpc>
                <a:spcPct val="100000"/>
              </a:lnSpc>
              <a:spcBef>
                <a:spcPts val="100"/>
              </a:spcBef>
            </a:pPr>
            <a:r>
              <a:rPr b="1"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Antennas</a:t>
            </a:r>
            <a:endParaRPr b="1" dirty="0">
              <a:effectLst>
                <a:outerShdw blurRad="38100" dist="38100" dir="2700000" algn="tl">
                  <a:srgbClr val="000000">
                    <a:alpha val="43137"/>
                  </a:srgbClr>
                </a:outerShdw>
              </a:effectLst>
              <a:latin typeface="Bahnschrift SemiBold" panose="020B0502040204020203" pitchFamily="34" charset="0"/>
              <a:cs typeface="Palatino Linotype"/>
            </a:endParaRPr>
          </a:p>
        </p:txBody>
      </p:sp>
      <p:sp>
        <p:nvSpPr>
          <p:cNvPr id="4" name="object 4"/>
          <p:cNvSpPr txBox="1"/>
          <p:nvPr/>
        </p:nvSpPr>
        <p:spPr>
          <a:xfrm>
            <a:off x="372446" y="1123950"/>
            <a:ext cx="7884795" cy="3491340"/>
          </a:xfrm>
          <a:prstGeom prst="rect">
            <a:avLst/>
          </a:prstGeom>
        </p:spPr>
        <p:txBody>
          <a:bodyPr vert="horz" wrap="square" lIns="0" tIns="13335" rIns="0" bIns="0" rtlCol="0">
            <a:spAutoFit/>
          </a:bodyPr>
          <a:lstStyle/>
          <a:p>
            <a:pPr marL="12700" marR="178435">
              <a:lnSpc>
                <a:spcPct val="100000"/>
              </a:lnSpc>
              <a:spcBef>
                <a:spcPts val="105"/>
              </a:spcBef>
            </a:pPr>
            <a:r>
              <a:rPr sz="1600" dirty="0">
                <a:latin typeface="Palatino Linotype"/>
                <a:cs typeface="Palatino Linotype"/>
              </a:rPr>
              <a:t>An Antenna is a </a:t>
            </a:r>
            <a:r>
              <a:rPr sz="1600" spc="-5" dirty="0">
                <a:latin typeface="Palatino Linotype"/>
                <a:cs typeface="Palatino Linotype"/>
              </a:rPr>
              <a:t>structure that </a:t>
            </a:r>
            <a:r>
              <a:rPr sz="1600" dirty="0">
                <a:latin typeface="Palatino Linotype"/>
                <a:cs typeface="Palatino Linotype"/>
              </a:rPr>
              <a:t>is </a:t>
            </a:r>
            <a:r>
              <a:rPr sz="1600" spc="-5" dirty="0">
                <a:latin typeface="Palatino Linotype"/>
                <a:cs typeface="Palatino Linotype"/>
              </a:rPr>
              <a:t>generally </a:t>
            </a:r>
            <a:r>
              <a:rPr sz="1600" dirty="0">
                <a:latin typeface="Palatino Linotype"/>
                <a:cs typeface="Palatino Linotype"/>
              </a:rPr>
              <a:t>a metallic object may </a:t>
            </a:r>
            <a:r>
              <a:rPr sz="1600" spc="-5" dirty="0">
                <a:latin typeface="Palatino Linotype"/>
                <a:cs typeface="Palatino Linotype"/>
              </a:rPr>
              <a:t>be</a:t>
            </a:r>
            <a:r>
              <a:rPr sz="1600" spc="-130" dirty="0">
                <a:latin typeface="Palatino Linotype"/>
                <a:cs typeface="Palatino Linotype"/>
              </a:rPr>
              <a:t> </a:t>
            </a:r>
            <a:r>
              <a:rPr sz="1600" dirty="0">
                <a:latin typeface="Palatino Linotype"/>
                <a:cs typeface="Palatino Linotype"/>
              </a:rPr>
              <a:t>a  wire or </a:t>
            </a:r>
            <a:r>
              <a:rPr sz="1600" spc="-5" dirty="0">
                <a:latin typeface="Palatino Linotype"/>
                <a:cs typeface="Palatino Linotype"/>
              </a:rPr>
              <a:t>group </a:t>
            </a:r>
            <a:r>
              <a:rPr sz="1600" dirty="0">
                <a:latin typeface="Palatino Linotype"/>
                <a:cs typeface="Palatino Linotype"/>
              </a:rPr>
              <a:t>of wires, </a:t>
            </a:r>
            <a:r>
              <a:rPr sz="1600" spc="-5" dirty="0">
                <a:latin typeface="Palatino Linotype"/>
                <a:cs typeface="Palatino Linotype"/>
              </a:rPr>
              <a:t>used to convert high </a:t>
            </a:r>
            <a:r>
              <a:rPr sz="1600" dirty="0">
                <a:latin typeface="Palatino Linotype"/>
                <a:cs typeface="Palatino Linotype"/>
              </a:rPr>
              <a:t>frequency current </a:t>
            </a:r>
            <a:r>
              <a:rPr sz="1600" spc="-5" dirty="0">
                <a:latin typeface="Palatino Linotype"/>
                <a:cs typeface="Palatino Linotype"/>
              </a:rPr>
              <a:t>into  electromagnetic </a:t>
            </a:r>
            <a:r>
              <a:rPr sz="1600" spc="-15" dirty="0">
                <a:latin typeface="Palatino Linotype"/>
                <a:cs typeface="Palatino Linotype"/>
              </a:rPr>
              <a:t>waves.</a:t>
            </a:r>
            <a:endParaRPr sz="1600" dirty="0">
              <a:latin typeface="Palatino Linotype"/>
              <a:cs typeface="Palatino Linotype"/>
            </a:endParaRPr>
          </a:p>
          <a:p>
            <a:pPr>
              <a:lnSpc>
                <a:spcPct val="100000"/>
              </a:lnSpc>
              <a:spcBef>
                <a:spcPts val="40"/>
              </a:spcBef>
            </a:pPr>
            <a:endParaRPr sz="1600" dirty="0">
              <a:latin typeface="Times New Roman"/>
              <a:cs typeface="Times New Roman"/>
            </a:endParaRPr>
          </a:p>
          <a:p>
            <a:pPr marL="12700">
              <a:lnSpc>
                <a:spcPct val="100000"/>
              </a:lnSpc>
            </a:pPr>
            <a:r>
              <a:rPr sz="1600" dirty="0">
                <a:latin typeface="Palatino Linotype"/>
                <a:cs typeface="Palatino Linotype"/>
              </a:rPr>
              <a:t>Antenna are </a:t>
            </a:r>
            <a:r>
              <a:rPr sz="1600" spc="-20" dirty="0">
                <a:latin typeface="Palatino Linotype"/>
                <a:cs typeface="Palatino Linotype"/>
              </a:rPr>
              <a:t>two </a:t>
            </a:r>
            <a:r>
              <a:rPr sz="1600" spc="-5" dirty="0">
                <a:latin typeface="Palatino Linotype"/>
                <a:cs typeface="Palatino Linotype"/>
              </a:rPr>
              <a:t>types:</a:t>
            </a:r>
            <a:endParaRPr sz="1600" dirty="0">
              <a:latin typeface="Palatino Linotype"/>
              <a:cs typeface="Palatino Linotype"/>
            </a:endParaRPr>
          </a:p>
          <a:p>
            <a:pPr>
              <a:lnSpc>
                <a:spcPct val="100000"/>
              </a:lnSpc>
              <a:spcBef>
                <a:spcPts val="20"/>
              </a:spcBef>
            </a:pPr>
            <a:endParaRPr lang="en-US" dirty="0">
              <a:latin typeface="Times New Roman"/>
              <a:cs typeface="Times New Roman"/>
            </a:endParaRPr>
          </a:p>
          <a:p>
            <a:pPr>
              <a:lnSpc>
                <a:spcPct val="100000"/>
              </a:lnSpc>
              <a:spcBef>
                <a:spcPts val="20"/>
              </a:spcBef>
            </a:pPr>
            <a:endParaRPr dirty="0">
              <a:latin typeface="Times New Roman"/>
              <a:cs typeface="Times New Roman"/>
            </a:endParaRPr>
          </a:p>
          <a:p>
            <a:pPr marL="355600" indent="-342900">
              <a:lnSpc>
                <a:spcPct val="100000"/>
              </a:lnSpc>
              <a:buFont typeface="Arial"/>
              <a:buChar char="•"/>
              <a:tabLst>
                <a:tab pos="354965" algn="l"/>
                <a:tab pos="355600" algn="l"/>
              </a:tabLst>
            </a:pPr>
            <a:r>
              <a:rPr sz="1600" b="1" spc="-20" dirty="0">
                <a:latin typeface="Palatino Linotype"/>
                <a:cs typeface="Palatino Linotype"/>
              </a:rPr>
              <a:t>Transmission</a:t>
            </a:r>
            <a:r>
              <a:rPr sz="1600" b="1" spc="10" dirty="0">
                <a:latin typeface="Palatino Linotype"/>
                <a:cs typeface="Palatino Linotype"/>
              </a:rPr>
              <a:t> </a:t>
            </a:r>
            <a:r>
              <a:rPr sz="1600" b="1" spc="-5" dirty="0">
                <a:latin typeface="Palatino Linotype"/>
                <a:cs typeface="Palatino Linotype"/>
              </a:rPr>
              <a:t>antenna</a:t>
            </a:r>
            <a:endParaRPr sz="1600" dirty="0">
              <a:latin typeface="Palatino Linotype"/>
              <a:cs typeface="Palatino Linotype"/>
            </a:endParaRPr>
          </a:p>
          <a:p>
            <a:pPr marL="756285" lvl="1" indent="-287020">
              <a:lnSpc>
                <a:spcPct val="100000"/>
              </a:lnSpc>
              <a:spcBef>
                <a:spcPts val="445"/>
              </a:spcBef>
              <a:buFont typeface="Wingdings"/>
              <a:buChar char=""/>
              <a:tabLst>
                <a:tab pos="756285" algn="l"/>
                <a:tab pos="756920" algn="l"/>
              </a:tabLst>
            </a:pPr>
            <a:r>
              <a:rPr sz="1600" spc="-20" dirty="0">
                <a:latin typeface="Palatino Linotype"/>
                <a:cs typeface="Palatino Linotype"/>
              </a:rPr>
              <a:t>Transmit </a:t>
            </a:r>
            <a:r>
              <a:rPr sz="1600" spc="-5" dirty="0">
                <a:latin typeface="Palatino Linotype"/>
                <a:cs typeface="Palatino Linotype"/>
              </a:rPr>
              <a:t>radio frequency from</a:t>
            </a:r>
            <a:r>
              <a:rPr sz="1600" spc="35" dirty="0">
                <a:latin typeface="Palatino Linotype"/>
                <a:cs typeface="Palatino Linotype"/>
              </a:rPr>
              <a:t> </a:t>
            </a:r>
            <a:r>
              <a:rPr sz="1600" spc="-5" dirty="0">
                <a:latin typeface="Palatino Linotype"/>
                <a:cs typeface="Palatino Linotype"/>
              </a:rPr>
              <a:t>transmitter</a:t>
            </a:r>
            <a:endParaRPr sz="1600" dirty="0">
              <a:latin typeface="Palatino Linotype"/>
              <a:cs typeface="Palatino Linotype"/>
            </a:endParaRPr>
          </a:p>
          <a:p>
            <a:pPr marL="756285" lvl="1" indent="-287020">
              <a:lnSpc>
                <a:spcPct val="100000"/>
              </a:lnSpc>
              <a:spcBef>
                <a:spcPts val="445"/>
              </a:spcBef>
              <a:buFont typeface="Wingdings"/>
              <a:buChar char=""/>
              <a:tabLst>
                <a:tab pos="756285" algn="l"/>
                <a:tab pos="756920" algn="l"/>
              </a:tabLst>
            </a:pPr>
            <a:r>
              <a:rPr sz="1600" spc="-5" dirty="0">
                <a:latin typeface="Palatino Linotype"/>
                <a:cs typeface="Palatino Linotype"/>
              </a:rPr>
              <a:t>Radio frequency </a:t>
            </a:r>
            <a:r>
              <a:rPr sz="1600" spc="-10" dirty="0">
                <a:latin typeface="Palatino Linotype"/>
                <a:cs typeface="Palatino Linotype"/>
              </a:rPr>
              <a:t>then</a:t>
            </a:r>
            <a:endParaRPr sz="1600" dirty="0">
              <a:latin typeface="Palatino Linotype"/>
              <a:cs typeface="Palatino Linotype"/>
            </a:endParaRPr>
          </a:p>
          <a:p>
            <a:pPr marL="756285">
              <a:lnSpc>
                <a:spcPct val="100000"/>
              </a:lnSpc>
            </a:pPr>
            <a:r>
              <a:rPr sz="1600" spc="-10" dirty="0">
                <a:latin typeface="Palatino Linotype"/>
                <a:cs typeface="Palatino Linotype"/>
              </a:rPr>
              <a:t>Convert </a:t>
            </a:r>
            <a:r>
              <a:rPr sz="1600" spc="-5" dirty="0">
                <a:latin typeface="Palatino Linotype"/>
                <a:cs typeface="Palatino Linotype"/>
              </a:rPr>
              <a:t>to electromagnetic </a:t>
            </a:r>
            <a:r>
              <a:rPr sz="1600" dirty="0">
                <a:latin typeface="Palatino Linotype"/>
                <a:cs typeface="Palatino Linotype"/>
              </a:rPr>
              <a:t>energy </a:t>
            </a:r>
            <a:r>
              <a:rPr sz="1600" spc="-5" dirty="0">
                <a:latin typeface="Palatino Linotype"/>
                <a:cs typeface="Palatino Linotype"/>
              </a:rPr>
              <a:t>by</a:t>
            </a:r>
            <a:r>
              <a:rPr sz="1600" spc="-25" dirty="0">
                <a:latin typeface="Palatino Linotype"/>
                <a:cs typeface="Palatino Linotype"/>
              </a:rPr>
              <a:t> </a:t>
            </a:r>
            <a:r>
              <a:rPr sz="1600" spc="-5" dirty="0">
                <a:latin typeface="Palatino Linotype"/>
                <a:cs typeface="Palatino Linotype"/>
              </a:rPr>
              <a:t>antenna</a:t>
            </a:r>
            <a:endParaRPr sz="1600" dirty="0">
              <a:latin typeface="Palatino Linotype"/>
              <a:cs typeface="Palatino Linotype"/>
            </a:endParaRPr>
          </a:p>
          <a:p>
            <a:pPr marL="756285" lvl="1" indent="-287020">
              <a:lnSpc>
                <a:spcPct val="100000"/>
              </a:lnSpc>
              <a:spcBef>
                <a:spcPts val="445"/>
              </a:spcBef>
              <a:buFont typeface="Wingdings"/>
              <a:buChar char=""/>
              <a:tabLst>
                <a:tab pos="756285" algn="l"/>
                <a:tab pos="756920" algn="l"/>
              </a:tabLst>
            </a:pPr>
            <a:r>
              <a:rPr sz="1600" dirty="0">
                <a:latin typeface="Palatino Linotype"/>
                <a:cs typeface="Palatino Linotype"/>
              </a:rPr>
              <a:t>Then, </a:t>
            </a:r>
            <a:r>
              <a:rPr sz="1600" spc="-10" dirty="0">
                <a:latin typeface="Palatino Linotype"/>
                <a:cs typeface="Palatino Linotype"/>
              </a:rPr>
              <a:t>radiate </a:t>
            </a:r>
            <a:r>
              <a:rPr sz="1600" spc="-5" dirty="0">
                <a:latin typeface="Palatino Linotype"/>
                <a:cs typeface="Palatino Linotype"/>
              </a:rPr>
              <a:t>into surrounding</a:t>
            </a:r>
            <a:r>
              <a:rPr sz="1600" spc="-40" dirty="0">
                <a:latin typeface="Palatino Linotype"/>
                <a:cs typeface="Palatino Linotype"/>
              </a:rPr>
              <a:t> </a:t>
            </a:r>
            <a:r>
              <a:rPr sz="1600" dirty="0">
                <a:latin typeface="Palatino Linotype"/>
                <a:cs typeface="Palatino Linotype"/>
              </a:rPr>
              <a:t>environment</a:t>
            </a:r>
          </a:p>
          <a:p>
            <a:pPr lvl="1">
              <a:lnSpc>
                <a:spcPct val="100000"/>
              </a:lnSpc>
              <a:spcBef>
                <a:spcPts val="20"/>
              </a:spcBef>
              <a:buFont typeface="Wingdings"/>
              <a:buChar char=""/>
            </a:pPr>
            <a:endParaRPr dirty="0">
              <a:latin typeface="Times New Roman"/>
              <a:cs typeface="Times New Roman"/>
            </a:endParaRPr>
          </a:p>
          <a:p>
            <a:pPr>
              <a:lnSpc>
                <a:spcPct val="100000"/>
              </a:lnSpc>
              <a:spcBef>
                <a:spcPts val="15"/>
              </a:spcBef>
            </a:pPr>
            <a:endParaRPr dirty="0">
              <a:latin typeface="Times New Roman"/>
              <a:cs typeface="Times New Roman"/>
            </a:endParaRPr>
          </a:p>
        </p:txBody>
      </p:sp>
      <p:sp>
        <p:nvSpPr>
          <p:cNvPr id="5" name="object 5"/>
          <p:cNvSpPr/>
          <p:nvPr/>
        </p:nvSpPr>
        <p:spPr>
          <a:xfrm>
            <a:off x="5820052" y="2014191"/>
            <a:ext cx="2590800" cy="23241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0106319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31143" y="1158584"/>
            <a:ext cx="8684257" cy="627736"/>
          </a:xfrm>
          <a:prstGeom prst="rect">
            <a:avLst/>
          </a:prstGeom>
        </p:spPr>
        <p:txBody>
          <a:bodyPr vert="horz" wrap="square" lIns="0" tIns="12065" rIns="0" bIns="0" rtlCol="0">
            <a:spAutoFit/>
          </a:bodyPr>
          <a:lstStyle/>
          <a:p>
            <a:pPr marL="12700" marR="5080">
              <a:lnSpc>
                <a:spcPct val="100000"/>
              </a:lnSpc>
              <a:spcBef>
                <a:spcPts val="95"/>
              </a:spcBef>
            </a:pPr>
            <a:r>
              <a:rPr sz="2000" spc="-5" dirty="0">
                <a:solidFill>
                  <a:srgbClr val="0D0D0D"/>
                </a:solidFill>
                <a:latin typeface="Times New Roman"/>
                <a:cs typeface="Times New Roman"/>
              </a:rPr>
              <a:t>Microwaves are ideal when </a:t>
            </a:r>
            <a:r>
              <a:rPr sz="2000" spc="-15" dirty="0">
                <a:solidFill>
                  <a:srgbClr val="0D0D0D"/>
                </a:solidFill>
                <a:latin typeface="Times New Roman"/>
                <a:cs typeface="Times New Roman"/>
              </a:rPr>
              <a:t>large </a:t>
            </a:r>
            <a:r>
              <a:rPr sz="2000" spc="-10" dirty="0">
                <a:solidFill>
                  <a:srgbClr val="0D0D0D"/>
                </a:solidFill>
                <a:latin typeface="Times New Roman"/>
                <a:cs typeface="Times New Roman"/>
              </a:rPr>
              <a:t>areas </a:t>
            </a:r>
            <a:r>
              <a:rPr sz="2000" spc="-5" dirty="0">
                <a:solidFill>
                  <a:srgbClr val="0D0D0D"/>
                </a:solidFill>
                <a:latin typeface="Times New Roman"/>
                <a:cs typeface="Times New Roman"/>
              </a:rPr>
              <a:t>need to be covered  and there are no obstacles in </a:t>
            </a:r>
            <a:r>
              <a:rPr sz="2000" dirty="0">
                <a:solidFill>
                  <a:srgbClr val="0D0D0D"/>
                </a:solidFill>
                <a:latin typeface="Times New Roman"/>
                <a:cs typeface="Times New Roman"/>
              </a:rPr>
              <a:t>the</a:t>
            </a:r>
            <a:r>
              <a:rPr sz="2000" spc="-20" dirty="0">
                <a:solidFill>
                  <a:srgbClr val="0D0D0D"/>
                </a:solidFill>
                <a:latin typeface="Times New Roman"/>
                <a:cs typeface="Times New Roman"/>
              </a:rPr>
              <a:t> </a:t>
            </a:r>
            <a:r>
              <a:rPr sz="2000" spc="-5" dirty="0">
                <a:solidFill>
                  <a:srgbClr val="0D0D0D"/>
                </a:solidFill>
                <a:latin typeface="Times New Roman"/>
                <a:cs typeface="Times New Roman"/>
              </a:rPr>
              <a:t>path</a:t>
            </a:r>
            <a:endParaRPr sz="2000" dirty="0">
              <a:latin typeface="Times New Roman"/>
              <a:cs typeface="Times New Roman"/>
            </a:endParaRPr>
          </a:p>
        </p:txBody>
      </p:sp>
      <p:sp>
        <p:nvSpPr>
          <p:cNvPr id="4" name="object 4"/>
          <p:cNvSpPr/>
          <p:nvPr/>
        </p:nvSpPr>
        <p:spPr>
          <a:xfrm>
            <a:off x="2211071" y="2343150"/>
            <a:ext cx="4724400" cy="2163747"/>
          </a:xfrm>
          <a:prstGeom prst="rect">
            <a:avLst/>
          </a:prstGeom>
          <a:blipFill>
            <a:blip r:embed="rId2" cstate="print"/>
            <a:stretch>
              <a:fillRect/>
            </a:stretch>
          </a:blipFill>
        </p:spPr>
        <p:txBody>
          <a:bodyPr wrap="square" lIns="0" tIns="0" rIns="0" bIns="0" rtlCol="0"/>
          <a:lstStyle/>
          <a:p>
            <a:endParaRPr/>
          </a:p>
        </p:txBody>
      </p:sp>
      <p:sp>
        <p:nvSpPr>
          <p:cNvPr id="7" name="object 7"/>
          <p:cNvSpPr txBox="1">
            <a:spLocks noGrp="1"/>
          </p:cNvSpPr>
          <p:nvPr>
            <p:ph type="ctrTitle"/>
          </p:nvPr>
        </p:nvSpPr>
        <p:spPr>
          <a:xfrm>
            <a:off x="2743200" y="133350"/>
            <a:ext cx="7772400" cy="567463"/>
          </a:xfrm>
          <a:prstGeom prst="rect">
            <a:avLst/>
          </a:prstGeom>
        </p:spPr>
        <p:txBody>
          <a:bodyPr vert="horz" wrap="square" lIns="0" tIns="13335" rIns="0" bIns="0" rtlCol="0">
            <a:spAutoFit/>
          </a:bodyPr>
          <a:lstStyle/>
          <a:p>
            <a:pPr marL="99695">
              <a:lnSpc>
                <a:spcPct val="100000"/>
              </a:lnSpc>
              <a:spcBef>
                <a:spcPts val="105"/>
              </a:spcBef>
            </a:pPr>
            <a:r>
              <a:rPr sz="3600" b="1" dirty="0">
                <a:solidFill>
                  <a:srgbClr val="00B0F0"/>
                </a:solidFill>
                <a:effectLst>
                  <a:outerShdw blurRad="38100" dist="38100" dir="2700000" algn="tl">
                    <a:srgbClr val="000000">
                      <a:alpha val="43137"/>
                    </a:srgbClr>
                  </a:outerShdw>
                </a:effectLst>
              </a:rPr>
              <a:t>Microwav</a:t>
            </a:r>
            <a:r>
              <a:rPr sz="3600" b="1" spc="5" dirty="0">
                <a:solidFill>
                  <a:srgbClr val="00B0F0"/>
                </a:solidFill>
                <a:effectLst>
                  <a:outerShdw blurRad="38100" dist="38100" dir="2700000" algn="tl">
                    <a:srgbClr val="000000">
                      <a:alpha val="43137"/>
                    </a:srgbClr>
                  </a:outerShdw>
                </a:effectLst>
              </a:rPr>
              <a:t>e</a:t>
            </a:r>
            <a:r>
              <a:rPr sz="3600" b="1" dirty="0">
                <a:solidFill>
                  <a:srgbClr val="00B0F0"/>
                </a:solidFill>
                <a:effectLst>
                  <a:outerShdw blurRad="38100" dist="38100" dir="2700000" algn="tl">
                    <a:srgbClr val="000000">
                      <a:alpha val="43137"/>
                    </a:srgbClr>
                  </a:outerShdw>
                </a:effectLst>
              </a:rPr>
              <a:t>s</a:t>
            </a:r>
          </a:p>
        </p:txBody>
      </p:sp>
    </p:spTree>
    <p:extLst>
      <p:ext uri="{BB962C8B-B14F-4D97-AF65-F5344CB8AC3E}">
        <p14:creationId xmlns:p14="http://schemas.microsoft.com/office/powerpoint/2010/main" val="22395231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76400" y="133350"/>
            <a:ext cx="5791200" cy="505267"/>
          </a:xfrm>
          <a:prstGeom prst="rect">
            <a:avLst/>
          </a:prstGeom>
        </p:spPr>
        <p:txBody>
          <a:bodyPr vert="horz" wrap="square" lIns="0" tIns="12700" rIns="0" bIns="0" rtlCol="0">
            <a:spAutoFit/>
          </a:bodyPr>
          <a:lstStyle/>
          <a:p>
            <a:pPr marL="12700">
              <a:lnSpc>
                <a:spcPct val="100000"/>
              </a:lnSpc>
              <a:spcBef>
                <a:spcPts val="100"/>
              </a:spcBef>
            </a:pPr>
            <a:r>
              <a:rPr sz="3200" b="1"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Micro </a:t>
            </a:r>
            <a:r>
              <a:rPr sz="3200" b="1" spc="-5"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waves</a:t>
            </a:r>
            <a:r>
              <a:rPr sz="3200" b="1" spc="-45"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 </a:t>
            </a:r>
            <a:r>
              <a:rPr sz="3200" b="1" spc="-25"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Transmission</a:t>
            </a:r>
            <a:endParaRPr sz="3200" dirty="0">
              <a:effectLst>
                <a:outerShdw blurRad="38100" dist="38100" dir="2700000" algn="tl">
                  <a:srgbClr val="000000">
                    <a:alpha val="43137"/>
                  </a:srgbClr>
                </a:outerShdw>
              </a:effectLst>
              <a:latin typeface="Bahnschrift SemiBold" panose="020B0502040204020203" pitchFamily="34" charset="0"/>
              <a:cs typeface="Palatino Linotype"/>
            </a:endParaRPr>
          </a:p>
        </p:txBody>
      </p:sp>
      <p:sp>
        <p:nvSpPr>
          <p:cNvPr id="3" name="object 3"/>
          <p:cNvSpPr txBox="1"/>
          <p:nvPr/>
        </p:nvSpPr>
        <p:spPr>
          <a:xfrm>
            <a:off x="178512" y="819150"/>
            <a:ext cx="7616825" cy="3435299"/>
          </a:xfrm>
          <a:prstGeom prst="rect">
            <a:avLst/>
          </a:prstGeom>
        </p:spPr>
        <p:txBody>
          <a:bodyPr vert="horz" wrap="square" lIns="0" tIns="12700" rIns="0" bIns="0" rtlCol="0">
            <a:spAutoFit/>
          </a:bodyPr>
          <a:lstStyle/>
          <a:p>
            <a:pPr marL="355600" indent="-342900">
              <a:lnSpc>
                <a:spcPct val="100000"/>
              </a:lnSpc>
              <a:spcBef>
                <a:spcPts val="100"/>
              </a:spcBef>
              <a:buFont typeface="Arial"/>
              <a:buChar char="•"/>
              <a:tabLst>
                <a:tab pos="354965" algn="l"/>
                <a:tab pos="355600" algn="l"/>
              </a:tabLst>
            </a:pPr>
            <a:r>
              <a:rPr sz="1600" spc="-5" dirty="0">
                <a:latin typeface="Century Gothic"/>
                <a:cs typeface="Century Gothic"/>
              </a:rPr>
              <a:t>Microwaves are</a:t>
            </a:r>
            <a:r>
              <a:rPr sz="1600" dirty="0">
                <a:latin typeface="Century Gothic"/>
                <a:cs typeface="Century Gothic"/>
              </a:rPr>
              <a:t> unidirectional</a:t>
            </a:r>
          </a:p>
          <a:p>
            <a:pPr>
              <a:lnSpc>
                <a:spcPct val="100000"/>
              </a:lnSpc>
              <a:spcBef>
                <a:spcPts val="30"/>
              </a:spcBef>
              <a:buFont typeface="Arial"/>
              <a:buChar char="•"/>
            </a:pPr>
            <a:endParaRPr sz="2400" dirty="0">
              <a:latin typeface="Times New Roman"/>
              <a:cs typeface="Times New Roman"/>
            </a:endParaRPr>
          </a:p>
          <a:p>
            <a:pPr marL="355600" marR="8890" indent="-342900">
              <a:lnSpc>
                <a:spcPct val="100000"/>
              </a:lnSpc>
              <a:spcBef>
                <a:spcPts val="5"/>
              </a:spcBef>
              <a:buFont typeface="Arial"/>
              <a:buChar char="•"/>
              <a:tabLst>
                <a:tab pos="354965" algn="l"/>
                <a:tab pos="355600" algn="l"/>
              </a:tabLst>
            </a:pPr>
            <a:r>
              <a:rPr sz="1600" spc="-5" dirty="0">
                <a:latin typeface="Century Gothic"/>
                <a:cs typeface="Century Gothic"/>
              </a:rPr>
              <a:t>Micro </a:t>
            </a:r>
            <a:r>
              <a:rPr sz="1600" spc="-10" dirty="0">
                <a:latin typeface="Century Gothic"/>
                <a:cs typeface="Century Gothic"/>
              </a:rPr>
              <a:t>waves </a:t>
            </a:r>
            <a:r>
              <a:rPr sz="1600" spc="-5" dirty="0">
                <a:latin typeface="Century Gothic"/>
                <a:cs typeface="Century Gothic"/>
              </a:rPr>
              <a:t>electromagnetic </a:t>
            </a:r>
            <a:r>
              <a:rPr sz="1600" spc="-10" dirty="0">
                <a:latin typeface="Century Gothic"/>
                <a:cs typeface="Century Gothic"/>
              </a:rPr>
              <a:t>waves </a:t>
            </a:r>
            <a:r>
              <a:rPr sz="1600" spc="-5" dirty="0">
                <a:latin typeface="Century Gothic"/>
                <a:cs typeface="Century Gothic"/>
              </a:rPr>
              <a:t>having frequency between  </a:t>
            </a:r>
            <a:r>
              <a:rPr sz="1600" dirty="0">
                <a:latin typeface="Century Gothic"/>
                <a:cs typeface="Century Gothic"/>
              </a:rPr>
              <a:t>1 </a:t>
            </a:r>
            <a:r>
              <a:rPr sz="1600" spc="-5" dirty="0">
                <a:latin typeface="Century Gothic"/>
                <a:cs typeface="Century Gothic"/>
              </a:rPr>
              <a:t>GHZ </a:t>
            </a:r>
            <a:r>
              <a:rPr sz="1600" spc="-10" dirty="0">
                <a:latin typeface="Century Gothic"/>
                <a:cs typeface="Century Gothic"/>
              </a:rPr>
              <a:t>and </a:t>
            </a:r>
            <a:r>
              <a:rPr sz="1600" spc="-5" dirty="0">
                <a:latin typeface="Century Gothic"/>
                <a:cs typeface="Century Gothic"/>
              </a:rPr>
              <a:t>300</a:t>
            </a:r>
            <a:r>
              <a:rPr sz="1600" spc="30" dirty="0">
                <a:latin typeface="Century Gothic"/>
                <a:cs typeface="Century Gothic"/>
              </a:rPr>
              <a:t> </a:t>
            </a:r>
            <a:r>
              <a:rPr sz="1600" spc="-5" dirty="0">
                <a:latin typeface="Century Gothic"/>
                <a:cs typeface="Century Gothic"/>
              </a:rPr>
              <a:t>GHZ.</a:t>
            </a:r>
            <a:endParaRPr sz="1600" dirty="0">
              <a:latin typeface="Century Gothic"/>
              <a:cs typeface="Century Gothic"/>
            </a:endParaRPr>
          </a:p>
          <a:p>
            <a:pPr>
              <a:lnSpc>
                <a:spcPct val="100000"/>
              </a:lnSpc>
              <a:spcBef>
                <a:spcPts val="35"/>
              </a:spcBef>
              <a:buFont typeface="Arial"/>
              <a:buChar char="•"/>
            </a:pPr>
            <a:endParaRPr sz="2400" dirty="0">
              <a:latin typeface="Times New Roman"/>
              <a:cs typeface="Times New Roman"/>
            </a:endParaRPr>
          </a:p>
          <a:p>
            <a:pPr marL="355600" indent="-342900">
              <a:lnSpc>
                <a:spcPct val="100000"/>
              </a:lnSpc>
              <a:buFont typeface="Arial"/>
              <a:buChar char="•"/>
              <a:tabLst>
                <a:tab pos="354965" algn="l"/>
                <a:tab pos="355600" algn="l"/>
              </a:tabLst>
            </a:pPr>
            <a:r>
              <a:rPr sz="1600" spc="-5" dirty="0">
                <a:latin typeface="Century Gothic"/>
                <a:cs typeface="Century Gothic"/>
              </a:rPr>
              <a:t>There</a:t>
            </a:r>
            <a:r>
              <a:rPr sz="1600" spc="65" dirty="0">
                <a:latin typeface="Century Gothic"/>
                <a:cs typeface="Century Gothic"/>
              </a:rPr>
              <a:t> </a:t>
            </a:r>
            <a:r>
              <a:rPr sz="1600" spc="-5" dirty="0">
                <a:latin typeface="Century Gothic"/>
                <a:cs typeface="Century Gothic"/>
              </a:rPr>
              <a:t>are</a:t>
            </a:r>
            <a:r>
              <a:rPr sz="1600" spc="75" dirty="0">
                <a:latin typeface="Century Gothic"/>
                <a:cs typeface="Century Gothic"/>
              </a:rPr>
              <a:t> </a:t>
            </a:r>
            <a:r>
              <a:rPr sz="1600" spc="-5" dirty="0">
                <a:latin typeface="Century Gothic"/>
                <a:cs typeface="Century Gothic"/>
              </a:rPr>
              <a:t>two</a:t>
            </a:r>
            <a:r>
              <a:rPr sz="1600" spc="75" dirty="0">
                <a:latin typeface="Century Gothic"/>
                <a:cs typeface="Century Gothic"/>
              </a:rPr>
              <a:t> </a:t>
            </a:r>
            <a:r>
              <a:rPr sz="1600" spc="-5" dirty="0">
                <a:latin typeface="Century Gothic"/>
                <a:cs typeface="Century Gothic"/>
              </a:rPr>
              <a:t>types</a:t>
            </a:r>
            <a:r>
              <a:rPr sz="1600" spc="70" dirty="0">
                <a:latin typeface="Century Gothic"/>
                <a:cs typeface="Century Gothic"/>
              </a:rPr>
              <a:t> </a:t>
            </a:r>
            <a:r>
              <a:rPr sz="1600" spc="-5" dirty="0">
                <a:latin typeface="Century Gothic"/>
                <a:cs typeface="Century Gothic"/>
              </a:rPr>
              <a:t>of</a:t>
            </a:r>
            <a:r>
              <a:rPr sz="1600" spc="65" dirty="0">
                <a:latin typeface="Century Gothic"/>
                <a:cs typeface="Century Gothic"/>
              </a:rPr>
              <a:t> </a:t>
            </a:r>
            <a:r>
              <a:rPr sz="1600" spc="-5" dirty="0">
                <a:latin typeface="Century Gothic"/>
                <a:cs typeface="Century Gothic"/>
              </a:rPr>
              <a:t>micro</a:t>
            </a:r>
            <a:r>
              <a:rPr sz="1600" spc="80" dirty="0">
                <a:latin typeface="Century Gothic"/>
                <a:cs typeface="Century Gothic"/>
              </a:rPr>
              <a:t> </a:t>
            </a:r>
            <a:r>
              <a:rPr sz="1600" spc="-5" dirty="0">
                <a:latin typeface="Century Gothic"/>
                <a:cs typeface="Century Gothic"/>
              </a:rPr>
              <a:t>waves</a:t>
            </a:r>
            <a:r>
              <a:rPr sz="1600" spc="60" dirty="0">
                <a:latin typeface="Century Gothic"/>
                <a:cs typeface="Century Gothic"/>
              </a:rPr>
              <a:t> </a:t>
            </a:r>
            <a:r>
              <a:rPr sz="1600" spc="-5" dirty="0">
                <a:latin typeface="Century Gothic"/>
                <a:cs typeface="Century Gothic"/>
              </a:rPr>
              <a:t>data</a:t>
            </a:r>
            <a:r>
              <a:rPr sz="1600" spc="80" dirty="0">
                <a:latin typeface="Century Gothic"/>
                <a:cs typeface="Century Gothic"/>
              </a:rPr>
              <a:t> </a:t>
            </a:r>
            <a:r>
              <a:rPr sz="1600" spc="-5" dirty="0">
                <a:latin typeface="Century Gothic"/>
                <a:cs typeface="Century Gothic"/>
              </a:rPr>
              <a:t>communication</a:t>
            </a:r>
            <a:r>
              <a:rPr sz="1600" spc="55" dirty="0">
                <a:latin typeface="Century Gothic"/>
                <a:cs typeface="Century Gothic"/>
              </a:rPr>
              <a:t> </a:t>
            </a:r>
            <a:r>
              <a:rPr sz="1600" dirty="0">
                <a:latin typeface="Century Gothic"/>
                <a:cs typeface="Century Gothic"/>
              </a:rPr>
              <a:t>system</a:t>
            </a:r>
          </a:p>
          <a:p>
            <a:pPr marL="355600">
              <a:lnSpc>
                <a:spcPct val="100000"/>
              </a:lnSpc>
            </a:pPr>
            <a:r>
              <a:rPr sz="1600" dirty="0">
                <a:latin typeface="Century Gothic"/>
                <a:cs typeface="Century Gothic"/>
              </a:rPr>
              <a:t>: </a:t>
            </a:r>
            <a:r>
              <a:rPr sz="1600" spc="-5" dirty="0">
                <a:latin typeface="Century Gothic"/>
                <a:cs typeface="Century Gothic"/>
              </a:rPr>
              <a:t>terrestrial </a:t>
            </a:r>
            <a:r>
              <a:rPr sz="1600" spc="-10" dirty="0">
                <a:latin typeface="Century Gothic"/>
                <a:cs typeface="Century Gothic"/>
              </a:rPr>
              <a:t>and</a:t>
            </a:r>
            <a:r>
              <a:rPr sz="1600" spc="45" dirty="0">
                <a:latin typeface="Century Gothic"/>
                <a:cs typeface="Century Gothic"/>
              </a:rPr>
              <a:t> </a:t>
            </a:r>
            <a:r>
              <a:rPr sz="1600" spc="-5" dirty="0">
                <a:latin typeface="Century Gothic"/>
                <a:cs typeface="Century Gothic"/>
              </a:rPr>
              <a:t>satellite</a:t>
            </a:r>
            <a:endParaRPr sz="1600" dirty="0">
              <a:latin typeface="Century Gothic"/>
              <a:cs typeface="Century Gothic"/>
            </a:endParaRPr>
          </a:p>
          <a:p>
            <a:pPr>
              <a:lnSpc>
                <a:spcPct val="100000"/>
              </a:lnSpc>
              <a:spcBef>
                <a:spcPts val="35"/>
              </a:spcBef>
            </a:pPr>
            <a:endParaRPr sz="2400" dirty="0">
              <a:latin typeface="Times New Roman"/>
              <a:cs typeface="Times New Roman"/>
            </a:endParaRPr>
          </a:p>
          <a:p>
            <a:pPr marL="355600" marR="5080" indent="-342900">
              <a:lnSpc>
                <a:spcPct val="100000"/>
              </a:lnSpc>
              <a:buFont typeface="Arial"/>
              <a:buChar char="•"/>
              <a:tabLst>
                <a:tab pos="354965" algn="l"/>
                <a:tab pos="355600" algn="l"/>
                <a:tab pos="1105535" algn="l"/>
                <a:tab pos="1940560" algn="l"/>
                <a:tab pos="4918710" algn="l"/>
              </a:tabLst>
            </a:pPr>
            <a:r>
              <a:rPr sz="1600" spc="-5" dirty="0">
                <a:latin typeface="Century Gothic"/>
                <a:cs typeface="Century Gothic"/>
              </a:rPr>
              <a:t>Micro	</a:t>
            </a:r>
            <a:r>
              <a:rPr sz="1600" spc="-10" dirty="0">
                <a:latin typeface="Century Gothic"/>
                <a:cs typeface="Century Gothic"/>
              </a:rPr>
              <a:t>waves	</a:t>
            </a:r>
            <a:r>
              <a:rPr sz="1600" spc="-5" dirty="0">
                <a:latin typeface="Century Gothic"/>
                <a:cs typeface="Century Gothic"/>
              </a:rPr>
              <a:t>are  widely  used </a:t>
            </a:r>
            <a:r>
              <a:rPr sz="1600" spc="50" dirty="0">
                <a:latin typeface="Century Gothic"/>
                <a:cs typeface="Century Gothic"/>
              </a:rPr>
              <a:t> </a:t>
            </a:r>
            <a:r>
              <a:rPr sz="1600" dirty="0">
                <a:latin typeface="Century Gothic"/>
                <a:cs typeface="Century Gothic"/>
              </a:rPr>
              <a:t>for  one</a:t>
            </a:r>
            <a:r>
              <a:rPr lang="en-US" sz="1600" dirty="0">
                <a:latin typeface="Century Gothic"/>
                <a:cs typeface="Century Gothic"/>
              </a:rPr>
              <a:t> </a:t>
            </a:r>
            <a:r>
              <a:rPr sz="1600" spc="-5" dirty="0">
                <a:latin typeface="Century Gothic"/>
                <a:cs typeface="Century Gothic"/>
              </a:rPr>
              <a:t>to </a:t>
            </a:r>
            <a:r>
              <a:rPr sz="1600" dirty="0">
                <a:latin typeface="Century Gothic"/>
                <a:cs typeface="Century Gothic"/>
              </a:rPr>
              <a:t>one communication  </a:t>
            </a:r>
            <a:r>
              <a:rPr sz="1600" spc="-10" dirty="0">
                <a:latin typeface="Century Gothic"/>
                <a:cs typeface="Century Gothic"/>
              </a:rPr>
              <a:t>between sender and</a:t>
            </a:r>
            <a:r>
              <a:rPr sz="1600" spc="110" dirty="0">
                <a:latin typeface="Century Gothic"/>
                <a:cs typeface="Century Gothic"/>
              </a:rPr>
              <a:t> </a:t>
            </a:r>
            <a:r>
              <a:rPr sz="1600" dirty="0">
                <a:latin typeface="Century Gothic"/>
                <a:cs typeface="Century Gothic"/>
              </a:rPr>
              <a:t>receiver,</a:t>
            </a:r>
          </a:p>
          <a:p>
            <a:pPr marL="329565" marR="918210">
              <a:lnSpc>
                <a:spcPct val="120000"/>
              </a:lnSpc>
            </a:pPr>
            <a:r>
              <a:rPr sz="1600" spc="-5" dirty="0">
                <a:latin typeface="Century Gothic"/>
                <a:cs typeface="Century Gothic"/>
              </a:rPr>
              <a:t>example: </a:t>
            </a:r>
            <a:r>
              <a:rPr sz="1600" dirty="0">
                <a:latin typeface="Century Gothic"/>
                <a:cs typeface="Century Gothic"/>
              </a:rPr>
              <a:t>cellular </a:t>
            </a:r>
            <a:r>
              <a:rPr sz="1600" spc="-10" dirty="0">
                <a:latin typeface="Century Gothic"/>
                <a:cs typeface="Century Gothic"/>
              </a:rPr>
              <a:t>phone, </a:t>
            </a:r>
            <a:r>
              <a:rPr sz="1600" spc="-5" dirty="0">
                <a:latin typeface="Century Gothic"/>
                <a:cs typeface="Century Gothic"/>
              </a:rPr>
              <a:t>satellite </a:t>
            </a:r>
            <a:r>
              <a:rPr sz="1600" spc="-10" dirty="0">
                <a:latin typeface="Century Gothic"/>
                <a:cs typeface="Century Gothic"/>
              </a:rPr>
              <a:t>networks and </a:t>
            </a:r>
            <a:r>
              <a:rPr sz="1600" spc="10" dirty="0">
                <a:latin typeface="Century Gothic"/>
                <a:cs typeface="Century Gothic"/>
              </a:rPr>
              <a:t>in </a:t>
            </a:r>
            <a:r>
              <a:rPr sz="1600" spc="-5" dirty="0">
                <a:latin typeface="Century Gothic"/>
                <a:cs typeface="Century Gothic"/>
              </a:rPr>
              <a:t>wireless  LANs(wifi),</a:t>
            </a:r>
            <a:r>
              <a:rPr sz="1600" spc="30" dirty="0">
                <a:latin typeface="Century Gothic"/>
                <a:cs typeface="Century Gothic"/>
              </a:rPr>
              <a:t> </a:t>
            </a:r>
            <a:r>
              <a:rPr sz="1600" spc="-5" dirty="0">
                <a:latin typeface="Century Gothic"/>
                <a:cs typeface="Century Gothic"/>
              </a:rPr>
              <a:t>WiMAX,GPS</a:t>
            </a:r>
            <a:endParaRPr sz="1600" dirty="0">
              <a:latin typeface="Century Gothic"/>
              <a:cs typeface="Century Gothic"/>
            </a:endParaRPr>
          </a:p>
        </p:txBody>
      </p:sp>
      <p:sp>
        <p:nvSpPr>
          <p:cNvPr id="6" name="object 6"/>
          <p:cNvSpPr/>
          <p:nvPr/>
        </p:nvSpPr>
        <p:spPr>
          <a:xfrm>
            <a:off x="7187587" y="1733550"/>
            <a:ext cx="1295400" cy="971550"/>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6997087" y="3409950"/>
            <a:ext cx="1676400" cy="109506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15664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3691" y="353810"/>
            <a:ext cx="5039201" cy="502061"/>
          </a:xfrm>
          <a:prstGeom prst="rect">
            <a:avLst/>
          </a:prstGeom>
        </p:spPr>
        <p:txBody>
          <a:bodyPr vert="horz" wrap="square" lIns="0" tIns="9525" rIns="0" bIns="0" rtlCol="0">
            <a:spAutoFit/>
          </a:bodyPr>
          <a:lstStyle/>
          <a:p>
            <a:pPr marL="9525">
              <a:spcBef>
                <a:spcPts val="75"/>
              </a:spcBef>
            </a:pPr>
            <a:r>
              <a:rPr sz="3200" dirty="0">
                <a:solidFill>
                  <a:schemeClr val="bg1"/>
                </a:solidFill>
                <a:latin typeface="Hobo Std" pitchFamily="34" charset="0"/>
              </a:rPr>
              <a:t>Local </a:t>
            </a:r>
            <a:r>
              <a:rPr sz="3200" spc="-8" dirty="0">
                <a:solidFill>
                  <a:schemeClr val="bg1"/>
                </a:solidFill>
                <a:latin typeface="Hobo Std" pitchFamily="34" charset="0"/>
              </a:rPr>
              <a:t>Area </a:t>
            </a:r>
            <a:r>
              <a:rPr sz="3200" spc="-4" dirty="0">
                <a:solidFill>
                  <a:schemeClr val="bg1"/>
                </a:solidFill>
                <a:latin typeface="Hobo Std" pitchFamily="34" charset="0"/>
              </a:rPr>
              <a:t>Network</a:t>
            </a:r>
            <a:r>
              <a:rPr sz="3200" spc="-19" dirty="0">
                <a:solidFill>
                  <a:schemeClr val="bg1"/>
                </a:solidFill>
                <a:latin typeface="Hobo Std" pitchFamily="34" charset="0"/>
              </a:rPr>
              <a:t> </a:t>
            </a:r>
            <a:r>
              <a:rPr sz="3200" spc="-8" dirty="0">
                <a:solidFill>
                  <a:srgbClr val="FFC000"/>
                </a:solidFill>
                <a:latin typeface="Hobo Std" pitchFamily="34" charset="0"/>
              </a:rPr>
              <a:t>(LAN)</a:t>
            </a:r>
          </a:p>
        </p:txBody>
      </p:sp>
      <p:sp>
        <p:nvSpPr>
          <p:cNvPr id="3" name="object 3"/>
          <p:cNvSpPr txBox="1"/>
          <p:nvPr/>
        </p:nvSpPr>
        <p:spPr>
          <a:xfrm>
            <a:off x="384357" y="1092330"/>
            <a:ext cx="6242209" cy="3730893"/>
          </a:xfrm>
          <a:prstGeom prst="rect">
            <a:avLst/>
          </a:prstGeom>
        </p:spPr>
        <p:txBody>
          <a:bodyPr vert="horz" wrap="square" lIns="0" tIns="59055" rIns="0" bIns="0" rtlCol="0">
            <a:spAutoFit/>
          </a:bodyPr>
          <a:lstStyle/>
          <a:p>
            <a:pPr marL="266700" marR="160496" indent="-257175">
              <a:lnSpc>
                <a:spcPct val="80000"/>
              </a:lnSpc>
              <a:spcBef>
                <a:spcPts val="465"/>
              </a:spcBef>
              <a:tabLst>
                <a:tab pos="266224" algn="l"/>
              </a:tabLst>
            </a:pPr>
            <a:r>
              <a:rPr sz="1300" spc="236" dirty="0">
                <a:solidFill>
                  <a:srgbClr val="89D0D5"/>
                </a:solidFill>
                <a:latin typeface="Arial"/>
                <a:cs typeface="Arial"/>
              </a:rPr>
              <a:t>	</a:t>
            </a:r>
            <a:r>
              <a:rPr spc="-4" dirty="0">
                <a:solidFill>
                  <a:srgbClr val="FFFFFF"/>
                </a:solidFill>
                <a:latin typeface="Leelawadee UI Semilight" pitchFamily="34" charset="-34"/>
                <a:ea typeface="Adobe Fan Heiti Std B" pitchFamily="34" charset="-128"/>
                <a:cs typeface="Leelawadee UI Semilight" pitchFamily="34" charset="-34"/>
              </a:rPr>
              <a:t>A LAN is a network that is used for communicating </a:t>
            </a:r>
            <a:r>
              <a:rPr spc="-8" dirty="0">
                <a:solidFill>
                  <a:srgbClr val="FFFFFF"/>
                </a:solidFill>
                <a:latin typeface="Leelawadee UI Semilight" pitchFamily="34" charset="-34"/>
                <a:ea typeface="Adobe Fan Heiti Std B" pitchFamily="34" charset="-128"/>
                <a:cs typeface="Leelawadee UI Semilight" pitchFamily="34" charset="-34"/>
              </a:rPr>
              <a:t>among </a:t>
            </a:r>
            <a:r>
              <a:rPr spc="-4" dirty="0">
                <a:solidFill>
                  <a:srgbClr val="FFFFFF"/>
                </a:solidFill>
                <a:latin typeface="Leelawadee UI Semilight" pitchFamily="34" charset="-34"/>
                <a:ea typeface="Adobe Fan Heiti Std B" pitchFamily="34" charset="-128"/>
                <a:cs typeface="Leelawadee UI Semilight" pitchFamily="34" charset="-34"/>
              </a:rPr>
              <a:t>computer  devices, usually within an </a:t>
            </a:r>
            <a:r>
              <a:rPr spc="-8" dirty="0">
                <a:solidFill>
                  <a:srgbClr val="FFFFFF"/>
                </a:solidFill>
                <a:latin typeface="Leelawadee UI Semilight" pitchFamily="34" charset="-34"/>
                <a:ea typeface="Adobe Fan Heiti Std B" pitchFamily="34" charset="-128"/>
                <a:cs typeface="Leelawadee UI Semilight" pitchFamily="34" charset="-34"/>
              </a:rPr>
              <a:t>office </a:t>
            </a:r>
            <a:r>
              <a:rPr spc="-4" dirty="0">
                <a:solidFill>
                  <a:srgbClr val="FFFFFF"/>
                </a:solidFill>
                <a:latin typeface="Leelawadee UI Semilight" pitchFamily="34" charset="-34"/>
                <a:ea typeface="Adobe Fan Heiti Std B" pitchFamily="34" charset="-128"/>
                <a:cs typeface="Leelawadee UI Semilight" pitchFamily="34" charset="-34"/>
              </a:rPr>
              <a:t>building or</a:t>
            </a:r>
            <a:r>
              <a:rPr dirty="0">
                <a:solidFill>
                  <a:srgbClr val="FFFFFF"/>
                </a:solidFill>
                <a:latin typeface="Leelawadee UI Semilight" pitchFamily="34" charset="-34"/>
                <a:ea typeface="Adobe Fan Heiti Std B" pitchFamily="34" charset="-128"/>
                <a:cs typeface="Leelawadee UI Semilight" pitchFamily="34" charset="-34"/>
              </a:rPr>
              <a:t> </a:t>
            </a:r>
            <a:r>
              <a:rPr spc="-4" dirty="0">
                <a:solidFill>
                  <a:srgbClr val="FFFFFF"/>
                </a:solidFill>
                <a:latin typeface="Leelawadee UI Semilight" pitchFamily="34" charset="-34"/>
                <a:ea typeface="Adobe Fan Heiti Std B" pitchFamily="34" charset="-128"/>
                <a:cs typeface="Leelawadee UI Semilight" pitchFamily="34" charset="-34"/>
              </a:rPr>
              <a:t>home.</a:t>
            </a:r>
            <a:r>
              <a:rPr lang="en-IN" spc="-4" dirty="0">
                <a:solidFill>
                  <a:srgbClr val="FFFFFF"/>
                </a:solidFill>
                <a:latin typeface="Leelawadee UI Semilight" pitchFamily="34" charset="-34"/>
                <a:ea typeface="Adobe Fan Heiti Std B" pitchFamily="34" charset="-128"/>
                <a:cs typeface="Leelawadee UI Semilight" pitchFamily="34" charset="-34"/>
              </a:rPr>
              <a:t> And it is private</a:t>
            </a:r>
            <a:endParaRPr dirty="0">
              <a:latin typeface="Leelawadee UI Semilight" pitchFamily="34" charset="-34"/>
              <a:ea typeface="Adobe Fan Heiti Std B" pitchFamily="34" charset="-128"/>
              <a:cs typeface="Leelawadee UI Semilight" pitchFamily="34" charset="-34"/>
            </a:endParaRPr>
          </a:p>
          <a:p>
            <a:pPr marL="266700" marR="426244" indent="-257175">
              <a:lnSpc>
                <a:spcPct val="80000"/>
              </a:lnSpc>
              <a:spcBef>
                <a:spcPts val="750"/>
              </a:spcBef>
              <a:tabLst>
                <a:tab pos="266224" algn="l"/>
              </a:tabLst>
            </a:pPr>
            <a:r>
              <a:rPr sz="1400" spc="236" dirty="0">
                <a:solidFill>
                  <a:srgbClr val="89D0D5"/>
                </a:solidFill>
                <a:latin typeface="Leelawadee UI Semilight" pitchFamily="34" charset="-34"/>
                <a:ea typeface="Adobe Fan Heiti Std B" pitchFamily="34" charset="-128"/>
                <a:cs typeface="Leelawadee UI Semilight" pitchFamily="34" charset="-34"/>
              </a:rPr>
              <a:t>	</a:t>
            </a:r>
            <a:r>
              <a:rPr spc="-19" dirty="0">
                <a:solidFill>
                  <a:srgbClr val="FFFFFF"/>
                </a:solidFill>
                <a:latin typeface="Leelawadee UI Semilight" pitchFamily="34" charset="-34"/>
                <a:ea typeface="Adobe Fan Heiti Std B" pitchFamily="34" charset="-128"/>
                <a:cs typeface="Leelawadee UI Semilight" pitchFamily="34" charset="-34"/>
              </a:rPr>
              <a:t>LAN’s </a:t>
            </a:r>
            <a:r>
              <a:rPr spc="-4" dirty="0">
                <a:solidFill>
                  <a:srgbClr val="FFFFFF"/>
                </a:solidFill>
                <a:latin typeface="Leelawadee UI Semilight" pitchFamily="34" charset="-34"/>
                <a:ea typeface="Adobe Fan Heiti Std B" pitchFamily="34" charset="-128"/>
                <a:cs typeface="Leelawadee UI Semilight" pitchFamily="34" charset="-34"/>
              </a:rPr>
              <a:t>enable the sharing of resources such as files or hardware  devices that </a:t>
            </a:r>
            <a:r>
              <a:rPr spc="-8" dirty="0">
                <a:solidFill>
                  <a:srgbClr val="FFFFFF"/>
                </a:solidFill>
                <a:latin typeface="Leelawadee UI Semilight" pitchFamily="34" charset="-34"/>
                <a:ea typeface="Adobe Fan Heiti Std B" pitchFamily="34" charset="-128"/>
                <a:cs typeface="Leelawadee UI Semilight" pitchFamily="34" charset="-34"/>
              </a:rPr>
              <a:t>may </a:t>
            </a:r>
            <a:r>
              <a:rPr dirty="0">
                <a:solidFill>
                  <a:srgbClr val="FFFFFF"/>
                </a:solidFill>
                <a:latin typeface="Leelawadee UI Semilight" pitchFamily="34" charset="-34"/>
                <a:ea typeface="Adobe Fan Heiti Std B" pitchFamily="34" charset="-128"/>
                <a:cs typeface="Leelawadee UI Semilight" pitchFamily="34" charset="-34"/>
              </a:rPr>
              <a:t>be </a:t>
            </a:r>
            <a:r>
              <a:rPr spc="-4" dirty="0">
                <a:solidFill>
                  <a:srgbClr val="FFFFFF"/>
                </a:solidFill>
                <a:latin typeface="Leelawadee UI Semilight" pitchFamily="34" charset="-34"/>
                <a:ea typeface="Adobe Fan Heiti Std B" pitchFamily="34" charset="-128"/>
                <a:cs typeface="Leelawadee UI Semilight" pitchFamily="34" charset="-34"/>
              </a:rPr>
              <a:t>needed by multiple users • • Is limited in </a:t>
            </a:r>
            <a:r>
              <a:rPr spc="-8" dirty="0">
                <a:solidFill>
                  <a:srgbClr val="FFFFFF"/>
                </a:solidFill>
                <a:latin typeface="Leelawadee UI Semilight" pitchFamily="34" charset="-34"/>
                <a:ea typeface="Adobe Fan Heiti Std B" pitchFamily="34" charset="-128"/>
                <a:cs typeface="Leelawadee UI Semilight" pitchFamily="34" charset="-34"/>
              </a:rPr>
              <a:t>size,  </a:t>
            </a:r>
            <a:r>
              <a:rPr dirty="0">
                <a:solidFill>
                  <a:srgbClr val="FFFFFF"/>
                </a:solidFill>
                <a:latin typeface="Leelawadee UI Semilight" pitchFamily="34" charset="-34"/>
                <a:ea typeface="Adobe Fan Heiti Std B" pitchFamily="34" charset="-128"/>
                <a:cs typeface="Leelawadee UI Semilight" pitchFamily="34" charset="-34"/>
              </a:rPr>
              <a:t>typically </a:t>
            </a:r>
            <a:r>
              <a:rPr spc="-4" dirty="0">
                <a:solidFill>
                  <a:srgbClr val="FFFFFF"/>
                </a:solidFill>
                <a:latin typeface="Leelawadee UI Semilight" pitchFamily="34" charset="-34"/>
                <a:ea typeface="Adobe Fan Heiti Std B" pitchFamily="34" charset="-128"/>
                <a:cs typeface="Leelawadee UI Semilight" pitchFamily="34" charset="-34"/>
              </a:rPr>
              <a:t>spanning a few </a:t>
            </a:r>
            <a:r>
              <a:rPr dirty="0">
                <a:solidFill>
                  <a:srgbClr val="FFFFFF"/>
                </a:solidFill>
                <a:latin typeface="Leelawadee UI Semilight" pitchFamily="34" charset="-34"/>
                <a:ea typeface="Adobe Fan Heiti Std B" pitchFamily="34" charset="-128"/>
                <a:cs typeface="Leelawadee UI Semilight" pitchFamily="34" charset="-34"/>
              </a:rPr>
              <a:t>hundred </a:t>
            </a:r>
            <a:r>
              <a:rPr spc="-4" dirty="0">
                <a:solidFill>
                  <a:srgbClr val="FFFFFF"/>
                </a:solidFill>
                <a:latin typeface="Leelawadee UI Semilight" pitchFamily="34" charset="-34"/>
                <a:ea typeface="Adobe Fan Heiti Std B" pitchFamily="34" charset="-128"/>
                <a:cs typeface="Leelawadee UI Semilight" pitchFamily="34" charset="-34"/>
              </a:rPr>
              <a:t>meters, and no </a:t>
            </a:r>
            <a:r>
              <a:rPr spc="-8" dirty="0">
                <a:solidFill>
                  <a:srgbClr val="FFFFFF"/>
                </a:solidFill>
                <a:latin typeface="Leelawadee UI Semilight" pitchFamily="34" charset="-34"/>
                <a:ea typeface="Adobe Fan Heiti Std B" pitchFamily="34" charset="-128"/>
                <a:cs typeface="Leelawadee UI Semilight" pitchFamily="34" charset="-34"/>
              </a:rPr>
              <a:t>more </a:t>
            </a:r>
            <a:r>
              <a:rPr spc="-4" dirty="0">
                <a:solidFill>
                  <a:srgbClr val="FFFFFF"/>
                </a:solidFill>
                <a:latin typeface="Leelawadee UI Semilight" pitchFamily="34" charset="-34"/>
                <a:ea typeface="Adobe Fan Heiti Std B" pitchFamily="34" charset="-128"/>
                <a:cs typeface="Leelawadee UI Semilight" pitchFamily="34" charset="-34"/>
              </a:rPr>
              <a:t>than a</a:t>
            </a:r>
            <a:r>
              <a:rPr spc="45" dirty="0">
                <a:solidFill>
                  <a:srgbClr val="FFFFFF"/>
                </a:solidFill>
                <a:latin typeface="Leelawadee UI Semilight" pitchFamily="34" charset="-34"/>
                <a:ea typeface="Adobe Fan Heiti Std B" pitchFamily="34" charset="-128"/>
                <a:cs typeface="Leelawadee UI Semilight" pitchFamily="34" charset="-34"/>
              </a:rPr>
              <a:t> </a:t>
            </a:r>
            <a:r>
              <a:rPr spc="-8" dirty="0">
                <a:solidFill>
                  <a:srgbClr val="FFFFFF"/>
                </a:solidFill>
                <a:latin typeface="Leelawadee UI Semilight" pitchFamily="34" charset="-34"/>
                <a:ea typeface="Adobe Fan Heiti Std B" pitchFamily="34" charset="-128"/>
                <a:cs typeface="Leelawadee UI Semilight" pitchFamily="34" charset="-34"/>
              </a:rPr>
              <a:t>mile</a:t>
            </a:r>
            <a:endParaRPr dirty="0">
              <a:latin typeface="Leelawadee UI Semilight" pitchFamily="34" charset="-34"/>
              <a:ea typeface="Adobe Fan Heiti Std B" pitchFamily="34" charset="-128"/>
              <a:cs typeface="Leelawadee UI Semilight" pitchFamily="34" charset="-34"/>
            </a:endParaRPr>
          </a:p>
          <a:p>
            <a:pPr marL="9525">
              <a:spcBef>
                <a:spcPts val="360"/>
              </a:spcBef>
              <a:tabLst>
                <a:tab pos="266224" algn="l"/>
              </a:tabLst>
            </a:pPr>
            <a:r>
              <a:rPr sz="1400" spc="236" dirty="0">
                <a:solidFill>
                  <a:srgbClr val="89D0D5"/>
                </a:solidFill>
                <a:latin typeface="Leelawadee UI Semilight" pitchFamily="34" charset="-34"/>
                <a:ea typeface="Adobe Fan Heiti Std B" pitchFamily="34" charset="-128"/>
                <a:cs typeface="Leelawadee UI Semilight" pitchFamily="34" charset="-34"/>
              </a:rPr>
              <a:t>	</a:t>
            </a:r>
            <a:r>
              <a:rPr spc="-4" dirty="0">
                <a:solidFill>
                  <a:srgbClr val="FFFFFF"/>
                </a:solidFill>
                <a:latin typeface="Leelawadee UI Semilight" pitchFamily="34" charset="-34"/>
                <a:ea typeface="Adobe Fan Heiti Std B" pitchFamily="34" charset="-128"/>
                <a:cs typeface="Leelawadee UI Semilight" pitchFamily="34" charset="-34"/>
              </a:rPr>
              <a:t>Is fast, with speeds from 10 Mbps to </a:t>
            </a:r>
            <a:r>
              <a:rPr dirty="0">
                <a:solidFill>
                  <a:srgbClr val="FFFFFF"/>
                </a:solidFill>
                <a:latin typeface="Leelawadee UI Semilight" pitchFamily="34" charset="-34"/>
                <a:ea typeface="Adobe Fan Heiti Std B" pitchFamily="34" charset="-128"/>
                <a:cs typeface="Leelawadee UI Semilight" pitchFamily="34" charset="-34"/>
              </a:rPr>
              <a:t>10</a:t>
            </a:r>
            <a:r>
              <a:rPr spc="8" dirty="0">
                <a:solidFill>
                  <a:srgbClr val="FFFFFF"/>
                </a:solidFill>
                <a:latin typeface="Leelawadee UI Semilight" pitchFamily="34" charset="-34"/>
                <a:ea typeface="Adobe Fan Heiti Std B" pitchFamily="34" charset="-128"/>
                <a:cs typeface="Leelawadee UI Semilight" pitchFamily="34" charset="-34"/>
              </a:rPr>
              <a:t> </a:t>
            </a:r>
            <a:r>
              <a:rPr spc="-4" dirty="0">
                <a:solidFill>
                  <a:srgbClr val="FFFFFF"/>
                </a:solidFill>
                <a:latin typeface="Leelawadee UI Semilight" pitchFamily="34" charset="-34"/>
                <a:ea typeface="Adobe Fan Heiti Std B" pitchFamily="34" charset="-128"/>
                <a:cs typeface="Leelawadee UI Semilight" pitchFamily="34" charset="-34"/>
              </a:rPr>
              <a:t>Gbps</a:t>
            </a:r>
            <a:endParaRPr dirty="0">
              <a:latin typeface="Leelawadee UI Semilight" pitchFamily="34" charset="-34"/>
              <a:ea typeface="Adobe Fan Heiti Std B" pitchFamily="34" charset="-128"/>
              <a:cs typeface="Leelawadee UI Semilight" pitchFamily="34" charset="-34"/>
            </a:endParaRPr>
          </a:p>
          <a:p>
            <a:pPr marL="266700" marR="538639" indent="-257175">
              <a:lnSpc>
                <a:spcPct val="80000"/>
              </a:lnSpc>
              <a:spcBef>
                <a:spcPts val="746"/>
              </a:spcBef>
              <a:tabLst>
                <a:tab pos="266224" algn="l"/>
              </a:tabLst>
            </a:pPr>
            <a:r>
              <a:rPr sz="1400" spc="236" dirty="0">
                <a:solidFill>
                  <a:srgbClr val="89D0D5"/>
                </a:solidFill>
                <a:latin typeface="Leelawadee UI Semilight" pitchFamily="34" charset="-34"/>
                <a:ea typeface="Adobe Fan Heiti Std B" pitchFamily="34" charset="-128"/>
                <a:cs typeface="Leelawadee UI Semilight" pitchFamily="34" charset="-34"/>
              </a:rPr>
              <a:t>	</a:t>
            </a:r>
            <a:r>
              <a:rPr spc="-4" dirty="0">
                <a:solidFill>
                  <a:srgbClr val="FFFFFF"/>
                </a:solidFill>
                <a:latin typeface="Leelawadee UI Semilight" pitchFamily="34" charset="-34"/>
                <a:ea typeface="Adobe Fan Heiti Std B" pitchFamily="34" charset="-128"/>
                <a:cs typeface="Leelawadee UI Semilight" pitchFamily="34" charset="-34"/>
              </a:rPr>
              <a:t>Requires little wiring, </a:t>
            </a:r>
            <a:r>
              <a:rPr dirty="0">
                <a:solidFill>
                  <a:srgbClr val="FFFFFF"/>
                </a:solidFill>
                <a:latin typeface="Leelawadee UI Semilight" pitchFamily="34" charset="-34"/>
                <a:ea typeface="Adobe Fan Heiti Std B" pitchFamily="34" charset="-128"/>
                <a:cs typeface="Leelawadee UI Semilight" pitchFamily="34" charset="-34"/>
              </a:rPr>
              <a:t>typically </a:t>
            </a:r>
            <a:r>
              <a:rPr spc="-4" dirty="0">
                <a:solidFill>
                  <a:srgbClr val="FFFFFF"/>
                </a:solidFill>
                <a:latin typeface="Leelawadee UI Semilight" pitchFamily="34" charset="-34"/>
                <a:ea typeface="Adobe Fan Heiti Std B" pitchFamily="34" charset="-128"/>
                <a:cs typeface="Leelawadee UI Semilight" pitchFamily="34" charset="-34"/>
              </a:rPr>
              <a:t>a single cable connecting to each  device</a:t>
            </a:r>
            <a:endParaRPr dirty="0">
              <a:latin typeface="Leelawadee UI Semilight" pitchFamily="34" charset="-34"/>
              <a:ea typeface="Adobe Fan Heiti Std B" pitchFamily="34" charset="-128"/>
              <a:cs typeface="Leelawadee UI Semilight" pitchFamily="34" charset="-34"/>
            </a:endParaRPr>
          </a:p>
          <a:p>
            <a:pPr marL="9525">
              <a:spcBef>
                <a:spcPts val="353"/>
              </a:spcBef>
              <a:tabLst>
                <a:tab pos="266224" algn="l"/>
              </a:tabLst>
            </a:pPr>
            <a:r>
              <a:rPr sz="1400" spc="240" dirty="0">
                <a:solidFill>
                  <a:srgbClr val="89D0D5"/>
                </a:solidFill>
                <a:latin typeface="Leelawadee UI Semilight" pitchFamily="34" charset="-34"/>
                <a:ea typeface="Adobe Fan Heiti Std B" pitchFamily="34" charset="-128"/>
                <a:cs typeface="Leelawadee UI Semilight" pitchFamily="34" charset="-34"/>
              </a:rPr>
              <a:t>	</a:t>
            </a:r>
            <a:r>
              <a:rPr spc="-4" dirty="0">
                <a:solidFill>
                  <a:srgbClr val="FFFFFF"/>
                </a:solidFill>
                <a:latin typeface="Leelawadee UI Semilight" pitchFamily="34" charset="-34"/>
                <a:ea typeface="Adobe Fan Heiti Std B" pitchFamily="34" charset="-128"/>
                <a:cs typeface="Leelawadee UI Semilight" pitchFamily="34" charset="-34"/>
              </a:rPr>
              <a:t>Has lower cost compared to </a:t>
            </a:r>
            <a:r>
              <a:rPr spc="-23" dirty="0">
                <a:solidFill>
                  <a:srgbClr val="FFFFFF"/>
                </a:solidFill>
                <a:latin typeface="Leelawadee UI Semilight" pitchFamily="34" charset="-34"/>
                <a:ea typeface="Adobe Fan Heiti Std B" pitchFamily="34" charset="-128"/>
                <a:cs typeface="Leelawadee UI Semilight" pitchFamily="34" charset="-34"/>
              </a:rPr>
              <a:t>MAN’s </a:t>
            </a:r>
            <a:r>
              <a:rPr spc="-4" dirty="0">
                <a:solidFill>
                  <a:srgbClr val="FFFFFF"/>
                </a:solidFill>
                <a:latin typeface="Leelawadee UI Semilight" pitchFamily="34" charset="-34"/>
                <a:ea typeface="Adobe Fan Heiti Std B" pitchFamily="34" charset="-128"/>
                <a:cs typeface="Leelawadee UI Semilight" pitchFamily="34" charset="-34"/>
              </a:rPr>
              <a:t>or</a:t>
            </a:r>
            <a:r>
              <a:rPr spc="11" dirty="0">
                <a:solidFill>
                  <a:srgbClr val="FFFFFF"/>
                </a:solidFill>
                <a:latin typeface="Leelawadee UI Semilight" pitchFamily="34" charset="-34"/>
                <a:ea typeface="Adobe Fan Heiti Std B" pitchFamily="34" charset="-128"/>
                <a:cs typeface="Leelawadee UI Semilight" pitchFamily="34" charset="-34"/>
              </a:rPr>
              <a:t> </a:t>
            </a:r>
            <a:r>
              <a:rPr spc="-56" dirty="0">
                <a:solidFill>
                  <a:srgbClr val="FFFFFF"/>
                </a:solidFill>
                <a:latin typeface="Leelawadee UI Semilight" pitchFamily="34" charset="-34"/>
                <a:ea typeface="Adobe Fan Heiti Std B" pitchFamily="34" charset="-128"/>
                <a:cs typeface="Leelawadee UI Semilight" pitchFamily="34" charset="-34"/>
              </a:rPr>
              <a:t>WAN’s</a:t>
            </a:r>
            <a:endParaRPr dirty="0">
              <a:latin typeface="Leelawadee UI Semilight" pitchFamily="34" charset="-34"/>
              <a:ea typeface="Adobe Fan Heiti Std B" pitchFamily="34" charset="-128"/>
              <a:cs typeface="Leelawadee UI Semilight" pitchFamily="34" charset="-34"/>
            </a:endParaRPr>
          </a:p>
          <a:p>
            <a:pPr marL="266700" marR="3810" indent="-257175">
              <a:lnSpc>
                <a:spcPct val="80000"/>
              </a:lnSpc>
              <a:spcBef>
                <a:spcPts val="758"/>
              </a:spcBef>
              <a:tabLst>
                <a:tab pos="266224" algn="l"/>
              </a:tabLst>
            </a:pPr>
            <a:r>
              <a:rPr sz="1400" spc="236" dirty="0">
                <a:solidFill>
                  <a:srgbClr val="89D0D5"/>
                </a:solidFill>
                <a:latin typeface="Leelawadee UI Semilight" pitchFamily="34" charset="-34"/>
                <a:ea typeface="Adobe Fan Heiti Std B" pitchFamily="34" charset="-128"/>
                <a:cs typeface="Leelawadee UI Semilight" pitchFamily="34" charset="-34"/>
              </a:rPr>
              <a:t>	</a:t>
            </a:r>
            <a:r>
              <a:rPr spc="-19" dirty="0">
                <a:solidFill>
                  <a:srgbClr val="FFFFFF"/>
                </a:solidFill>
                <a:latin typeface="Leelawadee UI Semilight" pitchFamily="34" charset="-34"/>
                <a:ea typeface="Adobe Fan Heiti Std B" pitchFamily="34" charset="-128"/>
                <a:cs typeface="Leelawadee UI Semilight" pitchFamily="34" charset="-34"/>
              </a:rPr>
              <a:t>LAN’s </a:t>
            </a:r>
            <a:r>
              <a:rPr spc="-4" dirty="0">
                <a:solidFill>
                  <a:srgbClr val="FFFFFF"/>
                </a:solidFill>
                <a:latin typeface="Leelawadee UI Semilight" pitchFamily="34" charset="-34"/>
                <a:ea typeface="Adobe Fan Heiti Std B" pitchFamily="34" charset="-128"/>
                <a:cs typeface="Leelawadee UI Semilight" pitchFamily="34" charset="-34"/>
              </a:rPr>
              <a:t>can </a:t>
            </a:r>
            <a:r>
              <a:rPr dirty="0">
                <a:solidFill>
                  <a:srgbClr val="FFFFFF"/>
                </a:solidFill>
                <a:latin typeface="Leelawadee UI Semilight" pitchFamily="34" charset="-34"/>
                <a:ea typeface="Adobe Fan Heiti Std B" pitchFamily="34" charset="-128"/>
                <a:cs typeface="Leelawadee UI Semilight" pitchFamily="34" charset="-34"/>
              </a:rPr>
              <a:t>be </a:t>
            </a:r>
            <a:r>
              <a:rPr spc="-4" dirty="0">
                <a:solidFill>
                  <a:srgbClr val="FFFFFF"/>
                </a:solidFill>
                <a:latin typeface="Leelawadee UI Semilight" pitchFamily="34" charset="-34"/>
                <a:ea typeface="Adobe Fan Heiti Std B" pitchFamily="34" charset="-128"/>
                <a:cs typeface="Leelawadee UI Semilight" pitchFamily="34" charset="-34"/>
              </a:rPr>
              <a:t>either </a:t>
            </a:r>
            <a:r>
              <a:rPr spc="-8" dirty="0">
                <a:solidFill>
                  <a:srgbClr val="FFFFFF"/>
                </a:solidFill>
                <a:latin typeface="Leelawadee UI Semilight" pitchFamily="34" charset="-34"/>
                <a:ea typeface="Adobe Fan Heiti Std B" pitchFamily="34" charset="-128"/>
                <a:cs typeface="Leelawadee UI Semilight" pitchFamily="34" charset="-34"/>
              </a:rPr>
              <a:t>wired </a:t>
            </a:r>
            <a:r>
              <a:rPr spc="-4" dirty="0">
                <a:solidFill>
                  <a:srgbClr val="FFFFFF"/>
                </a:solidFill>
                <a:latin typeface="Leelawadee UI Semilight" pitchFamily="34" charset="-34"/>
                <a:ea typeface="Adobe Fan Heiti Std B" pitchFamily="34" charset="-128"/>
                <a:cs typeface="Leelawadee UI Semilight" pitchFamily="34" charset="-34"/>
              </a:rPr>
              <a:t>or </a:t>
            </a:r>
            <a:r>
              <a:rPr spc="-8" dirty="0">
                <a:solidFill>
                  <a:srgbClr val="FFFFFF"/>
                </a:solidFill>
                <a:latin typeface="Leelawadee UI Semilight" pitchFamily="34" charset="-34"/>
                <a:ea typeface="Adobe Fan Heiti Std B" pitchFamily="34" charset="-128"/>
                <a:cs typeface="Leelawadee UI Semilight" pitchFamily="34" charset="-34"/>
              </a:rPr>
              <a:t>wireless. </a:t>
            </a:r>
            <a:r>
              <a:rPr spc="-23" dirty="0">
                <a:solidFill>
                  <a:srgbClr val="FFFFFF"/>
                </a:solidFill>
                <a:latin typeface="Leelawadee UI Semilight" pitchFamily="34" charset="-34"/>
                <a:ea typeface="Adobe Fan Heiti Std B" pitchFamily="34" charset="-128"/>
                <a:cs typeface="Leelawadee UI Semilight" pitchFamily="34" charset="-34"/>
              </a:rPr>
              <a:t>Twisted </a:t>
            </a:r>
            <a:r>
              <a:rPr spc="-15" dirty="0">
                <a:solidFill>
                  <a:srgbClr val="FFFFFF"/>
                </a:solidFill>
                <a:latin typeface="Leelawadee UI Semilight" pitchFamily="34" charset="-34"/>
                <a:ea typeface="Adobe Fan Heiti Std B" pitchFamily="34" charset="-128"/>
                <a:cs typeface="Leelawadee UI Semilight" pitchFamily="34" charset="-34"/>
              </a:rPr>
              <a:t>pair, </a:t>
            </a:r>
            <a:r>
              <a:rPr spc="-4" dirty="0">
                <a:solidFill>
                  <a:srgbClr val="FFFFFF"/>
                </a:solidFill>
                <a:latin typeface="Leelawadee UI Semilight" pitchFamily="34" charset="-34"/>
                <a:ea typeface="Adobe Fan Heiti Std B" pitchFamily="34" charset="-128"/>
                <a:cs typeface="Leelawadee UI Semilight" pitchFamily="34" charset="-34"/>
              </a:rPr>
              <a:t>coax or fibre optic  cable can </a:t>
            </a:r>
            <a:r>
              <a:rPr dirty="0">
                <a:solidFill>
                  <a:srgbClr val="FFFFFF"/>
                </a:solidFill>
                <a:latin typeface="Leelawadee UI Semilight" pitchFamily="34" charset="-34"/>
                <a:ea typeface="Adobe Fan Heiti Std B" pitchFamily="34" charset="-128"/>
                <a:cs typeface="Leelawadee UI Semilight" pitchFamily="34" charset="-34"/>
              </a:rPr>
              <a:t>be </a:t>
            </a:r>
            <a:r>
              <a:rPr spc="-4" dirty="0">
                <a:solidFill>
                  <a:srgbClr val="FFFFFF"/>
                </a:solidFill>
                <a:latin typeface="Leelawadee UI Semilight" pitchFamily="34" charset="-34"/>
                <a:ea typeface="Adobe Fan Heiti Std B" pitchFamily="34" charset="-128"/>
                <a:cs typeface="Leelawadee UI Semilight" pitchFamily="34" charset="-34"/>
              </a:rPr>
              <a:t>used in </a:t>
            </a:r>
            <a:r>
              <a:rPr spc="-8" dirty="0">
                <a:solidFill>
                  <a:srgbClr val="FFFFFF"/>
                </a:solidFill>
                <a:latin typeface="Leelawadee UI Semilight" pitchFamily="34" charset="-34"/>
                <a:ea typeface="Adobe Fan Heiti Std B" pitchFamily="34" charset="-128"/>
                <a:cs typeface="Leelawadee UI Semilight" pitchFamily="34" charset="-34"/>
              </a:rPr>
              <a:t>wired </a:t>
            </a:r>
            <a:r>
              <a:rPr spc="-19" dirty="0">
                <a:solidFill>
                  <a:srgbClr val="FFFFFF"/>
                </a:solidFill>
                <a:latin typeface="Leelawadee UI Semilight" pitchFamily="34" charset="-34"/>
                <a:ea typeface="Adobe Fan Heiti Std B" pitchFamily="34" charset="-128"/>
                <a:cs typeface="Leelawadee UI Semilight" pitchFamily="34" charset="-34"/>
              </a:rPr>
              <a:t>LAN’s.</a:t>
            </a:r>
            <a:endParaRPr dirty="0">
              <a:latin typeface="Leelawadee UI Semilight" pitchFamily="34" charset="-34"/>
              <a:ea typeface="Adobe Fan Heiti Std B" pitchFamily="34" charset="-128"/>
              <a:cs typeface="Leelawadee UI Semilight" pitchFamily="34" charset="-34"/>
            </a:endParaRPr>
          </a:p>
          <a:p>
            <a:pPr marL="9525">
              <a:lnSpc>
                <a:spcPts val="1781"/>
              </a:lnSpc>
              <a:spcBef>
                <a:spcPts val="353"/>
              </a:spcBef>
              <a:tabLst>
                <a:tab pos="266224" algn="l"/>
              </a:tabLst>
            </a:pPr>
            <a:endParaRPr dirty="0">
              <a:latin typeface="Leelawadee UI Semilight" pitchFamily="34" charset="-34"/>
              <a:ea typeface="Adobe Fan Heiti Std B" pitchFamily="34" charset="-128"/>
              <a:cs typeface="Leelawadee UI Semilight" pitchFamily="34" charset="-34"/>
            </a:endParaRPr>
          </a:p>
        </p:txBody>
      </p:sp>
      <p:sp>
        <p:nvSpPr>
          <p:cNvPr id="4" name="object 4"/>
          <p:cNvSpPr/>
          <p:nvPr/>
        </p:nvSpPr>
        <p:spPr>
          <a:xfrm>
            <a:off x="6799707" y="1217295"/>
            <a:ext cx="2290572" cy="226999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230713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362200" y="133350"/>
            <a:ext cx="4231386" cy="689932"/>
          </a:xfrm>
          <a:prstGeom prst="rect">
            <a:avLst/>
          </a:prstGeom>
        </p:spPr>
        <p:txBody>
          <a:bodyPr vert="horz" wrap="square" lIns="0" tIns="12700" rIns="0" bIns="0" rtlCol="0">
            <a:spAutoFit/>
          </a:bodyPr>
          <a:lstStyle/>
          <a:p>
            <a:pPr marL="12700">
              <a:lnSpc>
                <a:spcPct val="100000"/>
              </a:lnSpc>
              <a:spcBef>
                <a:spcPts val="100"/>
              </a:spcBef>
            </a:pPr>
            <a:r>
              <a:rPr sz="4400" b="1" dirty="0">
                <a:solidFill>
                  <a:srgbClr val="FFFF00"/>
                </a:solidFill>
                <a:effectLst>
                  <a:outerShdw blurRad="38100" dist="38100" dir="2700000" algn="tl">
                    <a:srgbClr val="000000">
                      <a:alpha val="43137"/>
                    </a:srgbClr>
                  </a:outerShdw>
                </a:effectLst>
                <a:latin typeface="Bahnschrift" panose="020B0502040204020203" pitchFamily="34" charset="0"/>
                <a:cs typeface="Palatino Linotype"/>
              </a:rPr>
              <a:t>Infrar</a:t>
            </a:r>
            <a:r>
              <a:rPr sz="4400" b="1" spc="10" dirty="0">
                <a:solidFill>
                  <a:srgbClr val="FFFF00"/>
                </a:solidFill>
                <a:effectLst>
                  <a:outerShdw blurRad="38100" dist="38100" dir="2700000" algn="tl">
                    <a:srgbClr val="000000">
                      <a:alpha val="43137"/>
                    </a:srgbClr>
                  </a:outerShdw>
                </a:effectLst>
                <a:latin typeface="Bahnschrift" panose="020B0502040204020203" pitchFamily="34" charset="0"/>
                <a:cs typeface="Palatino Linotype"/>
              </a:rPr>
              <a:t>e</a:t>
            </a:r>
            <a:r>
              <a:rPr sz="4400" b="1" dirty="0">
                <a:solidFill>
                  <a:srgbClr val="FFFF00"/>
                </a:solidFill>
                <a:effectLst>
                  <a:outerShdw blurRad="38100" dist="38100" dir="2700000" algn="tl">
                    <a:srgbClr val="000000">
                      <a:alpha val="43137"/>
                    </a:srgbClr>
                  </a:outerShdw>
                </a:effectLst>
                <a:latin typeface="Bahnschrift" panose="020B0502040204020203" pitchFamily="34" charset="0"/>
                <a:cs typeface="Palatino Linotype"/>
              </a:rPr>
              <a:t>d</a:t>
            </a:r>
          </a:p>
        </p:txBody>
      </p:sp>
      <p:sp>
        <p:nvSpPr>
          <p:cNvPr id="4" name="object 4"/>
          <p:cNvSpPr txBox="1">
            <a:spLocks noGrp="1"/>
          </p:cNvSpPr>
          <p:nvPr>
            <p:ph idx="1"/>
          </p:nvPr>
        </p:nvSpPr>
        <p:spPr>
          <a:xfrm>
            <a:off x="541781" y="895351"/>
            <a:ext cx="7916420" cy="1676741"/>
          </a:xfrm>
          <a:prstGeom prst="rect">
            <a:avLst/>
          </a:prstGeom>
        </p:spPr>
        <p:txBody>
          <a:bodyPr vert="horz" wrap="square" lIns="0" tIns="194945" rIns="0" bIns="0" rtlCol="0">
            <a:spAutoFit/>
          </a:bodyPr>
          <a:lstStyle/>
          <a:p>
            <a:pPr marL="439420" indent="-427355">
              <a:lnSpc>
                <a:spcPct val="100000"/>
              </a:lnSpc>
              <a:spcBef>
                <a:spcPts val="1535"/>
              </a:spcBef>
              <a:buFont typeface="Wingdings"/>
              <a:buChar char=""/>
              <a:tabLst>
                <a:tab pos="439420" algn="l"/>
                <a:tab pos="440055" algn="l"/>
              </a:tabLst>
            </a:pPr>
            <a:r>
              <a:rPr sz="1800" b="0" dirty="0">
                <a:solidFill>
                  <a:schemeClr val="bg1"/>
                </a:solidFill>
              </a:rPr>
              <a:t>Frequencies </a:t>
            </a:r>
            <a:r>
              <a:rPr sz="1800" b="0" spc="-5" dirty="0">
                <a:solidFill>
                  <a:schemeClr val="bg1"/>
                </a:solidFill>
              </a:rPr>
              <a:t>between 300 GHz </a:t>
            </a:r>
            <a:r>
              <a:rPr sz="1800" b="0" dirty="0">
                <a:solidFill>
                  <a:schemeClr val="bg1"/>
                </a:solidFill>
              </a:rPr>
              <a:t>to 400</a:t>
            </a:r>
            <a:r>
              <a:rPr sz="1800" b="0" spc="-70" dirty="0">
                <a:solidFill>
                  <a:schemeClr val="bg1"/>
                </a:solidFill>
              </a:rPr>
              <a:t> </a:t>
            </a:r>
            <a:r>
              <a:rPr sz="1800" b="0" spc="-10" dirty="0">
                <a:solidFill>
                  <a:schemeClr val="bg1"/>
                </a:solidFill>
              </a:rPr>
              <a:t>THz.</a:t>
            </a:r>
            <a:endParaRPr lang="en-US" sz="1800" b="0" spc="-10" dirty="0">
              <a:solidFill>
                <a:schemeClr val="bg1"/>
              </a:solidFill>
            </a:endParaRPr>
          </a:p>
          <a:p>
            <a:pPr marL="439420" indent="-427355">
              <a:lnSpc>
                <a:spcPct val="100000"/>
              </a:lnSpc>
              <a:spcBef>
                <a:spcPts val="1535"/>
              </a:spcBef>
              <a:buFont typeface="Wingdings"/>
              <a:buChar char=""/>
              <a:tabLst>
                <a:tab pos="439420" algn="l"/>
                <a:tab pos="440055" algn="l"/>
              </a:tabLst>
            </a:pPr>
            <a:r>
              <a:rPr sz="1800" b="0" spc="-10" dirty="0">
                <a:solidFill>
                  <a:schemeClr val="bg1"/>
                </a:solidFill>
              </a:rPr>
              <a:t>Used </a:t>
            </a:r>
            <a:r>
              <a:rPr sz="1800" b="0" dirty="0">
                <a:solidFill>
                  <a:schemeClr val="bg1"/>
                </a:solidFill>
              </a:rPr>
              <a:t>for short-range</a:t>
            </a:r>
            <a:r>
              <a:rPr sz="1800" b="0" spc="30" dirty="0">
                <a:solidFill>
                  <a:schemeClr val="bg1"/>
                </a:solidFill>
              </a:rPr>
              <a:t> </a:t>
            </a:r>
            <a:r>
              <a:rPr sz="1800" b="0" spc="-5" dirty="0">
                <a:solidFill>
                  <a:schemeClr val="bg1"/>
                </a:solidFill>
              </a:rPr>
              <a:t>communication</a:t>
            </a:r>
          </a:p>
          <a:p>
            <a:pPr marL="355600" marR="5080" indent="-343535">
              <a:lnSpc>
                <a:spcPct val="100000"/>
              </a:lnSpc>
              <a:spcBef>
                <a:spcPts val="1445"/>
              </a:spcBef>
              <a:buFont typeface="Wingdings"/>
              <a:buChar char=""/>
              <a:tabLst>
                <a:tab pos="439420" algn="l"/>
                <a:tab pos="440055" algn="l"/>
              </a:tabLst>
            </a:pPr>
            <a:r>
              <a:rPr sz="1800" b="0" dirty="0">
                <a:solidFill>
                  <a:schemeClr val="bg1"/>
                </a:solidFill>
              </a:rPr>
              <a:t>	</a:t>
            </a:r>
            <a:r>
              <a:rPr sz="1800" b="0" spc="-5" dirty="0">
                <a:solidFill>
                  <a:schemeClr val="bg1"/>
                </a:solidFill>
              </a:rPr>
              <a:t>Example: </a:t>
            </a:r>
            <a:r>
              <a:rPr sz="1800" b="0" dirty="0">
                <a:solidFill>
                  <a:schemeClr val="bg1"/>
                </a:solidFill>
              </a:rPr>
              <a:t>Night </a:t>
            </a:r>
            <a:r>
              <a:rPr sz="1800" b="0" spc="-5" dirty="0">
                <a:solidFill>
                  <a:schemeClr val="bg1"/>
                </a:solidFill>
              </a:rPr>
              <a:t>Vision Camera,Remote </a:t>
            </a:r>
            <a:r>
              <a:rPr sz="1800" b="0" dirty="0">
                <a:solidFill>
                  <a:schemeClr val="bg1"/>
                </a:solidFill>
              </a:rPr>
              <a:t>control,  File sharing </a:t>
            </a:r>
            <a:r>
              <a:rPr sz="1800" b="0" spc="-5" dirty="0">
                <a:solidFill>
                  <a:schemeClr val="bg1"/>
                </a:solidFill>
              </a:rPr>
              <a:t>between </a:t>
            </a:r>
            <a:r>
              <a:rPr lang="en-US" sz="1800" b="0" spc="-5" dirty="0">
                <a:solidFill>
                  <a:schemeClr val="bg1"/>
                </a:solidFill>
              </a:rPr>
              <a:t>  </a:t>
            </a:r>
            <a:r>
              <a:rPr sz="1800" b="0" dirty="0">
                <a:solidFill>
                  <a:schemeClr val="bg1"/>
                </a:solidFill>
              </a:rPr>
              <a:t>two </a:t>
            </a:r>
            <a:r>
              <a:rPr sz="1800" b="0" spc="-5" dirty="0">
                <a:solidFill>
                  <a:schemeClr val="bg1"/>
                </a:solidFill>
              </a:rPr>
              <a:t>phones, Communication between </a:t>
            </a:r>
            <a:r>
              <a:rPr sz="1800" b="0" dirty="0">
                <a:solidFill>
                  <a:schemeClr val="bg1"/>
                </a:solidFill>
              </a:rPr>
              <a:t>a PC </a:t>
            </a:r>
            <a:r>
              <a:rPr sz="1800" b="0" spc="-5" dirty="0">
                <a:solidFill>
                  <a:schemeClr val="bg1"/>
                </a:solidFill>
              </a:rPr>
              <a:t>and peripheral  </a:t>
            </a:r>
            <a:r>
              <a:rPr sz="1800" b="0" dirty="0">
                <a:solidFill>
                  <a:schemeClr val="bg1"/>
                </a:solidFill>
              </a:rPr>
              <a:t>device</a:t>
            </a:r>
          </a:p>
        </p:txBody>
      </p:sp>
      <p:sp>
        <p:nvSpPr>
          <p:cNvPr id="5" name="object 5"/>
          <p:cNvSpPr/>
          <p:nvPr/>
        </p:nvSpPr>
        <p:spPr>
          <a:xfrm>
            <a:off x="465510" y="3056343"/>
            <a:ext cx="1964580" cy="1431116"/>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6384034" y="3028950"/>
            <a:ext cx="2378966" cy="140589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2744723" y="4634864"/>
            <a:ext cx="3214116" cy="508635"/>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2759964" y="2832354"/>
            <a:ext cx="3183890" cy="1810703"/>
          </a:xfrm>
          <a:custGeom>
            <a:avLst/>
            <a:gdLst/>
            <a:ahLst/>
            <a:cxnLst/>
            <a:rect l="l" t="t" r="r" b="b"/>
            <a:pathLst>
              <a:path w="3183890" h="2414270">
                <a:moveTo>
                  <a:pt x="2976118" y="0"/>
                </a:moveTo>
                <a:lnTo>
                  <a:pt x="207518" y="0"/>
                </a:lnTo>
                <a:lnTo>
                  <a:pt x="159913" y="5476"/>
                </a:lnTo>
                <a:lnTo>
                  <a:pt x="116225" y="21079"/>
                </a:lnTo>
                <a:lnTo>
                  <a:pt x="77695" y="45566"/>
                </a:lnTo>
                <a:lnTo>
                  <a:pt x="45566" y="77695"/>
                </a:lnTo>
                <a:lnTo>
                  <a:pt x="21079" y="116225"/>
                </a:lnTo>
                <a:lnTo>
                  <a:pt x="5476" y="159913"/>
                </a:lnTo>
                <a:lnTo>
                  <a:pt x="0" y="207517"/>
                </a:lnTo>
                <a:lnTo>
                  <a:pt x="0" y="2206561"/>
                </a:lnTo>
                <a:lnTo>
                  <a:pt x="5476" y="2254126"/>
                </a:lnTo>
                <a:lnTo>
                  <a:pt x="21079" y="2297791"/>
                </a:lnTo>
                <a:lnTo>
                  <a:pt x="45566" y="2336310"/>
                </a:lnTo>
                <a:lnTo>
                  <a:pt x="77695" y="2368438"/>
                </a:lnTo>
                <a:lnTo>
                  <a:pt x="116225" y="2392928"/>
                </a:lnTo>
                <a:lnTo>
                  <a:pt x="159913" y="2408536"/>
                </a:lnTo>
                <a:lnTo>
                  <a:pt x="207518" y="2414016"/>
                </a:lnTo>
                <a:lnTo>
                  <a:pt x="2976118" y="2414016"/>
                </a:lnTo>
                <a:lnTo>
                  <a:pt x="3023722" y="2408536"/>
                </a:lnTo>
                <a:lnTo>
                  <a:pt x="3067410" y="2392928"/>
                </a:lnTo>
                <a:lnTo>
                  <a:pt x="3105940" y="2368438"/>
                </a:lnTo>
                <a:lnTo>
                  <a:pt x="3138069" y="2336310"/>
                </a:lnTo>
                <a:lnTo>
                  <a:pt x="3162556" y="2297791"/>
                </a:lnTo>
                <a:lnTo>
                  <a:pt x="3178159" y="2254126"/>
                </a:lnTo>
                <a:lnTo>
                  <a:pt x="3183636" y="2206561"/>
                </a:lnTo>
                <a:lnTo>
                  <a:pt x="3183636" y="207517"/>
                </a:lnTo>
                <a:lnTo>
                  <a:pt x="3178159" y="159913"/>
                </a:lnTo>
                <a:lnTo>
                  <a:pt x="3162556" y="116225"/>
                </a:lnTo>
                <a:lnTo>
                  <a:pt x="3138069" y="77695"/>
                </a:lnTo>
                <a:lnTo>
                  <a:pt x="3105940" y="45566"/>
                </a:lnTo>
                <a:lnTo>
                  <a:pt x="3067410" y="21079"/>
                </a:lnTo>
                <a:lnTo>
                  <a:pt x="3023722" y="5476"/>
                </a:lnTo>
                <a:lnTo>
                  <a:pt x="2976118" y="0"/>
                </a:lnTo>
                <a:close/>
              </a:path>
            </a:pathLst>
          </a:custGeom>
          <a:solidFill>
            <a:srgbClr val="ECECEC"/>
          </a:solidFill>
        </p:spPr>
        <p:txBody>
          <a:bodyPr wrap="square" lIns="0" tIns="0" rIns="0" bIns="0" rtlCol="0"/>
          <a:lstStyle/>
          <a:p>
            <a:endParaRPr/>
          </a:p>
        </p:txBody>
      </p:sp>
      <p:sp>
        <p:nvSpPr>
          <p:cNvPr id="9" name="object 9"/>
          <p:cNvSpPr/>
          <p:nvPr/>
        </p:nvSpPr>
        <p:spPr>
          <a:xfrm>
            <a:off x="3146139" y="3071661"/>
            <a:ext cx="2411286" cy="1331896"/>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598579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350"/>
            <a:ext cx="8229600" cy="857250"/>
          </a:xfrm>
        </p:spPr>
        <p:txBody>
          <a:bodyPr/>
          <a:lstStyle/>
          <a:p>
            <a:r>
              <a:rPr lang="en-US" dirty="0">
                <a:solidFill>
                  <a:srgbClr val="92D050"/>
                </a:solidFill>
                <a:latin typeface="Bahnschrift SemiBold" panose="020B0502040204020203" pitchFamily="34" charset="0"/>
              </a:rPr>
              <a:t>What is PING?</a:t>
            </a:r>
            <a:endParaRPr lang="en-IN" dirty="0">
              <a:solidFill>
                <a:srgbClr val="92D050"/>
              </a:solidFill>
              <a:latin typeface="Bahnschrift SemiBold" panose="020B0502040204020203" pitchFamily="34" charset="0"/>
            </a:endParaRPr>
          </a:p>
        </p:txBody>
      </p:sp>
      <p:sp>
        <p:nvSpPr>
          <p:cNvPr id="3" name="Content Placeholder 2"/>
          <p:cNvSpPr>
            <a:spLocks noGrp="1"/>
          </p:cNvSpPr>
          <p:nvPr>
            <p:ph idx="1"/>
          </p:nvPr>
        </p:nvSpPr>
        <p:spPr/>
        <p:txBody>
          <a:bodyPr/>
          <a:lstStyle/>
          <a:p>
            <a:r>
              <a:rPr lang="en-US" sz="1800" dirty="0">
                <a:solidFill>
                  <a:schemeClr val="bg1"/>
                </a:solidFill>
              </a:rPr>
              <a:t>It stands for Packet Internet Gropher </a:t>
            </a:r>
            <a:r>
              <a:rPr lang="en-IN" sz="1800" dirty="0">
                <a:solidFill>
                  <a:schemeClr val="bg1"/>
                </a:solidFill>
              </a:rPr>
              <a:t>The ping command is usually used as a simple way to verify that a computer can communicate over the network with another computer or network device. The ping command operates by sending Internet Control Message Protocol (ICMP) </a:t>
            </a:r>
            <a:r>
              <a:rPr lang="en-IN" sz="1800" b="1" dirty="0">
                <a:solidFill>
                  <a:schemeClr val="bg1"/>
                </a:solidFill>
              </a:rPr>
              <a:t>Echo</a:t>
            </a:r>
            <a:r>
              <a:rPr lang="en-IN" sz="1800" dirty="0">
                <a:solidFill>
                  <a:schemeClr val="bg1"/>
                </a:solidFill>
              </a:rPr>
              <a:t> Request messages to the destination computer and waiting for a response.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2876550"/>
            <a:ext cx="3962400" cy="1933593"/>
          </a:xfrm>
          <a:prstGeom prst="rect">
            <a:avLst/>
          </a:prstGeom>
        </p:spPr>
      </p:pic>
    </p:spTree>
    <p:extLst>
      <p:ext uri="{BB962C8B-B14F-4D97-AF65-F5344CB8AC3E}">
        <p14:creationId xmlns:p14="http://schemas.microsoft.com/office/powerpoint/2010/main" val="20598302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8293103" y="4812792"/>
            <a:ext cx="109855" cy="197490"/>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585858"/>
                </a:solidFill>
                <a:latin typeface="Century Gothic"/>
                <a:cs typeface="Century Gothic"/>
              </a:rPr>
              <a:t>1</a:t>
            </a:r>
            <a:endParaRPr sz="1200">
              <a:latin typeface="Century Gothic"/>
              <a:cs typeface="Century Gothic"/>
            </a:endParaRPr>
          </a:p>
        </p:txBody>
      </p:sp>
      <p:sp>
        <p:nvSpPr>
          <p:cNvPr id="7" name="Title 1"/>
          <p:cNvSpPr>
            <a:spLocks noGrp="1"/>
          </p:cNvSpPr>
          <p:nvPr>
            <p:ph type="title"/>
          </p:nvPr>
        </p:nvSpPr>
        <p:spPr>
          <a:xfrm>
            <a:off x="457200" y="2114550"/>
            <a:ext cx="8229600" cy="857250"/>
          </a:xfrm>
        </p:spPr>
        <p:txBody>
          <a:bodyPr/>
          <a:lstStyle/>
          <a:p>
            <a:r>
              <a:rPr lang="en-US" sz="4800" b="1" dirty="0">
                <a:solidFill>
                  <a:srgbClr val="FF0000"/>
                </a:solidFill>
                <a:effectLst>
                  <a:outerShdw blurRad="38100" dist="38100" dir="2700000" algn="tl">
                    <a:srgbClr val="000000">
                      <a:alpha val="43137"/>
                    </a:srgbClr>
                  </a:outerShdw>
                </a:effectLst>
              </a:rPr>
              <a:t>NETWORKING </a:t>
            </a:r>
            <a:br>
              <a:rPr lang="en-US" sz="4800" b="1" dirty="0">
                <a:solidFill>
                  <a:srgbClr val="FF0000"/>
                </a:solidFill>
                <a:effectLst>
                  <a:outerShdw blurRad="38100" dist="38100" dir="2700000" algn="tl">
                    <a:srgbClr val="000000">
                      <a:alpha val="43137"/>
                    </a:srgbClr>
                  </a:outerShdw>
                </a:effectLst>
              </a:rPr>
            </a:br>
            <a:r>
              <a:rPr lang="en-US" sz="4800" b="1" dirty="0">
                <a:solidFill>
                  <a:srgbClr val="FF0000"/>
                </a:solidFill>
                <a:effectLst>
                  <a:outerShdw blurRad="38100" dist="38100" dir="2700000" algn="tl">
                    <a:srgbClr val="000000">
                      <a:alpha val="43137"/>
                    </a:srgbClr>
                  </a:outerShdw>
                </a:effectLst>
              </a:rPr>
              <a:t>DEVICES</a:t>
            </a:r>
            <a:endParaRPr lang="en-IN" sz="48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37689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0" y="208808"/>
            <a:ext cx="3962400" cy="845103"/>
          </a:xfrm>
          <a:prstGeom prst="rect">
            <a:avLst/>
          </a:prstGeom>
        </p:spPr>
        <p:txBody>
          <a:bodyPr vert="horz" wrap="square" lIns="0" tIns="13970" rIns="0" bIns="0" rtlCol="0">
            <a:spAutoFit/>
          </a:bodyPr>
          <a:lstStyle/>
          <a:p>
            <a:pPr marL="12700">
              <a:lnSpc>
                <a:spcPct val="100000"/>
              </a:lnSpc>
              <a:spcBef>
                <a:spcPts val="110"/>
              </a:spcBef>
            </a:pPr>
            <a:r>
              <a:rPr sz="5400" spc="-10" dirty="0">
                <a:solidFill>
                  <a:srgbClr val="92D050"/>
                </a:solidFill>
                <a:latin typeface="Bahnschrift Condensed" pitchFamily="34" charset="0"/>
              </a:rPr>
              <a:t>Introduction</a:t>
            </a:r>
          </a:p>
        </p:txBody>
      </p:sp>
      <p:sp>
        <p:nvSpPr>
          <p:cNvPr id="3" name="object 3"/>
          <p:cNvSpPr txBox="1"/>
          <p:nvPr/>
        </p:nvSpPr>
        <p:spPr>
          <a:xfrm>
            <a:off x="536247" y="813145"/>
            <a:ext cx="7859395" cy="2166619"/>
          </a:xfrm>
          <a:prstGeom prst="rect">
            <a:avLst/>
          </a:prstGeom>
        </p:spPr>
        <p:txBody>
          <a:bodyPr vert="horz" wrap="square" lIns="0" tIns="12065" rIns="0" bIns="0" rtlCol="0">
            <a:spAutoFit/>
          </a:bodyPr>
          <a:lstStyle/>
          <a:p>
            <a:pPr marL="356870" marR="5080" indent="-344805">
              <a:lnSpc>
                <a:spcPct val="100000"/>
              </a:lnSpc>
              <a:spcBef>
                <a:spcPts val="95"/>
              </a:spcBef>
              <a:buFont typeface="Arial"/>
              <a:buChar char="•"/>
              <a:tabLst>
                <a:tab pos="356870" algn="l"/>
                <a:tab pos="357505" algn="l"/>
              </a:tabLst>
            </a:pPr>
            <a:endParaRPr sz="2400" dirty="0">
              <a:solidFill>
                <a:schemeClr val="bg1"/>
              </a:solidFill>
              <a:latin typeface="Bahnschrift Condensed" pitchFamily="34" charset="0"/>
              <a:cs typeface="Carlito"/>
            </a:endParaRPr>
          </a:p>
          <a:p>
            <a:pPr marL="356870" marR="188595" indent="-344805">
              <a:lnSpc>
                <a:spcPct val="100000"/>
              </a:lnSpc>
              <a:spcBef>
                <a:spcPts val="770"/>
              </a:spcBef>
              <a:buFont typeface="Arial"/>
              <a:buChar char="•"/>
              <a:tabLst>
                <a:tab pos="356870" algn="l"/>
                <a:tab pos="357505" algn="l"/>
              </a:tabLst>
            </a:pPr>
            <a:r>
              <a:rPr sz="2400" spc="-150" dirty="0">
                <a:solidFill>
                  <a:schemeClr val="bg1"/>
                </a:solidFill>
                <a:latin typeface="Bahnschrift Condensed" pitchFamily="34" charset="0"/>
                <a:cs typeface="Carlito"/>
              </a:rPr>
              <a:t>To </a:t>
            </a:r>
            <a:r>
              <a:rPr lang="en-US" sz="2400" spc="-150" dirty="0">
                <a:solidFill>
                  <a:schemeClr val="bg1"/>
                </a:solidFill>
                <a:latin typeface="Bahnschrift Condensed" pitchFamily="34" charset="0"/>
                <a:cs typeface="Carlito"/>
              </a:rPr>
              <a:t> </a:t>
            </a:r>
            <a:r>
              <a:rPr sz="2400" spc="-15" dirty="0">
                <a:solidFill>
                  <a:schemeClr val="bg1"/>
                </a:solidFill>
                <a:latin typeface="Bahnschrift Condensed" pitchFamily="34" charset="0"/>
                <a:cs typeface="Carlito"/>
              </a:rPr>
              <a:t>connect </a:t>
            </a:r>
            <a:r>
              <a:rPr sz="2400" spc="-10" dirty="0">
                <a:solidFill>
                  <a:schemeClr val="bg1"/>
                </a:solidFill>
                <a:latin typeface="Bahnschrift Condensed" pitchFamily="34" charset="0"/>
                <a:cs typeface="Carlito"/>
              </a:rPr>
              <a:t>LANs, connecting devices </a:t>
            </a:r>
            <a:r>
              <a:rPr sz="2400" spc="-25" dirty="0">
                <a:solidFill>
                  <a:schemeClr val="bg1"/>
                </a:solidFill>
                <a:latin typeface="Bahnschrift Condensed" pitchFamily="34" charset="0"/>
                <a:cs typeface="Carlito"/>
              </a:rPr>
              <a:t>are  </a:t>
            </a:r>
            <a:r>
              <a:rPr sz="2400" spc="-10" dirty="0">
                <a:solidFill>
                  <a:schemeClr val="bg1"/>
                </a:solidFill>
                <a:latin typeface="Bahnschrift Condensed" pitchFamily="34" charset="0"/>
                <a:cs typeface="Carlito"/>
              </a:rPr>
              <a:t>needed </a:t>
            </a:r>
            <a:r>
              <a:rPr sz="2400" spc="-5" dirty="0">
                <a:solidFill>
                  <a:schemeClr val="bg1"/>
                </a:solidFill>
                <a:latin typeface="Bahnschrift Condensed" pitchFamily="34" charset="0"/>
                <a:cs typeface="Carlito"/>
              </a:rPr>
              <a:t>and </a:t>
            </a:r>
            <a:r>
              <a:rPr sz="2400" spc="-15" dirty="0">
                <a:solidFill>
                  <a:schemeClr val="bg1"/>
                </a:solidFill>
                <a:latin typeface="Bahnschrift Condensed" pitchFamily="34" charset="0"/>
                <a:cs typeface="Carlito"/>
              </a:rPr>
              <a:t>various </a:t>
            </a:r>
            <a:r>
              <a:rPr sz="2400" spc="-10" dirty="0">
                <a:solidFill>
                  <a:schemeClr val="bg1"/>
                </a:solidFill>
                <a:latin typeface="Bahnschrift Condensed" pitchFamily="34" charset="0"/>
                <a:cs typeface="Carlito"/>
              </a:rPr>
              <a:t>connecting devices </a:t>
            </a:r>
            <a:r>
              <a:rPr sz="2400" spc="-25" dirty="0">
                <a:solidFill>
                  <a:schemeClr val="bg1"/>
                </a:solidFill>
                <a:latin typeface="Bahnschrift Condensed" pitchFamily="34" charset="0"/>
                <a:cs typeface="Carlito"/>
              </a:rPr>
              <a:t>are  </a:t>
            </a:r>
            <a:r>
              <a:rPr sz="2400" spc="-10" dirty="0">
                <a:solidFill>
                  <a:schemeClr val="bg1"/>
                </a:solidFill>
                <a:latin typeface="Bahnschrift Condensed" pitchFamily="34" charset="0"/>
                <a:cs typeface="Carlito"/>
              </a:rPr>
              <a:t>such </a:t>
            </a:r>
            <a:r>
              <a:rPr sz="2400" spc="-5" dirty="0">
                <a:solidFill>
                  <a:schemeClr val="bg1"/>
                </a:solidFill>
                <a:latin typeface="Bahnschrift Condensed" pitchFamily="34" charset="0"/>
                <a:cs typeface="Carlito"/>
              </a:rPr>
              <a:t>as </a:t>
            </a:r>
            <a:r>
              <a:rPr sz="2400" spc="-10" dirty="0">
                <a:solidFill>
                  <a:schemeClr val="bg1"/>
                </a:solidFill>
                <a:latin typeface="Bahnschrift Condensed" pitchFamily="34" charset="0"/>
                <a:cs typeface="Carlito"/>
              </a:rPr>
              <a:t>bridge, </a:t>
            </a:r>
            <a:r>
              <a:rPr sz="2400" spc="-15" dirty="0">
                <a:solidFill>
                  <a:schemeClr val="bg1"/>
                </a:solidFill>
                <a:latin typeface="Bahnschrift Condensed" pitchFamily="34" charset="0"/>
                <a:cs typeface="Carlito"/>
              </a:rPr>
              <a:t>switch, </a:t>
            </a:r>
            <a:r>
              <a:rPr sz="2400" spc="-60" dirty="0">
                <a:solidFill>
                  <a:schemeClr val="bg1"/>
                </a:solidFill>
                <a:latin typeface="Bahnschrift Condensed" pitchFamily="34" charset="0"/>
                <a:cs typeface="Carlito"/>
              </a:rPr>
              <a:t>router, </a:t>
            </a:r>
            <a:r>
              <a:rPr sz="2400" spc="-10" dirty="0">
                <a:solidFill>
                  <a:schemeClr val="bg1"/>
                </a:solidFill>
                <a:latin typeface="Bahnschrift Condensed" pitchFamily="34" charset="0"/>
                <a:cs typeface="Carlito"/>
              </a:rPr>
              <a:t>hub,</a:t>
            </a:r>
            <a:r>
              <a:rPr sz="2400" spc="220" dirty="0">
                <a:solidFill>
                  <a:schemeClr val="bg1"/>
                </a:solidFill>
                <a:latin typeface="Bahnschrift Condensed" pitchFamily="34" charset="0"/>
                <a:cs typeface="Carlito"/>
              </a:rPr>
              <a:t> </a:t>
            </a:r>
            <a:r>
              <a:rPr sz="2400" spc="-55" dirty="0">
                <a:solidFill>
                  <a:schemeClr val="bg1"/>
                </a:solidFill>
                <a:latin typeface="Bahnschrift Condensed" pitchFamily="34" charset="0"/>
                <a:cs typeface="Carlito"/>
              </a:rPr>
              <a:t>repeater.</a:t>
            </a:r>
            <a:endParaRPr lang="en-US" sz="2400" spc="-55" dirty="0">
              <a:solidFill>
                <a:schemeClr val="bg1"/>
              </a:solidFill>
              <a:latin typeface="Bahnschrift Condensed" pitchFamily="34" charset="0"/>
              <a:cs typeface="Carlito"/>
            </a:endParaRPr>
          </a:p>
          <a:p>
            <a:pPr marL="356870" marR="188595" indent="-344805">
              <a:lnSpc>
                <a:spcPct val="100000"/>
              </a:lnSpc>
              <a:spcBef>
                <a:spcPts val="770"/>
              </a:spcBef>
              <a:buFont typeface="Arial"/>
              <a:buChar char="•"/>
              <a:tabLst>
                <a:tab pos="356870" algn="l"/>
                <a:tab pos="357505" algn="l"/>
              </a:tabLst>
            </a:pPr>
            <a:r>
              <a:rPr lang="en-US" sz="2400" spc="-55" dirty="0">
                <a:solidFill>
                  <a:schemeClr val="bg1"/>
                </a:solidFill>
                <a:latin typeface="Bahnschrift Condensed" pitchFamily="34" charset="0"/>
                <a:cs typeface="Carlito"/>
              </a:rPr>
              <a:t>Types of Networking Devices :-</a:t>
            </a:r>
          </a:p>
          <a:p>
            <a:pPr marL="356870" marR="188595" indent="-344805">
              <a:lnSpc>
                <a:spcPct val="100000"/>
              </a:lnSpc>
              <a:spcBef>
                <a:spcPts val="770"/>
              </a:spcBef>
              <a:buFont typeface="Arial"/>
              <a:buChar char="•"/>
              <a:tabLst>
                <a:tab pos="356870" algn="l"/>
                <a:tab pos="357505" algn="l"/>
              </a:tabLst>
            </a:pPr>
            <a:endParaRPr sz="2400" dirty="0">
              <a:solidFill>
                <a:schemeClr val="bg1"/>
              </a:solidFill>
              <a:latin typeface="Bahnschrift Condensed" pitchFamily="34" charset="0"/>
              <a:cs typeface="Carlito"/>
            </a:endParaRPr>
          </a:p>
        </p:txBody>
      </p:sp>
      <p:sp>
        <p:nvSpPr>
          <p:cNvPr id="4" name="TextBox 3"/>
          <p:cNvSpPr txBox="1"/>
          <p:nvPr/>
        </p:nvSpPr>
        <p:spPr>
          <a:xfrm>
            <a:off x="3810000" y="2170961"/>
            <a:ext cx="5867400" cy="3108543"/>
          </a:xfrm>
          <a:prstGeom prst="rect">
            <a:avLst/>
          </a:prstGeom>
          <a:noFill/>
        </p:spPr>
        <p:txBody>
          <a:bodyPr wrap="square" rtlCol="0">
            <a:spAutoFit/>
          </a:bodyPr>
          <a:lstStyle/>
          <a:p>
            <a:pPr marL="342900" indent="-342900">
              <a:buFont typeface="+mj-lt"/>
              <a:buAutoNum type="arabicPeriod"/>
            </a:pPr>
            <a:r>
              <a:rPr lang="en-US" sz="2000" dirty="0">
                <a:solidFill>
                  <a:schemeClr val="bg1"/>
                </a:solidFill>
                <a:latin typeface="Bahnschrift Condensed" pitchFamily="34" charset="0"/>
              </a:rPr>
              <a:t>NIC Card</a:t>
            </a:r>
          </a:p>
          <a:p>
            <a:pPr marL="342900" indent="-342900">
              <a:buFont typeface="+mj-lt"/>
              <a:buAutoNum type="arabicPeriod"/>
            </a:pPr>
            <a:r>
              <a:rPr lang="en-US" sz="2000" dirty="0">
                <a:solidFill>
                  <a:schemeClr val="bg1"/>
                </a:solidFill>
                <a:latin typeface="Bahnschrift Condensed" pitchFamily="34" charset="0"/>
              </a:rPr>
              <a:t>Repeater</a:t>
            </a:r>
          </a:p>
          <a:p>
            <a:pPr marL="342900" indent="-342900">
              <a:buFont typeface="+mj-lt"/>
              <a:buAutoNum type="arabicPeriod"/>
            </a:pPr>
            <a:r>
              <a:rPr lang="en-US" sz="2000" dirty="0">
                <a:solidFill>
                  <a:schemeClr val="bg1"/>
                </a:solidFill>
                <a:latin typeface="Bahnschrift Condensed" pitchFamily="34" charset="0"/>
              </a:rPr>
              <a:t>Hub</a:t>
            </a:r>
          </a:p>
          <a:p>
            <a:pPr marL="342900" indent="-342900">
              <a:buFont typeface="+mj-lt"/>
              <a:buAutoNum type="arabicPeriod"/>
            </a:pPr>
            <a:r>
              <a:rPr lang="en-US" sz="2000" dirty="0">
                <a:solidFill>
                  <a:schemeClr val="bg1"/>
                </a:solidFill>
                <a:latin typeface="Bahnschrift Condensed" pitchFamily="34" charset="0"/>
              </a:rPr>
              <a:t>Bridge</a:t>
            </a:r>
          </a:p>
          <a:p>
            <a:pPr marL="342900" indent="-342900">
              <a:buFont typeface="+mj-lt"/>
              <a:buAutoNum type="arabicPeriod"/>
            </a:pPr>
            <a:r>
              <a:rPr lang="en-US" sz="2000" dirty="0">
                <a:solidFill>
                  <a:schemeClr val="bg1"/>
                </a:solidFill>
                <a:latin typeface="Bahnschrift Condensed" pitchFamily="34" charset="0"/>
              </a:rPr>
              <a:t>Switch</a:t>
            </a:r>
          </a:p>
          <a:p>
            <a:pPr marL="342900" indent="-342900">
              <a:buFont typeface="+mj-lt"/>
              <a:buAutoNum type="arabicPeriod"/>
            </a:pPr>
            <a:r>
              <a:rPr lang="en-US" sz="2000" dirty="0">
                <a:solidFill>
                  <a:schemeClr val="bg1"/>
                </a:solidFill>
                <a:latin typeface="Bahnschrift Condensed" pitchFamily="34" charset="0"/>
              </a:rPr>
              <a:t>Gateway</a:t>
            </a:r>
          </a:p>
          <a:p>
            <a:pPr marL="342900" indent="-342900">
              <a:buFont typeface="+mj-lt"/>
              <a:buAutoNum type="arabicPeriod"/>
            </a:pPr>
            <a:r>
              <a:rPr lang="en-US" sz="2000" dirty="0">
                <a:solidFill>
                  <a:schemeClr val="bg1"/>
                </a:solidFill>
                <a:latin typeface="Bahnschrift Condensed" pitchFamily="34" charset="0"/>
              </a:rPr>
              <a:t>Router</a:t>
            </a:r>
          </a:p>
          <a:p>
            <a:pPr marL="342900" indent="-342900">
              <a:buFont typeface="+mj-lt"/>
              <a:buAutoNum type="arabicPeriod"/>
            </a:pPr>
            <a:r>
              <a:rPr lang="en-US" sz="2000" dirty="0">
                <a:solidFill>
                  <a:schemeClr val="bg1"/>
                </a:solidFill>
                <a:latin typeface="Bahnschrift Condensed" pitchFamily="34" charset="0"/>
              </a:rPr>
              <a:t>Modem</a:t>
            </a:r>
          </a:p>
          <a:p>
            <a:endParaRPr lang="en-US" dirty="0">
              <a:solidFill>
                <a:schemeClr val="bg1"/>
              </a:solidFill>
            </a:endParaRPr>
          </a:p>
          <a:p>
            <a:pPr marL="342900" indent="-342900">
              <a:buFont typeface="+mj-lt"/>
              <a:buAutoNum type="arabicPeriod"/>
            </a:pPr>
            <a:endParaRPr lang="en-US" dirty="0">
              <a:solidFill>
                <a:schemeClr val="bg1"/>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81602" y="1962150"/>
            <a:ext cx="3768663" cy="2876550"/>
          </a:xfrm>
          <a:prstGeom prst="rect">
            <a:avLst/>
          </a:prstGeom>
        </p:spPr>
      </p:pic>
    </p:spTree>
    <p:extLst>
      <p:ext uri="{BB962C8B-B14F-4D97-AF65-F5344CB8AC3E}">
        <p14:creationId xmlns:p14="http://schemas.microsoft.com/office/powerpoint/2010/main" val="2184497479"/>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62724" y="285752"/>
            <a:ext cx="6148705" cy="689291"/>
          </a:xfrm>
          <a:prstGeom prst="rect">
            <a:avLst/>
          </a:prstGeom>
        </p:spPr>
        <p:txBody>
          <a:bodyPr vert="horz" wrap="square" lIns="0" tIns="12065" rIns="0" bIns="0" rtlCol="0">
            <a:spAutoFit/>
          </a:bodyPr>
          <a:lstStyle/>
          <a:p>
            <a:pPr marL="12700">
              <a:lnSpc>
                <a:spcPct val="100000"/>
              </a:lnSpc>
              <a:spcBef>
                <a:spcPts val="95"/>
              </a:spcBef>
            </a:pPr>
            <a:r>
              <a:rPr sz="4400" spc="-10" dirty="0">
                <a:solidFill>
                  <a:srgbClr val="92D050"/>
                </a:solidFill>
                <a:latin typeface="Bahnschrift Condensed" pitchFamily="34" charset="0"/>
                <a:cs typeface="Times New Roman"/>
              </a:rPr>
              <a:t>CONNECTING</a:t>
            </a:r>
            <a:r>
              <a:rPr sz="4400" spc="-35" dirty="0">
                <a:solidFill>
                  <a:srgbClr val="92D050"/>
                </a:solidFill>
                <a:latin typeface="Bahnschrift Condensed" pitchFamily="34" charset="0"/>
                <a:cs typeface="Times New Roman"/>
              </a:rPr>
              <a:t> </a:t>
            </a:r>
            <a:r>
              <a:rPr sz="4400" spc="-5" dirty="0">
                <a:solidFill>
                  <a:srgbClr val="92D050"/>
                </a:solidFill>
                <a:latin typeface="Bahnschrift Condensed" pitchFamily="34" charset="0"/>
                <a:cs typeface="Times New Roman"/>
              </a:rPr>
              <a:t>DEVICES</a:t>
            </a:r>
            <a:endParaRPr sz="4400" dirty="0">
              <a:solidFill>
                <a:srgbClr val="92D050"/>
              </a:solidFill>
              <a:latin typeface="Bahnschrift Condensed" pitchFamily="34" charset="0"/>
              <a:cs typeface="Times New Roman"/>
            </a:endParaRPr>
          </a:p>
        </p:txBody>
      </p:sp>
      <p:sp>
        <p:nvSpPr>
          <p:cNvPr id="4" name="object 4"/>
          <p:cNvSpPr txBox="1">
            <a:spLocks noGrp="1"/>
          </p:cNvSpPr>
          <p:nvPr>
            <p:ph type="body" idx="1"/>
          </p:nvPr>
        </p:nvSpPr>
        <p:spPr>
          <a:xfrm>
            <a:off x="457200" y="1200152"/>
            <a:ext cx="8229600" cy="750205"/>
          </a:xfrm>
          <a:prstGeom prst="rect">
            <a:avLst/>
          </a:prstGeom>
        </p:spPr>
        <p:txBody>
          <a:bodyPr vert="horz" wrap="square" lIns="0" tIns="11430" rIns="0" bIns="0" rtlCol="0">
            <a:spAutoFit/>
          </a:bodyPr>
          <a:lstStyle/>
          <a:p>
            <a:pPr marL="549275" marR="5080" indent="-344805">
              <a:lnSpc>
                <a:spcPct val="100000"/>
              </a:lnSpc>
              <a:spcBef>
                <a:spcPts val="90"/>
              </a:spcBef>
              <a:buFont typeface="Arial"/>
              <a:buChar char="•"/>
              <a:tabLst>
                <a:tab pos="549910" algn="l"/>
                <a:tab pos="550545" algn="l"/>
              </a:tabLst>
            </a:pPr>
            <a:r>
              <a:rPr sz="2400" spc="-5" dirty="0">
                <a:solidFill>
                  <a:schemeClr val="bg1"/>
                </a:solidFill>
                <a:latin typeface="Bahnschrift Condensed" pitchFamily="34" charset="0"/>
              </a:rPr>
              <a:t>Connecting devices into five </a:t>
            </a:r>
            <a:r>
              <a:rPr sz="2400" spc="-10" dirty="0">
                <a:solidFill>
                  <a:schemeClr val="bg1"/>
                </a:solidFill>
                <a:latin typeface="Bahnschrift Condensed" pitchFamily="34" charset="0"/>
              </a:rPr>
              <a:t>different </a:t>
            </a:r>
            <a:r>
              <a:rPr sz="2400" spc="-5" dirty="0">
                <a:solidFill>
                  <a:schemeClr val="bg1"/>
                </a:solidFill>
                <a:latin typeface="Bahnschrift Condensed" pitchFamily="34" charset="0"/>
              </a:rPr>
              <a:t>categories  based on the </a:t>
            </a:r>
            <a:r>
              <a:rPr sz="2400" spc="-10" dirty="0">
                <a:solidFill>
                  <a:schemeClr val="bg1"/>
                </a:solidFill>
                <a:latin typeface="Bahnschrift Condensed" pitchFamily="34" charset="0"/>
              </a:rPr>
              <a:t>layer </a:t>
            </a:r>
            <a:r>
              <a:rPr sz="2400" spc="-5" dirty="0">
                <a:solidFill>
                  <a:schemeClr val="bg1"/>
                </a:solidFill>
                <a:latin typeface="Bahnschrift Condensed" pitchFamily="34" charset="0"/>
              </a:rPr>
              <a:t>in which they operate in a  network.</a:t>
            </a:r>
          </a:p>
        </p:txBody>
      </p:sp>
      <p:sp>
        <p:nvSpPr>
          <p:cNvPr id="5" name="object 5"/>
          <p:cNvSpPr/>
          <p:nvPr/>
        </p:nvSpPr>
        <p:spPr>
          <a:xfrm>
            <a:off x="2133602" y="2343151"/>
            <a:ext cx="4654119" cy="2400485"/>
          </a:xfrm>
          <a:prstGeom prst="rect">
            <a:avLst/>
          </a:prstGeom>
          <a:blipFill>
            <a:blip r:embed="rId2" cstate="print"/>
            <a:srcRect/>
            <a:stretch>
              <a:fillRect l="-39454" t="-1" r="-39287" b="-17450"/>
            </a:stretch>
          </a:blipFill>
        </p:spPr>
        <p:txBody>
          <a:bodyPr wrap="square" lIns="0" tIns="0" rIns="0" bIns="0" rtlCol="0"/>
          <a:lstStyle/>
          <a:p>
            <a:endParaRPr/>
          </a:p>
        </p:txBody>
      </p:sp>
    </p:spTree>
    <p:extLst>
      <p:ext uri="{BB962C8B-B14F-4D97-AF65-F5344CB8AC3E}">
        <p14:creationId xmlns:p14="http://schemas.microsoft.com/office/powerpoint/2010/main" val="1527835955"/>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2" y="133351"/>
            <a:ext cx="4701413" cy="843180"/>
          </a:xfrm>
          <a:prstGeom prst="rect">
            <a:avLst/>
          </a:prstGeom>
        </p:spPr>
        <p:txBody>
          <a:bodyPr vert="horz" wrap="square" lIns="0" tIns="12065" rIns="0" bIns="0" rtlCol="0">
            <a:spAutoFit/>
          </a:bodyPr>
          <a:lstStyle/>
          <a:p>
            <a:pPr marL="12700">
              <a:lnSpc>
                <a:spcPct val="100000"/>
              </a:lnSpc>
              <a:spcBef>
                <a:spcPts val="95"/>
              </a:spcBef>
            </a:pPr>
            <a:r>
              <a:rPr lang="en-US" sz="5400" spc="-10" dirty="0">
                <a:solidFill>
                  <a:srgbClr val="92D050"/>
                </a:solidFill>
                <a:latin typeface="Bahnschrift Condensed" pitchFamily="34" charset="0"/>
              </a:rPr>
              <a:t>NIC or Network Card</a:t>
            </a:r>
            <a:endParaRPr sz="5400" dirty="0">
              <a:solidFill>
                <a:srgbClr val="92D050"/>
              </a:solidFill>
              <a:latin typeface="Bahnschrift Condensed" pitchFamily="34" charset="0"/>
            </a:endParaRPr>
          </a:p>
        </p:txBody>
      </p:sp>
      <p:sp>
        <p:nvSpPr>
          <p:cNvPr id="7" name="TextBox 6"/>
          <p:cNvSpPr txBox="1"/>
          <p:nvPr/>
        </p:nvSpPr>
        <p:spPr>
          <a:xfrm>
            <a:off x="457200" y="1200150"/>
            <a:ext cx="8534400" cy="3785652"/>
          </a:xfrm>
          <a:prstGeom prst="rect">
            <a:avLst/>
          </a:prstGeom>
          <a:noFill/>
        </p:spPr>
        <p:txBody>
          <a:bodyPr wrap="square" rtlCol="0">
            <a:spAutoFit/>
          </a:bodyPr>
          <a:lstStyle/>
          <a:p>
            <a:r>
              <a:rPr lang="en-US" sz="2000" dirty="0">
                <a:solidFill>
                  <a:schemeClr val="bg1"/>
                </a:solidFill>
                <a:latin typeface="Bahnschrift Condensed" pitchFamily="34" charset="0"/>
              </a:rPr>
              <a:t>It stands for Network Interface Controller. NIC used to connect the ethernet cable (RJ-45), (SC,ST Connector) with the PC. It is a Card which have Mac Address written on it.</a:t>
            </a:r>
          </a:p>
          <a:p>
            <a:endParaRPr lang="en-US" sz="2000" dirty="0">
              <a:solidFill>
                <a:schemeClr val="bg1"/>
              </a:solidFill>
              <a:latin typeface="Bahnschrift Condensed" pitchFamily="34" charset="0"/>
            </a:endParaRPr>
          </a:p>
          <a:p>
            <a:r>
              <a:rPr lang="en-US" sz="2000" dirty="0">
                <a:solidFill>
                  <a:schemeClr val="bg1"/>
                </a:solidFill>
                <a:latin typeface="Bahnschrift Condensed" pitchFamily="34" charset="0"/>
              </a:rPr>
              <a:t>Components of NIC :-</a:t>
            </a:r>
          </a:p>
          <a:p>
            <a:endParaRPr lang="en-US" sz="2000" dirty="0">
              <a:solidFill>
                <a:schemeClr val="bg1"/>
              </a:solidFill>
              <a:latin typeface="Bahnschrift Condensed" pitchFamily="34" charset="0"/>
            </a:endParaRPr>
          </a:p>
          <a:p>
            <a:pPr marL="457200" indent="-457200">
              <a:buAutoNum type="arabicPeriod"/>
            </a:pPr>
            <a:r>
              <a:rPr lang="en-US" sz="2000" dirty="0">
                <a:solidFill>
                  <a:schemeClr val="bg1"/>
                </a:solidFill>
                <a:latin typeface="Bahnschrift Condensed" pitchFamily="34" charset="0"/>
              </a:rPr>
              <a:t>Metal Expansion Card</a:t>
            </a:r>
          </a:p>
          <a:p>
            <a:pPr marL="457200" indent="-457200">
              <a:buAutoNum type="arabicPeriod"/>
            </a:pPr>
            <a:r>
              <a:rPr lang="en-US" sz="2000" dirty="0">
                <a:solidFill>
                  <a:schemeClr val="bg1"/>
                </a:solidFill>
                <a:latin typeface="Bahnschrift Condensed" pitchFamily="34" charset="0"/>
              </a:rPr>
              <a:t>Boot ROM Chip</a:t>
            </a:r>
          </a:p>
          <a:p>
            <a:pPr marL="457200" indent="-457200">
              <a:buAutoNum type="arabicPeriod"/>
            </a:pPr>
            <a:r>
              <a:rPr lang="en-US" sz="2000" dirty="0">
                <a:solidFill>
                  <a:schemeClr val="bg1"/>
                </a:solidFill>
                <a:latin typeface="Bahnschrift Condensed" pitchFamily="34" charset="0"/>
              </a:rPr>
              <a:t>32 bit PCI Controller</a:t>
            </a:r>
          </a:p>
          <a:p>
            <a:pPr marL="457200" indent="-457200">
              <a:buAutoNum type="arabicPeriod"/>
            </a:pPr>
            <a:r>
              <a:rPr lang="en-US" sz="2000" dirty="0">
                <a:solidFill>
                  <a:schemeClr val="bg1"/>
                </a:solidFill>
                <a:latin typeface="Bahnschrift Condensed" pitchFamily="34" charset="0"/>
              </a:rPr>
              <a:t>Activity LED</a:t>
            </a:r>
          </a:p>
          <a:p>
            <a:pPr marL="457200" indent="-457200">
              <a:buAutoNum type="arabicPeriod"/>
            </a:pPr>
            <a:r>
              <a:rPr lang="en-US" sz="2000" dirty="0">
                <a:solidFill>
                  <a:schemeClr val="bg1"/>
                </a:solidFill>
                <a:latin typeface="Bahnschrift Condensed" pitchFamily="34" charset="0"/>
              </a:rPr>
              <a:t>RJ-45 LAN Port</a:t>
            </a:r>
          </a:p>
          <a:p>
            <a:pPr marL="457200" indent="-457200">
              <a:buAutoNum type="arabicPeriod"/>
            </a:pPr>
            <a:endParaRPr lang="en-US" sz="2000" dirty="0">
              <a:solidFill>
                <a:schemeClr val="bg1"/>
              </a:solidFill>
              <a:latin typeface="Bahnschrift Condensed" pitchFamily="34" charset="0"/>
            </a:endParaRPr>
          </a:p>
          <a:p>
            <a:r>
              <a:rPr lang="en-US" sz="2000" dirty="0">
                <a:solidFill>
                  <a:schemeClr val="bg1"/>
                </a:solidFill>
                <a:latin typeface="Bahnschrift Condensed" pitchFamily="34" charset="0"/>
              </a:rPr>
              <a:t> </a:t>
            </a:r>
          </a:p>
        </p:txBody>
      </p:sp>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backgroundRemoval t="1000" b="96800" l="1800" r="99600">
                        <a14:foregroundMark x1="3200" y1="29200" x2="1800" y2="28800"/>
                        <a14:foregroundMark x1="4400" y1="33000" x2="4800" y2="28200"/>
                        <a14:foregroundMark x1="45600" y1="76000" x2="43600" y2="69800"/>
                        <a14:foregroundMark x1="53000" y1="71400" x2="53000" y2="71400"/>
                      </a14:backgroundRemoval>
                    </a14:imgEffect>
                  </a14:imgLayer>
                </a14:imgProps>
              </a:ext>
              <a:ext uri="{28A0092B-C50C-407E-A947-70E740481C1C}">
                <a14:useLocalDpi xmlns:a14="http://schemas.microsoft.com/office/drawing/2010/main" val="0"/>
              </a:ext>
            </a:extLst>
          </a:blip>
          <a:stretch>
            <a:fillRect/>
          </a:stretch>
        </p:blipFill>
        <p:spPr>
          <a:xfrm>
            <a:off x="4267200" y="1962150"/>
            <a:ext cx="3352800" cy="3352800"/>
          </a:xfrm>
          <a:prstGeom prst="rect">
            <a:avLst/>
          </a:prstGeom>
        </p:spPr>
      </p:pic>
    </p:spTree>
    <p:extLst>
      <p:ext uri="{BB962C8B-B14F-4D97-AF65-F5344CB8AC3E}">
        <p14:creationId xmlns:p14="http://schemas.microsoft.com/office/powerpoint/2010/main" val="1531746899"/>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5865"/>
          <a:stretch/>
        </p:blipFill>
        <p:spPr>
          <a:xfrm>
            <a:off x="1828802" y="1352550"/>
            <a:ext cx="5451565" cy="3257550"/>
          </a:xfrm>
          <a:prstGeom prst="rect">
            <a:avLst/>
          </a:prstGeom>
        </p:spPr>
      </p:pic>
      <p:sp>
        <p:nvSpPr>
          <p:cNvPr id="5" name="object 3"/>
          <p:cNvSpPr txBox="1"/>
          <p:nvPr/>
        </p:nvSpPr>
        <p:spPr>
          <a:xfrm>
            <a:off x="3268141" y="742951"/>
            <a:ext cx="2824480" cy="289823"/>
          </a:xfrm>
          <a:prstGeom prst="rect">
            <a:avLst/>
          </a:prstGeom>
        </p:spPr>
        <p:txBody>
          <a:bodyPr vert="horz" wrap="square" lIns="0" tIns="12700" rIns="0" bIns="0" rtlCol="0">
            <a:spAutoFit/>
          </a:bodyPr>
          <a:lstStyle/>
          <a:p>
            <a:pPr marL="12700">
              <a:lnSpc>
                <a:spcPct val="100000"/>
              </a:lnSpc>
              <a:spcBef>
                <a:spcPts val="100"/>
              </a:spcBef>
            </a:pPr>
            <a:r>
              <a:rPr sz="1800" i="1" dirty="0">
                <a:solidFill>
                  <a:schemeClr val="bg1"/>
                </a:solidFill>
                <a:latin typeface="Times New Roman"/>
                <a:cs typeface="Times New Roman"/>
              </a:rPr>
              <a:t>A </a:t>
            </a:r>
            <a:r>
              <a:rPr lang="en-US" sz="1800" i="1" dirty="0">
                <a:solidFill>
                  <a:schemeClr val="bg1"/>
                </a:solidFill>
                <a:latin typeface="Times New Roman"/>
                <a:cs typeface="Times New Roman"/>
              </a:rPr>
              <a:t>NIC </a:t>
            </a:r>
            <a:r>
              <a:rPr sz="1800" i="1" dirty="0">
                <a:solidFill>
                  <a:schemeClr val="bg1"/>
                </a:solidFill>
                <a:latin typeface="Times New Roman"/>
                <a:cs typeface="Times New Roman"/>
              </a:rPr>
              <a:t>connecting </a:t>
            </a:r>
            <a:r>
              <a:rPr lang="en-US" sz="1800" i="1" dirty="0">
                <a:solidFill>
                  <a:schemeClr val="bg1"/>
                </a:solidFill>
                <a:latin typeface="Times New Roman"/>
                <a:cs typeface="Times New Roman"/>
              </a:rPr>
              <a:t>a</a:t>
            </a:r>
            <a:r>
              <a:rPr sz="1800" i="1" spc="-195" dirty="0">
                <a:solidFill>
                  <a:schemeClr val="bg1"/>
                </a:solidFill>
                <a:latin typeface="Times New Roman"/>
                <a:cs typeface="Times New Roman"/>
              </a:rPr>
              <a:t> </a:t>
            </a:r>
            <a:r>
              <a:rPr sz="1800" i="1" dirty="0">
                <a:solidFill>
                  <a:schemeClr val="bg1"/>
                </a:solidFill>
                <a:latin typeface="Times New Roman"/>
                <a:cs typeface="Times New Roman"/>
              </a:rPr>
              <a:t>LAN</a:t>
            </a:r>
            <a:endParaRPr sz="1800" dirty="0">
              <a:solidFill>
                <a:schemeClr val="bg1"/>
              </a:solidFill>
              <a:latin typeface="Times New Roman"/>
              <a:cs typeface="Times New Roman"/>
            </a:endParaRPr>
          </a:p>
        </p:txBody>
      </p:sp>
    </p:spTree>
    <p:extLst>
      <p:ext uri="{BB962C8B-B14F-4D97-AF65-F5344CB8AC3E}">
        <p14:creationId xmlns:p14="http://schemas.microsoft.com/office/powerpoint/2010/main" val="765811585"/>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5202" y="8878"/>
            <a:ext cx="2091055" cy="752770"/>
          </a:xfrm>
          <a:prstGeom prst="rect">
            <a:avLst/>
          </a:prstGeom>
        </p:spPr>
        <p:txBody>
          <a:bodyPr vert="horz" wrap="square" lIns="0" tIns="13970" rIns="0" bIns="0" rtlCol="0">
            <a:spAutoFit/>
          </a:bodyPr>
          <a:lstStyle/>
          <a:p>
            <a:pPr marL="12700">
              <a:lnSpc>
                <a:spcPct val="100000"/>
              </a:lnSpc>
              <a:spcBef>
                <a:spcPts val="110"/>
              </a:spcBef>
            </a:pPr>
            <a:r>
              <a:rPr sz="4800" spc="-60" dirty="0">
                <a:solidFill>
                  <a:srgbClr val="92D050"/>
                </a:solidFill>
                <a:latin typeface="Bahnschrift Condensed" pitchFamily="34" charset="0"/>
              </a:rPr>
              <a:t>R</a:t>
            </a:r>
            <a:r>
              <a:rPr sz="4800" spc="5" dirty="0">
                <a:solidFill>
                  <a:srgbClr val="92D050"/>
                </a:solidFill>
                <a:latin typeface="Bahnschrift Condensed" pitchFamily="34" charset="0"/>
              </a:rPr>
              <a:t>epe</a:t>
            </a:r>
            <a:r>
              <a:rPr sz="4800" spc="-50" dirty="0">
                <a:solidFill>
                  <a:srgbClr val="92D050"/>
                </a:solidFill>
                <a:latin typeface="Bahnschrift Condensed" pitchFamily="34" charset="0"/>
              </a:rPr>
              <a:t>at</a:t>
            </a:r>
            <a:r>
              <a:rPr sz="4800" spc="5" dirty="0">
                <a:solidFill>
                  <a:srgbClr val="92D050"/>
                </a:solidFill>
                <a:latin typeface="Bahnschrift Condensed" pitchFamily="34" charset="0"/>
              </a:rPr>
              <a:t>e</a:t>
            </a:r>
            <a:r>
              <a:rPr sz="4800" spc="-85" dirty="0">
                <a:solidFill>
                  <a:srgbClr val="92D050"/>
                </a:solidFill>
                <a:latin typeface="Bahnschrift Condensed" pitchFamily="34" charset="0"/>
              </a:rPr>
              <a:t>r</a:t>
            </a:r>
            <a:r>
              <a:rPr sz="4800" dirty="0">
                <a:solidFill>
                  <a:srgbClr val="92D050"/>
                </a:solidFill>
                <a:latin typeface="Bahnschrift Condensed" pitchFamily="34" charset="0"/>
              </a:rPr>
              <a:t>s</a:t>
            </a:r>
          </a:p>
        </p:txBody>
      </p:sp>
      <p:sp>
        <p:nvSpPr>
          <p:cNvPr id="6" name="TextBox 5"/>
          <p:cNvSpPr txBox="1"/>
          <p:nvPr/>
        </p:nvSpPr>
        <p:spPr>
          <a:xfrm>
            <a:off x="533400" y="1047751"/>
            <a:ext cx="8382000" cy="646331"/>
          </a:xfrm>
          <a:prstGeom prst="rect">
            <a:avLst/>
          </a:prstGeom>
          <a:noFill/>
        </p:spPr>
        <p:txBody>
          <a:bodyPr wrap="square" rtlCol="0">
            <a:spAutoFit/>
          </a:bodyPr>
          <a:lstStyle/>
          <a:p>
            <a:r>
              <a:rPr lang="en-US" dirty="0">
                <a:solidFill>
                  <a:schemeClr val="bg1"/>
                </a:solidFill>
              </a:rPr>
              <a:t>Repeater used to regenerate or replicate a signal. It removes the unwanted noise in an incoming signal, it works on Layer 1 of OSI Model</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1694081"/>
            <a:ext cx="2819400" cy="2819400"/>
          </a:xfrm>
          <a:prstGeom prst="rect">
            <a:avLst/>
          </a:prstGeom>
        </p:spPr>
      </p:pic>
      <p:sp>
        <p:nvSpPr>
          <p:cNvPr id="8" name="TextBox 7"/>
          <p:cNvSpPr txBox="1"/>
          <p:nvPr/>
        </p:nvSpPr>
        <p:spPr>
          <a:xfrm>
            <a:off x="533400" y="2190750"/>
            <a:ext cx="4648200" cy="923330"/>
          </a:xfrm>
          <a:prstGeom prst="rect">
            <a:avLst/>
          </a:prstGeom>
          <a:noFill/>
        </p:spPr>
        <p:txBody>
          <a:bodyPr wrap="square" rtlCol="0">
            <a:spAutoFit/>
          </a:bodyPr>
          <a:lstStyle/>
          <a:p>
            <a:r>
              <a:rPr lang="en-US" dirty="0">
                <a:solidFill>
                  <a:schemeClr val="bg1"/>
                </a:solidFill>
              </a:rPr>
              <a:t>It is used in some scaled area and it refine the signals and manage the proper speed of the network</a:t>
            </a:r>
          </a:p>
        </p:txBody>
      </p:sp>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backgroundRemoval t="400" b="89200" l="7600" r="90000"/>
                    </a14:imgEffect>
                  </a14:imgLayer>
                </a14:imgProps>
              </a:ext>
              <a:ext uri="{28A0092B-C50C-407E-A947-70E740481C1C}">
                <a14:useLocalDpi xmlns:a14="http://schemas.microsoft.com/office/drawing/2010/main" val="0"/>
              </a:ext>
            </a:extLst>
          </a:blip>
          <a:stretch>
            <a:fillRect/>
          </a:stretch>
        </p:blipFill>
        <p:spPr>
          <a:xfrm>
            <a:off x="2286000" y="2343150"/>
            <a:ext cx="3200400" cy="3200400"/>
          </a:xfrm>
          <a:prstGeom prst="rect">
            <a:avLst/>
          </a:prstGeom>
        </p:spPr>
      </p:pic>
    </p:spTree>
    <p:extLst>
      <p:ext uri="{BB962C8B-B14F-4D97-AF65-F5344CB8AC3E}">
        <p14:creationId xmlns:p14="http://schemas.microsoft.com/office/powerpoint/2010/main" val="3363301752"/>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0" y="530811"/>
            <a:ext cx="4579620" cy="319318"/>
          </a:xfrm>
          <a:prstGeom prst="rect">
            <a:avLst/>
          </a:prstGeom>
        </p:spPr>
        <p:txBody>
          <a:bodyPr vert="horz" wrap="square" lIns="0" tIns="11430" rIns="0" bIns="0" rtlCol="0">
            <a:spAutoFit/>
          </a:bodyPr>
          <a:lstStyle/>
          <a:p>
            <a:pPr marL="12700">
              <a:lnSpc>
                <a:spcPct val="100000"/>
              </a:lnSpc>
              <a:spcBef>
                <a:spcPts val="90"/>
              </a:spcBef>
            </a:pPr>
            <a:r>
              <a:rPr sz="2000" spc="-5" dirty="0">
                <a:solidFill>
                  <a:schemeClr val="bg1"/>
                </a:solidFill>
                <a:latin typeface="Times New Roman"/>
                <a:cs typeface="Times New Roman"/>
              </a:rPr>
              <a:t>Repeater </a:t>
            </a:r>
            <a:r>
              <a:rPr sz="2000" spc="-10" dirty="0">
                <a:solidFill>
                  <a:schemeClr val="bg1"/>
                </a:solidFill>
                <a:latin typeface="Times New Roman"/>
                <a:cs typeface="Times New Roman"/>
              </a:rPr>
              <a:t>connecting </a:t>
            </a:r>
            <a:r>
              <a:rPr sz="2000" spc="-25" dirty="0">
                <a:solidFill>
                  <a:schemeClr val="bg1"/>
                </a:solidFill>
                <a:latin typeface="Times New Roman"/>
                <a:cs typeface="Times New Roman"/>
              </a:rPr>
              <a:t>two </a:t>
            </a:r>
            <a:r>
              <a:rPr sz="2000" spc="-15" dirty="0">
                <a:solidFill>
                  <a:schemeClr val="bg1"/>
                </a:solidFill>
                <a:latin typeface="Times New Roman"/>
                <a:cs typeface="Times New Roman"/>
              </a:rPr>
              <a:t>segments </a:t>
            </a:r>
            <a:r>
              <a:rPr sz="2000" dirty="0">
                <a:solidFill>
                  <a:schemeClr val="bg1"/>
                </a:solidFill>
                <a:latin typeface="Times New Roman"/>
                <a:cs typeface="Times New Roman"/>
              </a:rPr>
              <a:t>of </a:t>
            </a:r>
            <a:r>
              <a:rPr sz="2000" spc="-5" dirty="0">
                <a:solidFill>
                  <a:schemeClr val="bg1"/>
                </a:solidFill>
                <a:latin typeface="Times New Roman"/>
                <a:cs typeface="Times New Roman"/>
              </a:rPr>
              <a:t>a</a:t>
            </a:r>
            <a:r>
              <a:rPr sz="2000" spc="180" dirty="0">
                <a:solidFill>
                  <a:schemeClr val="bg1"/>
                </a:solidFill>
                <a:latin typeface="Times New Roman"/>
                <a:cs typeface="Times New Roman"/>
              </a:rPr>
              <a:t> </a:t>
            </a:r>
            <a:r>
              <a:rPr sz="2000" spc="-25" dirty="0">
                <a:solidFill>
                  <a:schemeClr val="bg1"/>
                </a:solidFill>
                <a:latin typeface="Times New Roman"/>
                <a:cs typeface="Times New Roman"/>
              </a:rPr>
              <a:t>LAN</a:t>
            </a:r>
            <a:endParaRPr sz="2000" dirty="0">
              <a:solidFill>
                <a:schemeClr val="bg1"/>
              </a:solidFill>
              <a:latin typeface="Times New Roman"/>
              <a:cs typeface="Times New Roman"/>
            </a:endParaRPr>
          </a:p>
        </p:txBody>
      </p:sp>
      <p:sp>
        <p:nvSpPr>
          <p:cNvPr id="4" name="object 4"/>
          <p:cNvSpPr/>
          <p:nvPr/>
        </p:nvSpPr>
        <p:spPr>
          <a:xfrm>
            <a:off x="1219200" y="1597611"/>
            <a:ext cx="6781800" cy="243153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81570222"/>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2" y="9801"/>
            <a:ext cx="1552575" cy="752770"/>
          </a:xfrm>
          <a:prstGeom prst="rect">
            <a:avLst/>
          </a:prstGeom>
        </p:spPr>
        <p:txBody>
          <a:bodyPr vert="horz" wrap="square" lIns="0" tIns="13970" rIns="0" bIns="0" rtlCol="0">
            <a:spAutoFit/>
          </a:bodyPr>
          <a:lstStyle/>
          <a:p>
            <a:pPr marL="12700">
              <a:lnSpc>
                <a:spcPct val="100000"/>
              </a:lnSpc>
              <a:spcBef>
                <a:spcPts val="110"/>
              </a:spcBef>
            </a:pPr>
            <a:r>
              <a:rPr lang="en-US" sz="4800" dirty="0">
                <a:solidFill>
                  <a:srgbClr val="92D050"/>
                </a:solidFill>
                <a:latin typeface="Bahnschrift Condensed" pitchFamily="34" charset="0"/>
              </a:rPr>
              <a:t>HUB</a:t>
            </a:r>
            <a:endParaRPr sz="4800" dirty="0">
              <a:solidFill>
                <a:srgbClr val="92D050"/>
              </a:solidFill>
              <a:latin typeface="Bahnschrift Condensed" pitchFamily="34" charset="0"/>
            </a:endParaRPr>
          </a:p>
        </p:txBody>
      </p:sp>
      <p:sp>
        <p:nvSpPr>
          <p:cNvPr id="6" name="TextBox 5"/>
          <p:cNvSpPr txBox="1"/>
          <p:nvPr/>
        </p:nvSpPr>
        <p:spPr>
          <a:xfrm>
            <a:off x="533400" y="895350"/>
            <a:ext cx="8077200" cy="923330"/>
          </a:xfrm>
          <a:prstGeom prst="rect">
            <a:avLst/>
          </a:prstGeom>
          <a:noFill/>
        </p:spPr>
        <p:txBody>
          <a:bodyPr wrap="square" rtlCol="0">
            <a:spAutoFit/>
          </a:bodyPr>
          <a:lstStyle/>
          <a:p>
            <a:r>
              <a:rPr lang="en-US" dirty="0">
                <a:solidFill>
                  <a:schemeClr val="bg1"/>
                </a:solidFill>
                <a:latin typeface="Adobe Kaiti Std R" pitchFamily="18" charset="-128"/>
                <a:ea typeface="Adobe Kaiti Std R" pitchFamily="18" charset="-128"/>
              </a:rPr>
              <a:t>It is a Networking Device which simply receive data from one port and transfer on all the other ports. HUBs are commonly used to connect segments of LAN. Hub Works on Physical layer of OSI Moodel </a:t>
            </a: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ackgroundRemoval t="4106" b="99120" l="0" r="100000"/>
                    </a14:imgEffect>
                  </a14:imgLayer>
                </a14:imgProps>
              </a:ext>
              <a:ext uri="{28A0092B-C50C-407E-A947-70E740481C1C}">
                <a14:useLocalDpi xmlns:a14="http://schemas.microsoft.com/office/drawing/2010/main" val="0"/>
              </a:ext>
            </a:extLst>
          </a:blip>
          <a:stretch>
            <a:fillRect/>
          </a:stretch>
        </p:blipFill>
        <p:spPr>
          <a:xfrm>
            <a:off x="4876800" y="2114551"/>
            <a:ext cx="3599228" cy="2105209"/>
          </a:xfrm>
          <a:prstGeom prst="rect">
            <a:avLst/>
          </a:prstGeom>
        </p:spPr>
      </p:pic>
      <p:sp>
        <p:nvSpPr>
          <p:cNvPr id="8" name="TextBox 7"/>
          <p:cNvSpPr txBox="1"/>
          <p:nvPr/>
        </p:nvSpPr>
        <p:spPr>
          <a:xfrm>
            <a:off x="614779" y="2571751"/>
            <a:ext cx="3962400" cy="1323439"/>
          </a:xfrm>
          <a:prstGeom prst="rect">
            <a:avLst/>
          </a:prstGeom>
          <a:noFill/>
        </p:spPr>
        <p:txBody>
          <a:bodyPr wrap="square" rtlCol="0">
            <a:spAutoFit/>
          </a:bodyPr>
          <a:lstStyle/>
          <a:p>
            <a:r>
              <a:rPr lang="en-US" sz="2000" dirty="0">
                <a:solidFill>
                  <a:schemeClr val="bg1"/>
                </a:solidFill>
                <a:latin typeface="Bahnschrift Condensed" pitchFamily="34" charset="0"/>
              </a:rPr>
              <a:t>It used in where you have to create multiple ethernet with the help of a nnetworking device. It comes with different port segment like 6,12 &amp; 24 </a:t>
            </a:r>
          </a:p>
        </p:txBody>
      </p:sp>
    </p:spTree>
    <p:extLst>
      <p:ext uri="{BB962C8B-B14F-4D97-AF65-F5344CB8AC3E}">
        <p14:creationId xmlns:p14="http://schemas.microsoft.com/office/powerpoint/2010/main" val="285512745"/>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7404" y="209554"/>
            <a:ext cx="5552313" cy="625171"/>
          </a:xfrm>
          <a:prstGeom prst="rect">
            <a:avLst/>
          </a:prstGeom>
        </p:spPr>
        <p:txBody>
          <a:bodyPr vert="horz" wrap="square" lIns="0" tIns="9525" rIns="0" bIns="0" rtlCol="0">
            <a:spAutoFit/>
          </a:bodyPr>
          <a:lstStyle/>
          <a:p>
            <a:pPr marL="9525">
              <a:spcBef>
                <a:spcPts val="75"/>
              </a:spcBef>
            </a:pPr>
            <a:r>
              <a:rPr sz="4000" spc="-4" dirty="0">
                <a:solidFill>
                  <a:schemeClr val="bg1"/>
                </a:solidFill>
                <a:latin typeface="Hobo Std" pitchFamily="34" charset="0"/>
              </a:rPr>
              <a:t>Advantages of</a:t>
            </a:r>
            <a:r>
              <a:rPr sz="4000" spc="-19" dirty="0">
                <a:solidFill>
                  <a:schemeClr val="bg1"/>
                </a:solidFill>
                <a:latin typeface="Hobo Std" pitchFamily="34" charset="0"/>
              </a:rPr>
              <a:t> </a:t>
            </a:r>
            <a:r>
              <a:rPr sz="4000" spc="-4" dirty="0">
                <a:solidFill>
                  <a:schemeClr val="bg1"/>
                </a:solidFill>
                <a:latin typeface="Hobo Std" pitchFamily="34" charset="0"/>
              </a:rPr>
              <a:t>LAN</a:t>
            </a:r>
          </a:p>
        </p:txBody>
      </p:sp>
      <p:sp>
        <p:nvSpPr>
          <p:cNvPr id="3" name="object 3"/>
          <p:cNvSpPr txBox="1"/>
          <p:nvPr/>
        </p:nvSpPr>
        <p:spPr>
          <a:xfrm>
            <a:off x="886592" y="1737487"/>
            <a:ext cx="1932808" cy="3336971"/>
          </a:xfrm>
          <a:prstGeom prst="rect">
            <a:avLst/>
          </a:prstGeom>
        </p:spPr>
        <p:txBody>
          <a:bodyPr vert="horz" wrap="square" lIns="0" tIns="104299" rIns="0" bIns="0" rtlCol="0">
            <a:spAutoFit/>
          </a:bodyPr>
          <a:lstStyle/>
          <a:p>
            <a:pPr marL="9525">
              <a:spcBef>
                <a:spcPts val="821"/>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Speed</a:t>
            </a:r>
            <a:endParaRPr dirty="0">
              <a:latin typeface="Times New Roman"/>
              <a:cs typeface="Times New Roman"/>
            </a:endParaRPr>
          </a:p>
          <a:p>
            <a:pPr marL="9525">
              <a:spcBef>
                <a:spcPts val="746"/>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Cost</a:t>
            </a:r>
            <a:endParaRPr dirty="0">
              <a:latin typeface="Times New Roman"/>
              <a:cs typeface="Times New Roman"/>
            </a:endParaRPr>
          </a:p>
          <a:p>
            <a:pPr marL="9525">
              <a:spcBef>
                <a:spcPts val="758"/>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Security</a:t>
            </a:r>
            <a:endParaRPr dirty="0">
              <a:latin typeface="Times New Roman"/>
              <a:cs typeface="Times New Roman"/>
            </a:endParaRPr>
          </a:p>
          <a:p>
            <a:pPr marL="9525">
              <a:spcBef>
                <a:spcPts val="746"/>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Resource</a:t>
            </a:r>
            <a:r>
              <a:rPr spc="-68" dirty="0">
                <a:solidFill>
                  <a:srgbClr val="FFFFFF"/>
                </a:solidFill>
                <a:latin typeface="Times New Roman"/>
                <a:cs typeface="Times New Roman"/>
              </a:rPr>
              <a:t> </a:t>
            </a:r>
            <a:r>
              <a:rPr dirty="0">
                <a:solidFill>
                  <a:srgbClr val="FFFFFF"/>
                </a:solidFill>
                <a:latin typeface="Times New Roman"/>
                <a:cs typeface="Times New Roman"/>
              </a:rPr>
              <a:t>Sharing</a:t>
            </a:r>
            <a:r>
              <a:rPr lang="en-IN" dirty="0">
                <a:solidFill>
                  <a:srgbClr val="FFFFFF"/>
                </a:solidFill>
                <a:latin typeface="Times New Roman"/>
                <a:cs typeface="Times New Roman"/>
              </a:rPr>
              <a:t> ex – all computers are connected to single printer</a:t>
            </a:r>
          </a:p>
          <a:p>
            <a:pPr marL="9525">
              <a:spcBef>
                <a:spcPts val="746"/>
              </a:spcBef>
              <a:tabLst>
                <a:tab pos="266700" algn="l"/>
              </a:tabLst>
            </a:pPr>
            <a:r>
              <a:rPr lang="en-IN" dirty="0">
                <a:solidFill>
                  <a:srgbClr val="FFFFFF"/>
                </a:solidFill>
                <a:latin typeface="Times New Roman"/>
                <a:cs typeface="Times New Roman"/>
              </a:rPr>
              <a:t>This is client server model</a:t>
            </a:r>
          </a:p>
          <a:p>
            <a:pPr marL="9525">
              <a:spcBef>
                <a:spcPts val="746"/>
              </a:spcBef>
              <a:tabLst>
                <a:tab pos="266700" algn="l"/>
              </a:tabLst>
            </a:pPr>
            <a:endParaRPr dirty="0">
              <a:latin typeface="Times New Roman"/>
              <a:cs typeface="Times New Roman"/>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33800" y="1565799"/>
            <a:ext cx="4419600" cy="2209800"/>
          </a:xfrm>
          <a:prstGeom prst="rect">
            <a:avLst/>
          </a:prstGeom>
        </p:spPr>
      </p:pic>
    </p:spTree>
    <p:extLst>
      <p:ext uri="{BB962C8B-B14F-4D97-AF65-F5344CB8AC3E}">
        <p14:creationId xmlns:p14="http://schemas.microsoft.com/office/powerpoint/2010/main" val="32110865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1047751"/>
            <a:ext cx="3848100" cy="2913561"/>
          </a:xfrm>
          <a:prstGeom prst="rect">
            <a:avLst/>
          </a:prstGeom>
        </p:spPr>
      </p:pic>
      <p:sp>
        <p:nvSpPr>
          <p:cNvPr id="5" name="object 3"/>
          <p:cNvSpPr txBox="1"/>
          <p:nvPr/>
        </p:nvSpPr>
        <p:spPr>
          <a:xfrm>
            <a:off x="3178810" y="398609"/>
            <a:ext cx="2824480" cy="289823"/>
          </a:xfrm>
          <a:prstGeom prst="rect">
            <a:avLst/>
          </a:prstGeom>
        </p:spPr>
        <p:txBody>
          <a:bodyPr vert="horz" wrap="square" lIns="0" tIns="12700" rIns="0" bIns="0" rtlCol="0">
            <a:spAutoFit/>
          </a:bodyPr>
          <a:lstStyle/>
          <a:p>
            <a:pPr marL="12700">
              <a:lnSpc>
                <a:spcPct val="100000"/>
              </a:lnSpc>
              <a:spcBef>
                <a:spcPts val="100"/>
              </a:spcBef>
            </a:pPr>
            <a:r>
              <a:rPr sz="1800" i="1" dirty="0">
                <a:solidFill>
                  <a:schemeClr val="bg1"/>
                </a:solidFill>
                <a:latin typeface="Times New Roman"/>
                <a:cs typeface="Times New Roman"/>
              </a:rPr>
              <a:t>A </a:t>
            </a:r>
            <a:r>
              <a:rPr lang="en-US" sz="1800" i="1" dirty="0">
                <a:solidFill>
                  <a:schemeClr val="bg1"/>
                </a:solidFill>
                <a:latin typeface="Times New Roman"/>
                <a:cs typeface="Times New Roman"/>
              </a:rPr>
              <a:t>HUB connecting </a:t>
            </a:r>
            <a:r>
              <a:rPr sz="1800" i="1" dirty="0">
                <a:solidFill>
                  <a:schemeClr val="bg1"/>
                </a:solidFill>
                <a:latin typeface="Times New Roman"/>
                <a:cs typeface="Times New Roman"/>
              </a:rPr>
              <a:t>LAN</a:t>
            </a:r>
            <a:endParaRPr sz="1800" dirty="0">
              <a:solidFill>
                <a:schemeClr val="bg1"/>
              </a:solidFill>
              <a:latin typeface="Times New Roman"/>
              <a:cs typeface="Times New Roman"/>
            </a:endParaRPr>
          </a:p>
        </p:txBody>
      </p:sp>
    </p:spTree>
    <p:extLst>
      <p:ext uri="{BB962C8B-B14F-4D97-AF65-F5344CB8AC3E}">
        <p14:creationId xmlns:p14="http://schemas.microsoft.com/office/powerpoint/2010/main" val="3257816975"/>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p:cNvSpPr>
          <p:nvPr/>
        </p:nvSpPr>
        <p:spPr bwMode="auto">
          <a:xfrm>
            <a:off x="3810002" y="9801"/>
            <a:ext cx="1552575" cy="752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397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spcBef>
                <a:spcPts val="110"/>
              </a:spcBef>
            </a:pPr>
            <a:r>
              <a:rPr lang="en-US" sz="4800" dirty="0">
                <a:solidFill>
                  <a:srgbClr val="92D050"/>
                </a:solidFill>
                <a:latin typeface="Bahnschrift Condensed" pitchFamily="34" charset="0"/>
              </a:rPr>
              <a:t>Bridge</a:t>
            </a:r>
          </a:p>
        </p:txBody>
      </p:sp>
      <p:sp>
        <p:nvSpPr>
          <p:cNvPr id="5" name="TextBox 4"/>
          <p:cNvSpPr txBox="1"/>
          <p:nvPr/>
        </p:nvSpPr>
        <p:spPr>
          <a:xfrm>
            <a:off x="533400" y="895350"/>
            <a:ext cx="8077200" cy="923330"/>
          </a:xfrm>
          <a:prstGeom prst="rect">
            <a:avLst/>
          </a:prstGeom>
          <a:noFill/>
        </p:spPr>
        <p:txBody>
          <a:bodyPr wrap="square" rtlCol="0">
            <a:spAutoFit/>
          </a:bodyPr>
          <a:lstStyle/>
          <a:p>
            <a:r>
              <a:rPr lang="en-US" dirty="0">
                <a:solidFill>
                  <a:schemeClr val="bg1"/>
                </a:solidFill>
                <a:ea typeface="Adobe Kaiti Std R" pitchFamily="18" charset="-128"/>
              </a:rPr>
              <a:t>Bridge Devices inspect incoming network traffic and determine whether to forward or discard it according to its intended destination it operates on data link layer</a:t>
            </a: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6863" b="100000" l="0" r="100000">
                        <a14:foregroundMark x1="3644" y1="35294" x2="3644" y2="35294"/>
                        <a14:foregroundMark x1="2024" y1="38235" x2="2024" y2="38235"/>
                      </a14:backgroundRemoval>
                    </a14:imgEffect>
                  </a14:imgLayer>
                </a14:imgProps>
              </a:ext>
              <a:ext uri="{28A0092B-C50C-407E-A947-70E740481C1C}">
                <a14:useLocalDpi xmlns:a14="http://schemas.microsoft.com/office/drawing/2010/main" val="0"/>
              </a:ext>
            </a:extLst>
          </a:blip>
          <a:stretch>
            <a:fillRect/>
          </a:stretch>
        </p:blipFill>
        <p:spPr>
          <a:xfrm>
            <a:off x="2514602" y="4248151"/>
            <a:ext cx="3800475" cy="784713"/>
          </a:xfrm>
          <a:prstGeom prst="rect">
            <a:avLst/>
          </a:prstGeom>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backgroundRemoval t="3629" b="93145" l="0" r="100000">
                        <a14:backgroundMark x1="28065" y1="72581" x2="96129" y2="60887"/>
                      </a14:backgroundRemoval>
                    </a14:imgEffect>
                  </a14:imgLayer>
                </a14:imgProps>
              </a:ext>
              <a:ext uri="{28A0092B-C50C-407E-A947-70E740481C1C}">
                <a14:useLocalDpi xmlns:a14="http://schemas.microsoft.com/office/drawing/2010/main" val="0"/>
              </a:ext>
            </a:extLst>
          </a:blip>
          <a:stretch>
            <a:fillRect/>
          </a:stretch>
        </p:blipFill>
        <p:spPr>
          <a:xfrm flipH="1">
            <a:off x="5791200" y="1733550"/>
            <a:ext cx="2952750" cy="2362200"/>
          </a:xfrm>
          <a:prstGeom prst="rect">
            <a:avLst/>
          </a:prstGeom>
        </p:spPr>
      </p:pic>
      <p:sp>
        <p:nvSpPr>
          <p:cNvPr id="8" name="TextBox 7"/>
          <p:cNvSpPr txBox="1"/>
          <p:nvPr/>
        </p:nvSpPr>
        <p:spPr>
          <a:xfrm>
            <a:off x="535619" y="2114551"/>
            <a:ext cx="4876800" cy="1015663"/>
          </a:xfrm>
          <a:prstGeom prst="rect">
            <a:avLst/>
          </a:prstGeom>
          <a:noFill/>
        </p:spPr>
        <p:txBody>
          <a:bodyPr wrap="square" rtlCol="0">
            <a:spAutoFit/>
          </a:bodyPr>
          <a:lstStyle/>
          <a:p>
            <a:r>
              <a:rPr lang="en-US" sz="2000" dirty="0">
                <a:solidFill>
                  <a:schemeClr val="bg1"/>
                </a:solidFill>
                <a:latin typeface="Bahnschrift Condensed" pitchFamily="34" charset="0"/>
              </a:rPr>
              <a:t>A </a:t>
            </a:r>
            <a:r>
              <a:rPr lang="en-US" sz="2000" b="1" dirty="0">
                <a:solidFill>
                  <a:schemeClr val="bg1"/>
                </a:solidFill>
                <a:latin typeface="Bahnschrift Condensed" pitchFamily="34" charset="0"/>
              </a:rPr>
              <a:t>bridge</a:t>
            </a:r>
            <a:r>
              <a:rPr lang="en-US" sz="2000" dirty="0">
                <a:solidFill>
                  <a:schemeClr val="bg1"/>
                </a:solidFill>
                <a:latin typeface="Bahnschrift Condensed" pitchFamily="34" charset="0"/>
              </a:rPr>
              <a:t> is a type of computer network </a:t>
            </a:r>
            <a:r>
              <a:rPr lang="en-US" sz="2000" b="1" dirty="0">
                <a:solidFill>
                  <a:schemeClr val="bg1"/>
                </a:solidFill>
                <a:latin typeface="Bahnschrift Condensed" pitchFamily="34" charset="0"/>
              </a:rPr>
              <a:t>device</a:t>
            </a:r>
            <a:r>
              <a:rPr lang="en-US" sz="2000" dirty="0">
                <a:solidFill>
                  <a:schemeClr val="bg1"/>
                </a:solidFill>
                <a:latin typeface="Bahnschrift Condensed" pitchFamily="34" charset="0"/>
              </a:rPr>
              <a:t> that provides interconnection with other </a:t>
            </a:r>
            <a:r>
              <a:rPr lang="en-US" sz="2000" b="1" dirty="0">
                <a:solidFill>
                  <a:schemeClr val="bg1"/>
                </a:solidFill>
                <a:latin typeface="Bahnschrift Condensed" pitchFamily="34" charset="0"/>
              </a:rPr>
              <a:t>bridge</a:t>
            </a:r>
            <a:r>
              <a:rPr lang="en-US" sz="2000" dirty="0">
                <a:solidFill>
                  <a:schemeClr val="bg1"/>
                </a:solidFill>
                <a:latin typeface="Bahnschrift Condensed" pitchFamily="34" charset="0"/>
              </a:rPr>
              <a:t> networks that use the same protocol.</a:t>
            </a:r>
            <a:r>
              <a:rPr lang="en-US" dirty="0">
                <a:solidFill>
                  <a:schemeClr val="bg1"/>
                </a:solidFill>
                <a:latin typeface="Bahnschrift Condensed" pitchFamily="34" charset="0"/>
              </a:rPr>
              <a:t>  </a:t>
            </a:r>
          </a:p>
        </p:txBody>
      </p:sp>
    </p:spTree>
    <p:extLst>
      <p:ext uri="{BB962C8B-B14F-4D97-AF65-F5344CB8AC3E}">
        <p14:creationId xmlns:p14="http://schemas.microsoft.com/office/powerpoint/2010/main" val="3473927430"/>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68273" y="628699"/>
            <a:ext cx="8089140" cy="3775849"/>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2975229" y="246698"/>
            <a:ext cx="2824480" cy="289823"/>
          </a:xfrm>
          <a:prstGeom prst="rect">
            <a:avLst/>
          </a:prstGeom>
        </p:spPr>
        <p:txBody>
          <a:bodyPr vert="horz" wrap="square" lIns="0" tIns="12700" rIns="0" bIns="0" rtlCol="0">
            <a:spAutoFit/>
          </a:bodyPr>
          <a:lstStyle/>
          <a:p>
            <a:pPr marL="12700">
              <a:lnSpc>
                <a:spcPct val="100000"/>
              </a:lnSpc>
              <a:spcBef>
                <a:spcPts val="100"/>
              </a:spcBef>
            </a:pPr>
            <a:r>
              <a:rPr sz="1800" i="1" dirty="0">
                <a:solidFill>
                  <a:schemeClr val="bg1"/>
                </a:solidFill>
                <a:latin typeface="Times New Roman"/>
                <a:cs typeface="Times New Roman"/>
              </a:rPr>
              <a:t>A bridge connecting two</a:t>
            </a:r>
            <a:r>
              <a:rPr sz="1800" i="1" spc="-195" dirty="0">
                <a:solidFill>
                  <a:schemeClr val="bg1"/>
                </a:solidFill>
                <a:latin typeface="Times New Roman"/>
                <a:cs typeface="Times New Roman"/>
              </a:rPr>
              <a:t> </a:t>
            </a:r>
            <a:r>
              <a:rPr sz="1800" i="1" dirty="0">
                <a:solidFill>
                  <a:schemeClr val="bg1"/>
                </a:solidFill>
                <a:latin typeface="Times New Roman"/>
                <a:cs typeface="Times New Roman"/>
              </a:rPr>
              <a:t>LANs</a:t>
            </a:r>
            <a:endParaRPr sz="1800" dirty="0">
              <a:solidFill>
                <a:schemeClr val="bg1"/>
              </a:solidFill>
              <a:latin typeface="Times New Roman"/>
              <a:cs typeface="Times New Roman"/>
            </a:endParaRPr>
          </a:p>
        </p:txBody>
      </p:sp>
      <p:sp>
        <p:nvSpPr>
          <p:cNvPr id="4" name="object 4"/>
          <p:cNvSpPr txBox="1"/>
          <p:nvPr/>
        </p:nvSpPr>
        <p:spPr>
          <a:xfrm>
            <a:off x="1066800" y="4496522"/>
            <a:ext cx="7315200" cy="289823"/>
          </a:xfrm>
          <a:prstGeom prst="rect">
            <a:avLst/>
          </a:prstGeom>
        </p:spPr>
        <p:txBody>
          <a:bodyPr vert="horz" wrap="square" lIns="0" tIns="12700" rIns="0" bIns="0" rtlCol="0">
            <a:spAutoFit/>
          </a:bodyPr>
          <a:lstStyle/>
          <a:p>
            <a:pPr marL="12700">
              <a:lnSpc>
                <a:spcPct val="100000"/>
              </a:lnSpc>
              <a:spcBef>
                <a:spcPts val="100"/>
              </a:spcBef>
            </a:pPr>
            <a:r>
              <a:rPr sz="1800" dirty="0">
                <a:solidFill>
                  <a:schemeClr val="bg1"/>
                </a:solidFill>
                <a:latin typeface="Carlito"/>
                <a:cs typeface="Carlito"/>
              </a:rPr>
              <a:t>A </a:t>
            </a:r>
            <a:r>
              <a:rPr sz="1800" spc="-15" dirty="0">
                <a:solidFill>
                  <a:schemeClr val="bg1"/>
                </a:solidFill>
                <a:latin typeface="Carlito"/>
                <a:cs typeface="Carlito"/>
              </a:rPr>
              <a:t>bridge </a:t>
            </a:r>
            <a:r>
              <a:rPr sz="1800" spc="-5" dirty="0">
                <a:solidFill>
                  <a:schemeClr val="bg1"/>
                </a:solidFill>
                <a:latin typeface="Carlito"/>
                <a:cs typeface="Carlito"/>
              </a:rPr>
              <a:t>does </a:t>
            </a:r>
            <a:r>
              <a:rPr sz="1800" dirty="0">
                <a:solidFill>
                  <a:schemeClr val="bg1"/>
                </a:solidFill>
                <a:latin typeface="Carlito"/>
                <a:cs typeface="Carlito"/>
              </a:rPr>
              <a:t>not </a:t>
            </a:r>
            <a:r>
              <a:rPr sz="1800" spc="-10" dirty="0">
                <a:solidFill>
                  <a:schemeClr val="bg1"/>
                </a:solidFill>
                <a:latin typeface="Carlito"/>
                <a:cs typeface="Carlito"/>
              </a:rPr>
              <a:t>change </a:t>
            </a:r>
            <a:r>
              <a:rPr sz="1800" spc="-5" dirty="0">
                <a:solidFill>
                  <a:schemeClr val="bg1"/>
                </a:solidFill>
                <a:latin typeface="Carlito"/>
                <a:cs typeface="Carlito"/>
              </a:rPr>
              <a:t>the </a:t>
            </a:r>
            <a:r>
              <a:rPr sz="1800" spc="-15" dirty="0">
                <a:solidFill>
                  <a:schemeClr val="bg1"/>
                </a:solidFill>
                <a:latin typeface="Carlito"/>
                <a:cs typeface="Carlito"/>
              </a:rPr>
              <a:t>physical </a:t>
            </a:r>
            <a:r>
              <a:rPr sz="1800" spc="-10" dirty="0">
                <a:solidFill>
                  <a:schemeClr val="bg1"/>
                </a:solidFill>
                <a:latin typeface="Carlito"/>
                <a:cs typeface="Carlito"/>
              </a:rPr>
              <a:t>(MAC) addresses </a:t>
            </a:r>
            <a:r>
              <a:rPr sz="1800" spc="-5" dirty="0">
                <a:solidFill>
                  <a:schemeClr val="bg1"/>
                </a:solidFill>
                <a:latin typeface="Carlito"/>
                <a:cs typeface="Carlito"/>
              </a:rPr>
              <a:t>in </a:t>
            </a:r>
            <a:r>
              <a:rPr sz="1800" dirty="0">
                <a:solidFill>
                  <a:schemeClr val="bg1"/>
                </a:solidFill>
                <a:latin typeface="Carlito"/>
                <a:cs typeface="Carlito"/>
              </a:rPr>
              <a:t>a</a:t>
            </a:r>
            <a:r>
              <a:rPr sz="1800" spc="335" dirty="0">
                <a:solidFill>
                  <a:schemeClr val="bg1"/>
                </a:solidFill>
                <a:latin typeface="Carlito"/>
                <a:cs typeface="Carlito"/>
              </a:rPr>
              <a:t> </a:t>
            </a:r>
            <a:r>
              <a:rPr sz="1800" spc="-10" dirty="0">
                <a:solidFill>
                  <a:schemeClr val="bg1"/>
                </a:solidFill>
                <a:latin typeface="Carlito"/>
                <a:cs typeface="Carlito"/>
              </a:rPr>
              <a:t>frame.</a:t>
            </a:r>
            <a:endParaRPr sz="1800" dirty="0">
              <a:solidFill>
                <a:schemeClr val="bg1"/>
              </a:solidFill>
              <a:latin typeface="Carlito"/>
              <a:cs typeface="Carlito"/>
            </a:endParaRPr>
          </a:p>
        </p:txBody>
      </p:sp>
    </p:spTree>
    <p:extLst>
      <p:ext uri="{BB962C8B-B14F-4D97-AF65-F5344CB8AC3E}">
        <p14:creationId xmlns:p14="http://schemas.microsoft.com/office/powerpoint/2010/main" val="2831749803"/>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71067" y="137534"/>
            <a:ext cx="3804285" cy="568104"/>
          </a:xfrm>
          <a:prstGeom prst="rect">
            <a:avLst/>
          </a:prstGeom>
        </p:spPr>
        <p:txBody>
          <a:bodyPr vert="horz" wrap="square" lIns="0" tIns="13970" rIns="0" bIns="0" rtlCol="0">
            <a:spAutoFit/>
          </a:bodyPr>
          <a:lstStyle/>
          <a:p>
            <a:pPr marL="12700">
              <a:lnSpc>
                <a:spcPct val="100000"/>
              </a:lnSpc>
              <a:spcBef>
                <a:spcPts val="110"/>
              </a:spcBef>
            </a:pPr>
            <a:r>
              <a:rPr sz="3600" spc="5" dirty="0">
                <a:solidFill>
                  <a:srgbClr val="92D050"/>
                </a:solidFill>
                <a:latin typeface="Bahnschrift Condensed" pitchFamily="34" charset="0"/>
              </a:rPr>
              <a:t>Function </a:t>
            </a:r>
            <a:r>
              <a:rPr sz="3600" dirty="0">
                <a:solidFill>
                  <a:srgbClr val="92D050"/>
                </a:solidFill>
                <a:latin typeface="Bahnschrift Condensed" pitchFamily="34" charset="0"/>
              </a:rPr>
              <a:t>of</a:t>
            </a:r>
            <a:r>
              <a:rPr sz="3600" spc="-195" dirty="0">
                <a:solidFill>
                  <a:srgbClr val="92D050"/>
                </a:solidFill>
                <a:latin typeface="Bahnschrift Condensed" pitchFamily="34" charset="0"/>
              </a:rPr>
              <a:t> </a:t>
            </a:r>
            <a:r>
              <a:rPr sz="3600" spc="-5" dirty="0">
                <a:solidFill>
                  <a:srgbClr val="92D050"/>
                </a:solidFill>
                <a:latin typeface="Bahnschrift Condensed" pitchFamily="34" charset="0"/>
              </a:rPr>
              <a:t>Bridge</a:t>
            </a:r>
          </a:p>
        </p:txBody>
      </p:sp>
      <p:sp>
        <p:nvSpPr>
          <p:cNvPr id="3" name="object 3"/>
          <p:cNvSpPr/>
          <p:nvPr/>
        </p:nvSpPr>
        <p:spPr>
          <a:xfrm>
            <a:off x="547690" y="914400"/>
            <a:ext cx="8062849" cy="383619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020816488"/>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p:cNvSpPr>
          <p:nvPr/>
        </p:nvSpPr>
        <p:spPr bwMode="auto">
          <a:xfrm>
            <a:off x="3810002" y="9801"/>
            <a:ext cx="1552575" cy="752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397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spcBef>
                <a:spcPts val="110"/>
              </a:spcBef>
            </a:pPr>
            <a:r>
              <a:rPr lang="en-US" sz="4800" dirty="0">
                <a:solidFill>
                  <a:srgbClr val="92D050"/>
                </a:solidFill>
                <a:latin typeface="Bahnschrift Condensed" pitchFamily="34" charset="0"/>
              </a:rPr>
              <a:t>Switch</a:t>
            </a:r>
          </a:p>
        </p:txBody>
      </p:sp>
      <p:sp>
        <p:nvSpPr>
          <p:cNvPr id="5" name="TextBox 4"/>
          <p:cNvSpPr txBox="1"/>
          <p:nvPr/>
        </p:nvSpPr>
        <p:spPr>
          <a:xfrm>
            <a:off x="533400" y="895350"/>
            <a:ext cx="8077200" cy="923330"/>
          </a:xfrm>
          <a:prstGeom prst="rect">
            <a:avLst/>
          </a:prstGeom>
          <a:noFill/>
        </p:spPr>
        <p:txBody>
          <a:bodyPr wrap="square" rtlCol="0">
            <a:spAutoFit/>
          </a:bodyPr>
          <a:lstStyle/>
          <a:p>
            <a:r>
              <a:rPr lang="en-US" dirty="0">
                <a:solidFill>
                  <a:schemeClr val="bg1"/>
                </a:solidFill>
                <a:ea typeface="Adobe Kaiti Std R" pitchFamily="18" charset="-128"/>
              </a:rPr>
              <a:t>A Switch can recieve input or signal from any of one port and transmit it on all the ports. Ethernet LAN is used to connect to a switch that correct system. It works on Data link layer of OSI Model </a:t>
            </a:r>
          </a:p>
        </p:txBody>
      </p:sp>
      <p:sp>
        <p:nvSpPr>
          <p:cNvPr id="8" name="TextBox 7"/>
          <p:cNvSpPr txBox="1"/>
          <p:nvPr/>
        </p:nvSpPr>
        <p:spPr>
          <a:xfrm>
            <a:off x="535619" y="2114551"/>
            <a:ext cx="4876800" cy="1015663"/>
          </a:xfrm>
          <a:prstGeom prst="rect">
            <a:avLst/>
          </a:prstGeom>
          <a:noFill/>
        </p:spPr>
        <p:txBody>
          <a:bodyPr wrap="square" rtlCol="0">
            <a:spAutoFit/>
          </a:bodyPr>
          <a:lstStyle/>
          <a:p>
            <a:r>
              <a:rPr lang="en-US" sz="2000" dirty="0">
                <a:solidFill>
                  <a:schemeClr val="bg1"/>
                </a:solidFill>
                <a:latin typeface="Bahnschrift Condensed" pitchFamily="34" charset="0"/>
              </a:rPr>
              <a:t>It is a small </a:t>
            </a:r>
            <a:r>
              <a:rPr lang="en-US" sz="2000" b="1" dirty="0">
                <a:solidFill>
                  <a:schemeClr val="bg1"/>
                </a:solidFill>
                <a:latin typeface="Bahnschrift Condensed" pitchFamily="34" charset="0"/>
              </a:rPr>
              <a:t>device</a:t>
            </a:r>
            <a:r>
              <a:rPr lang="en-US" sz="2000" dirty="0">
                <a:solidFill>
                  <a:schemeClr val="bg1"/>
                </a:solidFill>
                <a:latin typeface="Bahnschrift Condensed" pitchFamily="34" charset="0"/>
              </a:rPr>
              <a:t> that transfers data packets between multiple network </a:t>
            </a:r>
            <a:r>
              <a:rPr lang="en-US" sz="2000" b="1" dirty="0">
                <a:solidFill>
                  <a:schemeClr val="bg1"/>
                </a:solidFill>
                <a:latin typeface="Bahnschrift Condensed" pitchFamily="34" charset="0"/>
              </a:rPr>
              <a:t>devices</a:t>
            </a:r>
            <a:r>
              <a:rPr lang="en-US" sz="2000" dirty="0">
                <a:solidFill>
                  <a:schemeClr val="bg1"/>
                </a:solidFill>
                <a:latin typeface="Bahnschrift Condensed" pitchFamily="34" charset="0"/>
              </a:rPr>
              <a:t> such as computers, routers, servers or other </a:t>
            </a:r>
            <a:r>
              <a:rPr lang="en-US" sz="2000" b="1" dirty="0">
                <a:solidFill>
                  <a:schemeClr val="bg1"/>
                </a:solidFill>
                <a:latin typeface="Bahnschrift Condensed" pitchFamily="34" charset="0"/>
              </a:rPr>
              <a:t>switches</a:t>
            </a:r>
            <a:endParaRPr lang="en-US" dirty="0">
              <a:solidFill>
                <a:schemeClr val="bg1"/>
              </a:solidFill>
              <a:latin typeface="Bahnschrift Condensed" pitchFamily="34" charset="0"/>
            </a:endParaRPr>
          </a:p>
        </p:txBody>
      </p:sp>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ackgroundRemoval t="0" b="100000" l="0" r="99846"/>
                    </a14:imgEffect>
                  </a14:imgLayer>
                </a14:imgProps>
              </a:ext>
              <a:ext uri="{28A0092B-C50C-407E-A947-70E740481C1C}">
                <a14:useLocalDpi xmlns:a14="http://schemas.microsoft.com/office/drawing/2010/main" val="0"/>
              </a:ext>
            </a:extLst>
          </a:blip>
          <a:stretch>
            <a:fillRect/>
          </a:stretch>
        </p:blipFill>
        <p:spPr>
          <a:xfrm flipH="1">
            <a:off x="5465569" y="2038350"/>
            <a:ext cx="3393998" cy="1733550"/>
          </a:xfrm>
          <a:prstGeom prst="rect">
            <a:avLst/>
          </a:prstGeom>
        </p:spPr>
      </p:pic>
      <p:pic>
        <p:nvPicPr>
          <p:cNvPr id="3" name="Picture 2"/>
          <p:cNvPicPr>
            <a:picLocks noChangeAspect="1"/>
          </p:cNvPicPr>
          <p:nvPr/>
        </p:nvPicPr>
        <p:blipFill>
          <a:blip r:embed="rId4">
            <a:extLst>
              <a:ext uri="{BEBA8EAE-BF5A-486C-A8C5-ECC9F3942E4B}">
                <a14:imgProps xmlns:a14="http://schemas.microsoft.com/office/drawing/2010/main">
                  <a14:imgLayer r:embed="rId5">
                    <a14:imgEffect>
                      <a14:backgroundRemoval t="538" b="100000" l="0" r="100000">
                        <a14:backgroundMark x1="1042" y1="53763" x2="85565" y2="61022"/>
                      </a14:backgroundRemoval>
                    </a14:imgEffect>
                  </a14:imgLayer>
                </a14:imgProps>
              </a:ext>
              <a:ext uri="{28A0092B-C50C-407E-A947-70E740481C1C}">
                <a14:useLocalDpi xmlns:a14="http://schemas.microsoft.com/office/drawing/2010/main" val="0"/>
              </a:ext>
            </a:extLst>
          </a:blip>
          <a:stretch>
            <a:fillRect/>
          </a:stretch>
        </p:blipFill>
        <p:spPr>
          <a:xfrm>
            <a:off x="1951703" y="3409950"/>
            <a:ext cx="3716594" cy="2057400"/>
          </a:xfrm>
          <a:prstGeom prst="rect">
            <a:avLst/>
          </a:prstGeom>
        </p:spPr>
      </p:pic>
    </p:spTree>
    <p:extLst>
      <p:ext uri="{BB962C8B-B14F-4D97-AF65-F5344CB8AC3E}">
        <p14:creationId xmlns:p14="http://schemas.microsoft.com/office/powerpoint/2010/main" val="3059531120"/>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p:cNvSpPr txBox="1"/>
          <p:nvPr/>
        </p:nvSpPr>
        <p:spPr>
          <a:xfrm>
            <a:off x="3124200" y="246698"/>
            <a:ext cx="2824480" cy="289823"/>
          </a:xfrm>
          <a:prstGeom prst="rect">
            <a:avLst/>
          </a:prstGeom>
        </p:spPr>
        <p:txBody>
          <a:bodyPr vert="horz" wrap="square" lIns="0" tIns="12700" rIns="0" bIns="0" rtlCol="0">
            <a:spAutoFit/>
          </a:bodyPr>
          <a:lstStyle/>
          <a:p>
            <a:pPr marL="12700">
              <a:lnSpc>
                <a:spcPct val="100000"/>
              </a:lnSpc>
              <a:spcBef>
                <a:spcPts val="100"/>
              </a:spcBef>
            </a:pPr>
            <a:r>
              <a:rPr sz="1800" i="1" dirty="0">
                <a:solidFill>
                  <a:schemeClr val="bg1"/>
                </a:solidFill>
                <a:latin typeface="Times New Roman"/>
                <a:cs typeface="Times New Roman"/>
              </a:rPr>
              <a:t>A </a:t>
            </a:r>
            <a:r>
              <a:rPr lang="en-US" sz="1800" i="1" dirty="0">
                <a:solidFill>
                  <a:schemeClr val="bg1"/>
                </a:solidFill>
                <a:latin typeface="Times New Roman"/>
                <a:cs typeface="Times New Roman"/>
              </a:rPr>
              <a:t>switch </a:t>
            </a:r>
            <a:r>
              <a:rPr sz="1800" i="1" dirty="0">
                <a:solidFill>
                  <a:schemeClr val="bg1"/>
                </a:solidFill>
                <a:latin typeface="Times New Roman"/>
                <a:cs typeface="Times New Roman"/>
              </a:rPr>
              <a:t>connecting </a:t>
            </a:r>
            <a:r>
              <a:rPr lang="en-US" sz="1800" i="1" dirty="0">
                <a:solidFill>
                  <a:schemeClr val="bg1"/>
                </a:solidFill>
                <a:latin typeface="Times New Roman"/>
                <a:cs typeface="Times New Roman"/>
              </a:rPr>
              <a:t>a</a:t>
            </a:r>
            <a:r>
              <a:rPr sz="1800" i="1" spc="-195" dirty="0">
                <a:solidFill>
                  <a:schemeClr val="bg1"/>
                </a:solidFill>
                <a:latin typeface="Times New Roman"/>
                <a:cs typeface="Times New Roman"/>
              </a:rPr>
              <a:t> </a:t>
            </a:r>
            <a:r>
              <a:rPr sz="1800" i="1" dirty="0">
                <a:solidFill>
                  <a:schemeClr val="bg1"/>
                </a:solidFill>
                <a:latin typeface="Times New Roman"/>
                <a:cs typeface="Times New Roman"/>
              </a:rPr>
              <a:t>LAN</a:t>
            </a:r>
            <a:endParaRPr sz="1800" dirty="0">
              <a:solidFill>
                <a:schemeClr val="bg1"/>
              </a:solidFill>
              <a:latin typeface="Times New Roman"/>
              <a:cs typeface="Times New Roman"/>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708" y="1200150"/>
            <a:ext cx="4581525" cy="2917588"/>
          </a:xfrm>
          <a:prstGeom prst="rect">
            <a:avLst/>
          </a:prstGeom>
        </p:spPr>
      </p:pic>
    </p:spTree>
    <p:extLst>
      <p:ext uri="{BB962C8B-B14F-4D97-AF65-F5344CB8AC3E}">
        <p14:creationId xmlns:p14="http://schemas.microsoft.com/office/powerpoint/2010/main" val="1080888576"/>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p:cNvSpPr>
          <p:nvPr/>
        </p:nvSpPr>
        <p:spPr bwMode="auto">
          <a:xfrm>
            <a:off x="3810002" y="9801"/>
            <a:ext cx="1858297" cy="752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397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spcBef>
                <a:spcPts val="110"/>
              </a:spcBef>
            </a:pPr>
            <a:r>
              <a:rPr lang="en-US" sz="4800" dirty="0">
                <a:solidFill>
                  <a:srgbClr val="92D050"/>
                </a:solidFill>
                <a:latin typeface="Bahnschrift Condensed" pitchFamily="34" charset="0"/>
              </a:rPr>
              <a:t>Gateway</a:t>
            </a:r>
          </a:p>
        </p:txBody>
      </p:sp>
      <p:sp>
        <p:nvSpPr>
          <p:cNvPr id="5" name="TextBox 4"/>
          <p:cNvSpPr txBox="1"/>
          <p:nvPr/>
        </p:nvSpPr>
        <p:spPr>
          <a:xfrm>
            <a:off x="533400" y="895350"/>
            <a:ext cx="8077200" cy="923330"/>
          </a:xfrm>
          <a:prstGeom prst="rect">
            <a:avLst/>
          </a:prstGeom>
          <a:noFill/>
        </p:spPr>
        <p:txBody>
          <a:bodyPr wrap="square" rtlCol="0">
            <a:spAutoFit/>
          </a:bodyPr>
          <a:lstStyle/>
          <a:p>
            <a:r>
              <a:rPr lang="en-US" dirty="0">
                <a:solidFill>
                  <a:schemeClr val="bg1"/>
                </a:solidFill>
                <a:ea typeface="Adobe Kaiti Std R" pitchFamily="18" charset="-128"/>
              </a:rPr>
              <a:t>Gateway Connects two networks together with the help of gateway devices like firewire &amp; router. It is a node between the public network and private network which makes some security with the help of identification</a:t>
            </a:r>
          </a:p>
        </p:txBody>
      </p:sp>
      <p:sp>
        <p:nvSpPr>
          <p:cNvPr id="8" name="TextBox 7"/>
          <p:cNvSpPr txBox="1"/>
          <p:nvPr/>
        </p:nvSpPr>
        <p:spPr>
          <a:xfrm>
            <a:off x="535619" y="2114551"/>
            <a:ext cx="4876800" cy="1015663"/>
          </a:xfrm>
          <a:prstGeom prst="rect">
            <a:avLst/>
          </a:prstGeom>
          <a:noFill/>
        </p:spPr>
        <p:txBody>
          <a:bodyPr wrap="square" rtlCol="0">
            <a:spAutoFit/>
          </a:bodyPr>
          <a:lstStyle/>
          <a:p>
            <a:r>
              <a:rPr lang="en-US" sz="2000" dirty="0">
                <a:solidFill>
                  <a:schemeClr val="bg1"/>
                </a:solidFill>
                <a:latin typeface="Bahnschrift Condensed" pitchFamily="34" charset="0"/>
              </a:rPr>
              <a:t>A </a:t>
            </a:r>
            <a:r>
              <a:rPr lang="en-US" sz="2000" b="1" dirty="0">
                <a:solidFill>
                  <a:schemeClr val="bg1"/>
                </a:solidFill>
                <a:latin typeface="Bahnschrift Condensed" pitchFamily="34" charset="0"/>
              </a:rPr>
              <a:t>gateway</a:t>
            </a:r>
            <a:r>
              <a:rPr lang="en-US" sz="2000" dirty="0">
                <a:solidFill>
                  <a:schemeClr val="bg1"/>
                </a:solidFill>
                <a:latin typeface="Bahnschrift Condensed" pitchFamily="34" charset="0"/>
              </a:rPr>
              <a:t> is a networking device that connects two networks using different protocols together. it also acts as a “gate” between two networks. </a:t>
            </a:r>
            <a:endParaRPr lang="en-US" dirty="0">
              <a:solidFill>
                <a:schemeClr val="bg1"/>
              </a:solidFill>
              <a:latin typeface="Bahnschrift Condensed" pitchFamily="34" charset="0"/>
            </a:endParaRPr>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4750" y1="71676" x2="25500" y2="84393"/>
                        <a14:foregroundMark x1="26750" y1="88728" x2="50250" y2="81792"/>
                        <a14:foregroundMark x1="70250" y1="84393" x2="78750" y2="83526"/>
                        <a14:foregroundMark x1="84250" y1="62139" x2="81500" y2="54913"/>
                        <a14:foregroundMark x1="58750" y1="64451" x2="55000" y2="58092"/>
                        <a14:foregroundMark x1="42000" y1="68497" x2="88500" y2="64162"/>
                        <a14:foregroundMark x1="8750" y1="9538" x2="8750" y2="9538"/>
                        <a14:foregroundMark x1="63750" y1="7803" x2="63750" y2="7803"/>
                      </a14:backgroundRemoval>
                    </a14:imgEffect>
                  </a14:imgLayer>
                </a14:imgProps>
              </a:ext>
              <a:ext uri="{28A0092B-C50C-407E-A947-70E740481C1C}">
                <a14:useLocalDpi xmlns:a14="http://schemas.microsoft.com/office/drawing/2010/main" val="0"/>
              </a:ext>
            </a:extLst>
          </a:blip>
          <a:stretch>
            <a:fillRect/>
          </a:stretch>
        </p:blipFill>
        <p:spPr>
          <a:xfrm flipH="1">
            <a:off x="5632049" y="1885950"/>
            <a:ext cx="2642775" cy="2286000"/>
          </a:xfrm>
          <a:prstGeom prst="rect">
            <a:avLst/>
          </a:prstGeom>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ackgroundRemoval t="5013" b="94327" l="6596" r="94195"/>
                    </a14:imgEffect>
                  </a14:imgLayer>
                </a14:imgProps>
              </a:ext>
              <a:ext uri="{28A0092B-C50C-407E-A947-70E740481C1C}">
                <a14:useLocalDpi xmlns:a14="http://schemas.microsoft.com/office/drawing/2010/main" val="0"/>
              </a:ext>
            </a:extLst>
          </a:blip>
          <a:stretch>
            <a:fillRect/>
          </a:stretch>
        </p:blipFill>
        <p:spPr>
          <a:xfrm rot="21406294">
            <a:off x="2816452" y="3192913"/>
            <a:ext cx="1987101" cy="1987101"/>
          </a:xfrm>
          <a:prstGeom prst="rect">
            <a:avLst/>
          </a:prstGeom>
        </p:spPr>
      </p:pic>
    </p:spTree>
    <p:extLst>
      <p:ext uri="{BB962C8B-B14F-4D97-AF65-F5344CB8AC3E}">
        <p14:creationId xmlns:p14="http://schemas.microsoft.com/office/powerpoint/2010/main" val="3401958717"/>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p:cNvSpPr txBox="1"/>
          <p:nvPr/>
        </p:nvSpPr>
        <p:spPr>
          <a:xfrm>
            <a:off x="3200400" y="262576"/>
            <a:ext cx="2824480" cy="289823"/>
          </a:xfrm>
          <a:prstGeom prst="rect">
            <a:avLst/>
          </a:prstGeom>
        </p:spPr>
        <p:txBody>
          <a:bodyPr vert="horz" wrap="square" lIns="0" tIns="12700" rIns="0" bIns="0" rtlCol="0">
            <a:spAutoFit/>
          </a:bodyPr>
          <a:lstStyle/>
          <a:p>
            <a:pPr marL="12700">
              <a:lnSpc>
                <a:spcPct val="100000"/>
              </a:lnSpc>
              <a:spcBef>
                <a:spcPts val="100"/>
              </a:spcBef>
            </a:pPr>
            <a:r>
              <a:rPr sz="1800" i="1" dirty="0">
                <a:solidFill>
                  <a:schemeClr val="bg1"/>
                </a:solidFill>
                <a:latin typeface="Times New Roman"/>
                <a:cs typeface="Times New Roman"/>
              </a:rPr>
              <a:t>A </a:t>
            </a:r>
            <a:r>
              <a:rPr lang="en-US" sz="1800" i="1" dirty="0">
                <a:solidFill>
                  <a:schemeClr val="bg1"/>
                </a:solidFill>
                <a:latin typeface="Times New Roman"/>
                <a:cs typeface="Times New Roman"/>
              </a:rPr>
              <a:t>Gateway </a:t>
            </a:r>
            <a:r>
              <a:rPr sz="1800" i="1" dirty="0">
                <a:solidFill>
                  <a:schemeClr val="bg1"/>
                </a:solidFill>
                <a:latin typeface="Times New Roman"/>
                <a:cs typeface="Times New Roman"/>
              </a:rPr>
              <a:t>connecting </a:t>
            </a:r>
            <a:r>
              <a:rPr lang="en-US" sz="1800" i="1" dirty="0">
                <a:solidFill>
                  <a:schemeClr val="bg1"/>
                </a:solidFill>
                <a:latin typeface="Times New Roman"/>
                <a:cs typeface="Times New Roman"/>
              </a:rPr>
              <a:t>a</a:t>
            </a:r>
            <a:r>
              <a:rPr sz="1800" i="1" spc="-195" dirty="0">
                <a:solidFill>
                  <a:schemeClr val="bg1"/>
                </a:solidFill>
                <a:latin typeface="Times New Roman"/>
                <a:cs typeface="Times New Roman"/>
              </a:rPr>
              <a:t> </a:t>
            </a:r>
            <a:r>
              <a:rPr sz="1800" i="1" dirty="0">
                <a:solidFill>
                  <a:schemeClr val="bg1"/>
                </a:solidFill>
                <a:latin typeface="Times New Roman"/>
                <a:cs typeface="Times New Roman"/>
              </a:rPr>
              <a:t>LAN</a:t>
            </a:r>
            <a:endParaRPr sz="1800" dirty="0">
              <a:solidFill>
                <a:schemeClr val="bg1"/>
              </a:solidFill>
              <a:latin typeface="Times New Roman"/>
              <a:cs typeface="Times New Roman"/>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3507" y="819151"/>
            <a:ext cx="3765869" cy="4029075"/>
          </a:xfrm>
          <a:prstGeom prst="rect">
            <a:avLst/>
          </a:prstGeom>
        </p:spPr>
      </p:pic>
    </p:spTree>
    <p:extLst>
      <p:ext uri="{BB962C8B-B14F-4D97-AF65-F5344CB8AC3E}">
        <p14:creationId xmlns:p14="http://schemas.microsoft.com/office/powerpoint/2010/main" val="2928191103"/>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p:cNvSpPr>
          <p:nvPr/>
        </p:nvSpPr>
        <p:spPr bwMode="auto">
          <a:xfrm>
            <a:off x="3810002" y="9801"/>
            <a:ext cx="1858297" cy="752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397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spcBef>
                <a:spcPts val="110"/>
              </a:spcBef>
            </a:pPr>
            <a:r>
              <a:rPr lang="en-US" sz="4800" dirty="0">
                <a:solidFill>
                  <a:srgbClr val="92D050"/>
                </a:solidFill>
                <a:latin typeface="Bahnschrift Condensed" pitchFamily="34" charset="0"/>
              </a:rPr>
              <a:t>Router</a:t>
            </a:r>
          </a:p>
        </p:txBody>
      </p:sp>
      <p:sp>
        <p:nvSpPr>
          <p:cNvPr id="5" name="TextBox 4"/>
          <p:cNvSpPr txBox="1"/>
          <p:nvPr/>
        </p:nvSpPr>
        <p:spPr>
          <a:xfrm>
            <a:off x="533400" y="895350"/>
            <a:ext cx="8077200" cy="1200329"/>
          </a:xfrm>
          <a:prstGeom prst="rect">
            <a:avLst/>
          </a:prstGeom>
          <a:noFill/>
        </p:spPr>
        <p:txBody>
          <a:bodyPr wrap="square" rtlCol="0">
            <a:spAutoFit/>
          </a:bodyPr>
          <a:lstStyle/>
          <a:p>
            <a:r>
              <a:rPr lang="en-US" dirty="0">
                <a:solidFill>
                  <a:schemeClr val="bg1"/>
                </a:solidFill>
                <a:ea typeface="Adobe Kaiti Std R" pitchFamily="18" charset="-128"/>
              </a:rPr>
              <a:t>Router is a networking device which is used to provide interaction between two different networks. Router are also used for provide the routes to the data and devices that are connected in network. Router are used to establish internetwork communication  </a:t>
            </a:r>
          </a:p>
        </p:txBody>
      </p:sp>
      <p:sp>
        <p:nvSpPr>
          <p:cNvPr id="8" name="TextBox 7"/>
          <p:cNvSpPr txBox="1"/>
          <p:nvPr/>
        </p:nvSpPr>
        <p:spPr>
          <a:xfrm>
            <a:off x="535619" y="2114551"/>
            <a:ext cx="4876800" cy="1323439"/>
          </a:xfrm>
          <a:prstGeom prst="rect">
            <a:avLst/>
          </a:prstGeom>
          <a:noFill/>
        </p:spPr>
        <p:txBody>
          <a:bodyPr wrap="square" rtlCol="0">
            <a:spAutoFit/>
          </a:bodyPr>
          <a:lstStyle/>
          <a:p>
            <a:r>
              <a:rPr lang="en-US" sz="2000" dirty="0">
                <a:solidFill>
                  <a:schemeClr val="bg1"/>
                </a:solidFill>
                <a:latin typeface="Bahnschrift Condensed" pitchFamily="34" charset="0"/>
              </a:rPr>
              <a:t>A </a:t>
            </a:r>
            <a:r>
              <a:rPr lang="en-US" sz="2000" b="1" dirty="0">
                <a:solidFill>
                  <a:schemeClr val="bg1"/>
                </a:solidFill>
                <a:latin typeface="Bahnschrift Condensed" pitchFamily="34" charset="0"/>
              </a:rPr>
              <a:t>router</a:t>
            </a:r>
            <a:r>
              <a:rPr lang="en-US" sz="2000" dirty="0">
                <a:solidFill>
                  <a:schemeClr val="bg1"/>
                </a:solidFill>
                <a:latin typeface="Bahnschrift Condensed" pitchFamily="34" charset="0"/>
              </a:rPr>
              <a:t> inspects a given data packet's destination Internet Protocol address (IP address), and provide connection to the nodes with the main network. It gives you wired and wireless both connectivities.</a:t>
            </a:r>
            <a:endParaRPr lang="en-US" dirty="0">
              <a:solidFill>
                <a:schemeClr val="bg1"/>
              </a:solidFill>
              <a:latin typeface="Bahnschrift Condensed"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483" y="3381727"/>
            <a:ext cx="3138948" cy="1765658"/>
          </a:xfrm>
          <a:prstGeom prst="rect">
            <a:avLst/>
          </a:prstGeom>
        </p:spPr>
      </p:pic>
      <p:pic>
        <p:nvPicPr>
          <p:cNvPr id="9" name="Picture 8"/>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backgroundMark x1="62727" y1="89091" x2="96136" y2="81818"/>
                        <a14:backgroundMark x1="80682" y1="80227" x2="88864" y2="80682"/>
                        <a14:backgroundMark x1="84091" y1="78864" x2="51364" y2="81818"/>
                        <a14:backgroundMark x1="9318" y1="77727" x2="21818" y2="87955"/>
                      </a14:backgroundRemoval>
                    </a14:imgEffect>
                  </a14:imgLayer>
                </a14:imgProps>
              </a:ext>
              <a:ext uri="{28A0092B-C50C-407E-A947-70E740481C1C}">
                <a14:useLocalDpi xmlns:a14="http://schemas.microsoft.com/office/drawing/2010/main" val="0"/>
              </a:ext>
            </a:extLst>
          </a:blip>
          <a:stretch>
            <a:fillRect/>
          </a:stretch>
        </p:blipFill>
        <p:spPr>
          <a:xfrm>
            <a:off x="6340212" y="1818681"/>
            <a:ext cx="2291105" cy="2291105"/>
          </a:xfrm>
          <a:prstGeom prst="rect">
            <a:avLst/>
          </a:prstGeom>
        </p:spPr>
      </p:pic>
    </p:spTree>
    <p:extLst>
      <p:ext uri="{BB962C8B-B14F-4D97-AF65-F5344CB8AC3E}">
        <p14:creationId xmlns:p14="http://schemas.microsoft.com/office/powerpoint/2010/main" val="1575087613"/>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p:cNvSpPr txBox="1"/>
          <p:nvPr/>
        </p:nvSpPr>
        <p:spPr>
          <a:xfrm>
            <a:off x="3200400" y="122787"/>
            <a:ext cx="2824480" cy="289823"/>
          </a:xfrm>
          <a:prstGeom prst="rect">
            <a:avLst/>
          </a:prstGeom>
        </p:spPr>
        <p:txBody>
          <a:bodyPr vert="horz" wrap="square" lIns="0" tIns="12700" rIns="0" bIns="0" rtlCol="0">
            <a:spAutoFit/>
          </a:bodyPr>
          <a:lstStyle/>
          <a:p>
            <a:pPr marL="12700">
              <a:lnSpc>
                <a:spcPct val="100000"/>
              </a:lnSpc>
              <a:spcBef>
                <a:spcPts val="100"/>
              </a:spcBef>
            </a:pPr>
            <a:r>
              <a:rPr sz="1800" i="1" dirty="0">
                <a:solidFill>
                  <a:schemeClr val="bg1"/>
                </a:solidFill>
                <a:latin typeface="Times New Roman"/>
                <a:cs typeface="Times New Roman"/>
              </a:rPr>
              <a:t>A </a:t>
            </a:r>
            <a:r>
              <a:rPr lang="en-US" sz="1800" i="1" dirty="0">
                <a:solidFill>
                  <a:schemeClr val="bg1"/>
                </a:solidFill>
                <a:latin typeface="Times New Roman"/>
                <a:cs typeface="Times New Roman"/>
              </a:rPr>
              <a:t>Router </a:t>
            </a:r>
            <a:r>
              <a:rPr sz="1800" i="1" dirty="0">
                <a:solidFill>
                  <a:schemeClr val="bg1"/>
                </a:solidFill>
                <a:latin typeface="Times New Roman"/>
                <a:cs typeface="Times New Roman"/>
              </a:rPr>
              <a:t>connecting </a:t>
            </a:r>
            <a:r>
              <a:rPr lang="en-US" sz="1800" i="1" dirty="0">
                <a:solidFill>
                  <a:schemeClr val="bg1"/>
                </a:solidFill>
                <a:latin typeface="Times New Roman"/>
                <a:cs typeface="Times New Roman"/>
              </a:rPr>
              <a:t>a</a:t>
            </a:r>
            <a:r>
              <a:rPr sz="1800" i="1" spc="-195" dirty="0">
                <a:solidFill>
                  <a:schemeClr val="bg1"/>
                </a:solidFill>
                <a:latin typeface="Times New Roman"/>
                <a:cs typeface="Times New Roman"/>
              </a:rPr>
              <a:t> </a:t>
            </a:r>
            <a:r>
              <a:rPr sz="1800" i="1" dirty="0">
                <a:solidFill>
                  <a:schemeClr val="bg1"/>
                </a:solidFill>
                <a:latin typeface="Times New Roman"/>
                <a:cs typeface="Times New Roman"/>
              </a:rPr>
              <a:t>LAN</a:t>
            </a:r>
            <a:endParaRPr sz="1800" dirty="0">
              <a:solidFill>
                <a:schemeClr val="bg1"/>
              </a:solidFill>
              <a:latin typeface="Times New Roman"/>
              <a:cs typeface="Times New Roman"/>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534442"/>
            <a:ext cx="4800600" cy="4409853"/>
          </a:xfrm>
          <a:prstGeom prst="rect">
            <a:avLst/>
          </a:prstGeom>
        </p:spPr>
      </p:pic>
    </p:spTree>
    <p:extLst>
      <p:ext uri="{BB962C8B-B14F-4D97-AF65-F5344CB8AC3E}">
        <p14:creationId xmlns:p14="http://schemas.microsoft.com/office/powerpoint/2010/main" val="2171144657"/>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3691" y="353810"/>
            <a:ext cx="5039201" cy="502061"/>
          </a:xfrm>
          <a:prstGeom prst="rect">
            <a:avLst/>
          </a:prstGeom>
        </p:spPr>
        <p:txBody>
          <a:bodyPr vert="horz" wrap="square" lIns="0" tIns="9525" rIns="0" bIns="0" rtlCol="0">
            <a:spAutoFit/>
          </a:bodyPr>
          <a:lstStyle/>
          <a:p>
            <a:pPr marL="9525">
              <a:spcBef>
                <a:spcPts val="75"/>
              </a:spcBef>
            </a:pPr>
            <a:r>
              <a:rPr lang="en-IN" sz="3200" dirty="0">
                <a:solidFill>
                  <a:schemeClr val="bg1"/>
                </a:solidFill>
                <a:latin typeface="Hobo Std" pitchFamily="34" charset="0"/>
              </a:rPr>
              <a:t>Personal</a:t>
            </a:r>
            <a:r>
              <a:rPr sz="3200" dirty="0">
                <a:solidFill>
                  <a:schemeClr val="bg1"/>
                </a:solidFill>
                <a:latin typeface="Hobo Std" pitchFamily="34" charset="0"/>
              </a:rPr>
              <a:t> </a:t>
            </a:r>
            <a:r>
              <a:rPr sz="3200" spc="-8" dirty="0">
                <a:solidFill>
                  <a:schemeClr val="bg1"/>
                </a:solidFill>
                <a:latin typeface="Hobo Std" pitchFamily="34" charset="0"/>
              </a:rPr>
              <a:t>Area </a:t>
            </a:r>
            <a:r>
              <a:rPr sz="3200" spc="-4" dirty="0">
                <a:solidFill>
                  <a:schemeClr val="bg1"/>
                </a:solidFill>
                <a:latin typeface="Hobo Std" pitchFamily="34" charset="0"/>
              </a:rPr>
              <a:t>Network</a:t>
            </a:r>
            <a:r>
              <a:rPr sz="3200" spc="-19" dirty="0">
                <a:solidFill>
                  <a:schemeClr val="bg1"/>
                </a:solidFill>
                <a:latin typeface="Hobo Std" pitchFamily="34" charset="0"/>
              </a:rPr>
              <a:t> </a:t>
            </a:r>
            <a:r>
              <a:rPr sz="3200" spc="-8" dirty="0">
                <a:solidFill>
                  <a:srgbClr val="FFC000"/>
                </a:solidFill>
                <a:latin typeface="Hobo Std" pitchFamily="34" charset="0"/>
              </a:rPr>
              <a:t>(</a:t>
            </a:r>
            <a:r>
              <a:rPr lang="en-US" sz="3200" spc="-8" dirty="0">
                <a:solidFill>
                  <a:srgbClr val="FFC000"/>
                </a:solidFill>
                <a:latin typeface="Hobo Std" pitchFamily="34" charset="0"/>
              </a:rPr>
              <a:t>P</a:t>
            </a:r>
            <a:r>
              <a:rPr sz="3200" spc="-8" dirty="0">
                <a:solidFill>
                  <a:srgbClr val="FFC000"/>
                </a:solidFill>
                <a:latin typeface="Hobo Std" pitchFamily="34" charset="0"/>
              </a:rPr>
              <a:t>AN)</a:t>
            </a:r>
          </a:p>
        </p:txBody>
      </p:sp>
      <p:sp>
        <p:nvSpPr>
          <p:cNvPr id="3" name="object 3"/>
          <p:cNvSpPr txBox="1"/>
          <p:nvPr/>
        </p:nvSpPr>
        <p:spPr>
          <a:xfrm>
            <a:off x="384357" y="1092330"/>
            <a:ext cx="6242209" cy="3509294"/>
          </a:xfrm>
          <a:prstGeom prst="rect">
            <a:avLst/>
          </a:prstGeom>
        </p:spPr>
        <p:txBody>
          <a:bodyPr vert="horz" wrap="square" lIns="0" tIns="59055" rIns="0" bIns="0" rtlCol="0">
            <a:spAutoFit/>
          </a:bodyPr>
          <a:lstStyle/>
          <a:p>
            <a:pPr marL="266700" marR="160496" indent="-257175">
              <a:lnSpc>
                <a:spcPct val="80000"/>
              </a:lnSpc>
              <a:spcBef>
                <a:spcPts val="465"/>
              </a:spcBef>
              <a:tabLst>
                <a:tab pos="266224" algn="l"/>
              </a:tabLst>
            </a:pPr>
            <a:r>
              <a:rPr sz="1300" spc="236" dirty="0">
                <a:solidFill>
                  <a:srgbClr val="89D0D5"/>
                </a:solidFill>
                <a:latin typeface="Arial"/>
                <a:cs typeface="Arial"/>
              </a:rPr>
              <a:t>	</a:t>
            </a:r>
            <a:r>
              <a:rPr spc="-4" dirty="0">
                <a:solidFill>
                  <a:srgbClr val="FFFFFF"/>
                </a:solidFill>
                <a:latin typeface="Leelawadee UI Semilight" pitchFamily="34" charset="-34"/>
                <a:ea typeface="Adobe Fan Heiti Std B" pitchFamily="34" charset="-128"/>
                <a:cs typeface="Leelawadee UI Semilight" pitchFamily="34" charset="-34"/>
              </a:rPr>
              <a:t>A </a:t>
            </a:r>
            <a:r>
              <a:rPr lang="en-US" spc="-4" dirty="0">
                <a:solidFill>
                  <a:srgbClr val="FFFFFF"/>
                </a:solidFill>
                <a:latin typeface="Leelawadee UI Semilight" pitchFamily="34" charset="-34"/>
                <a:ea typeface="Adobe Fan Heiti Std B" pitchFamily="34" charset="-128"/>
                <a:cs typeface="Leelawadee UI Semilight" pitchFamily="34" charset="-34"/>
              </a:rPr>
              <a:t>P</a:t>
            </a:r>
            <a:r>
              <a:rPr spc="-4" dirty="0">
                <a:solidFill>
                  <a:srgbClr val="FFFFFF"/>
                </a:solidFill>
                <a:latin typeface="Leelawadee UI Semilight" pitchFamily="34" charset="-34"/>
                <a:ea typeface="Adobe Fan Heiti Std B" pitchFamily="34" charset="-128"/>
                <a:cs typeface="Leelawadee UI Semilight" pitchFamily="34" charset="-34"/>
              </a:rPr>
              <a:t>AN is a network that is used for communicating </a:t>
            </a:r>
            <a:r>
              <a:rPr spc="-8" dirty="0">
                <a:solidFill>
                  <a:srgbClr val="FFFFFF"/>
                </a:solidFill>
                <a:latin typeface="Leelawadee UI Semilight" pitchFamily="34" charset="-34"/>
                <a:ea typeface="Adobe Fan Heiti Std B" pitchFamily="34" charset="-128"/>
                <a:cs typeface="Leelawadee UI Semilight" pitchFamily="34" charset="-34"/>
              </a:rPr>
              <a:t>among </a:t>
            </a:r>
            <a:r>
              <a:rPr spc="-4" dirty="0">
                <a:solidFill>
                  <a:srgbClr val="FFFFFF"/>
                </a:solidFill>
                <a:latin typeface="Leelawadee UI Semilight" pitchFamily="34" charset="-34"/>
                <a:ea typeface="Adobe Fan Heiti Std B" pitchFamily="34" charset="-128"/>
                <a:cs typeface="Leelawadee UI Semilight" pitchFamily="34" charset="-34"/>
              </a:rPr>
              <a:t>computer  devices, usually home.</a:t>
            </a:r>
            <a:endParaRPr dirty="0">
              <a:latin typeface="Leelawadee UI Semilight" pitchFamily="34" charset="-34"/>
              <a:ea typeface="Adobe Fan Heiti Std B" pitchFamily="34" charset="-128"/>
              <a:cs typeface="Leelawadee UI Semilight" pitchFamily="34" charset="-34"/>
            </a:endParaRPr>
          </a:p>
          <a:p>
            <a:pPr marL="266700" marR="426244" indent="-257175">
              <a:lnSpc>
                <a:spcPct val="80000"/>
              </a:lnSpc>
              <a:spcBef>
                <a:spcPts val="750"/>
              </a:spcBef>
              <a:tabLst>
                <a:tab pos="266224" algn="l"/>
              </a:tabLst>
            </a:pPr>
            <a:r>
              <a:rPr sz="1400" spc="236" dirty="0">
                <a:solidFill>
                  <a:srgbClr val="89D0D5"/>
                </a:solidFill>
                <a:latin typeface="Leelawadee UI Semilight" pitchFamily="34" charset="-34"/>
                <a:ea typeface="Adobe Fan Heiti Std B" pitchFamily="34" charset="-128"/>
                <a:cs typeface="Leelawadee UI Semilight" pitchFamily="34" charset="-34"/>
              </a:rPr>
              <a:t>	</a:t>
            </a:r>
            <a:r>
              <a:rPr lang="en-US" spc="-19" dirty="0">
                <a:solidFill>
                  <a:srgbClr val="FFFFFF"/>
                </a:solidFill>
                <a:latin typeface="Leelawadee UI Semilight" pitchFamily="34" charset="-34"/>
                <a:ea typeface="Adobe Fan Heiti Std B" pitchFamily="34" charset="-128"/>
                <a:cs typeface="Leelawadee UI Semilight" pitchFamily="34" charset="-34"/>
              </a:rPr>
              <a:t>P</a:t>
            </a:r>
            <a:r>
              <a:rPr spc="-19" dirty="0">
                <a:solidFill>
                  <a:srgbClr val="FFFFFF"/>
                </a:solidFill>
                <a:latin typeface="Leelawadee UI Semilight" pitchFamily="34" charset="-34"/>
                <a:ea typeface="Adobe Fan Heiti Std B" pitchFamily="34" charset="-128"/>
                <a:cs typeface="Leelawadee UI Semilight" pitchFamily="34" charset="-34"/>
              </a:rPr>
              <a:t>AN’s </a:t>
            </a:r>
            <a:r>
              <a:rPr spc="-4" dirty="0">
                <a:solidFill>
                  <a:srgbClr val="FFFFFF"/>
                </a:solidFill>
                <a:latin typeface="Leelawadee UI Semilight" pitchFamily="34" charset="-34"/>
                <a:ea typeface="Adobe Fan Heiti Std B" pitchFamily="34" charset="-128"/>
                <a:cs typeface="Leelawadee UI Semilight" pitchFamily="34" charset="-34"/>
              </a:rPr>
              <a:t>enable the sharing of resources such as files or hardware  devices that </a:t>
            </a:r>
            <a:r>
              <a:rPr spc="-8" dirty="0">
                <a:solidFill>
                  <a:srgbClr val="FFFFFF"/>
                </a:solidFill>
                <a:latin typeface="Leelawadee UI Semilight" pitchFamily="34" charset="-34"/>
                <a:ea typeface="Adobe Fan Heiti Std B" pitchFamily="34" charset="-128"/>
                <a:cs typeface="Leelawadee UI Semilight" pitchFamily="34" charset="-34"/>
              </a:rPr>
              <a:t>may </a:t>
            </a:r>
            <a:r>
              <a:rPr dirty="0">
                <a:solidFill>
                  <a:srgbClr val="FFFFFF"/>
                </a:solidFill>
                <a:latin typeface="Leelawadee UI Semilight" pitchFamily="34" charset="-34"/>
                <a:ea typeface="Adobe Fan Heiti Std B" pitchFamily="34" charset="-128"/>
                <a:cs typeface="Leelawadee UI Semilight" pitchFamily="34" charset="-34"/>
              </a:rPr>
              <a:t>be </a:t>
            </a:r>
            <a:r>
              <a:rPr spc="-4" dirty="0">
                <a:solidFill>
                  <a:srgbClr val="FFFFFF"/>
                </a:solidFill>
                <a:latin typeface="Leelawadee UI Semilight" pitchFamily="34" charset="-34"/>
                <a:ea typeface="Adobe Fan Heiti Std B" pitchFamily="34" charset="-128"/>
                <a:cs typeface="Leelawadee UI Semilight" pitchFamily="34" charset="-34"/>
              </a:rPr>
              <a:t>needed by multiple users • • Is limited in </a:t>
            </a:r>
            <a:r>
              <a:rPr spc="-8" dirty="0">
                <a:solidFill>
                  <a:srgbClr val="FFFFFF"/>
                </a:solidFill>
                <a:latin typeface="Leelawadee UI Semilight" pitchFamily="34" charset="-34"/>
                <a:ea typeface="Adobe Fan Heiti Std B" pitchFamily="34" charset="-128"/>
                <a:cs typeface="Leelawadee UI Semilight" pitchFamily="34" charset="-34"/>
              </a:rPr>
              <a:t>size,  </a:t>
            </a:r>
            <a:r>
              <a:rPr dirty="0">
                <a:solidFill>
                  <a:srgbClr val="FFFFFF"/>
                </a:solidFill>
                <a:latin typeface="Leelawadee UI Semilight" pitchFamily="34" charset="-34"/>
                <a:ea typeface="Adobe Fan Heiti Std B" pitchFamily="34" charset="-128"/>
                <a:cs typeface="Leelawadee UI Semilight" pitchFamily="34" charset="-34"/>
              </a:rPr>
              <a:t>typically </a:t>
            </a:r>
            <a:r>
              <a:rPr spc="-4" dirty="0">
                <a:solidFill>
                  <a:srgbClr val="FFFFFF"/>
                </a:solidFill>
                <a:latin typeface="Leelawadee UI Semilight" pitchFamily="34" charset="-34"/>
                <a:ea typeface="Adobe Fan Heiti Std B" pitchFamily="34" charset="-128"/>
                <a:cs typeface="Leelawadee UI Semilight" pitchFamily="34" charset="-34"/>
              </a:rPr>
              <a:t>spanning a few </a:t>
            </a:r>
            <a:r>
              <a:rPr dirty="0">
                <a:solidFill>
                  <a:srgbClr val="FFFFFF"/>
                </a:solidFill>
                <a:latin typeface="Leelawadee UI Semilight" pitchFamily="34" charset="-34"/>
                <a:ea typeface="Adobe Fan Heiti Std B" pitchFamily="34" charset="-128"/>
                <a:cs typeface="Leelawadee UI Semilight" pitchFamily="34" charset="-34"/>
              </a:rPr>
              <a:t>hundred </a:t>
            </a:r>
            <a:r>
              <a:rPr spc="-4" dirty="0">
                <a:solidFill>
                  <a:srgbClr val="FFFFFF"/>
                </a:solidFill>
                <a:latin typeface="Leelawadee UI Semilight" pitchFamily="34" charset="-34"/>
                <a:ea typeface="Adobe Fan Heiti Std B" pitchFamily="34" charset="-128"/>
                <a:cs typeface="Leelawadee UI Semilight" pitchFamily="34" charset="-34"/>
              </a:rPr>
              <a:t>meters</a:t>
            </a:r>
            <a:endParaRPr lang="en-US" spc="-4" dirty="0">
              <a:solidFill>
                <a:srgbClr val="FFFFFF"/>
              </a:solidFill>
              <a:latin typeface="Leelawadee UI Semilight" pitchFamily="34" charset="-34"/>
              <a:ea typeface="Adobe Fan Heiti Std B" pitchFamily="34" charset="-128"/>
              <a:cs typeface="Leelawadee UI Semilight" pitchFamily="34" charset="-34"/>
            </a:endParaRPr>
          </a:p>
          <a:p>
            <a:pPr marL="266700" marR="426244" indent="-257175">
              <a:lnSpc>
                <a:spcPct val="80000"/>
              </a:lnSpc>
              <a:spcBef>
                <a:spcPts val="750"/>
              </a:spcBef>
              <a:tabLst>
                <a:tab pos="266224" algn="l"/>
              </a:tabLst>
            </a:pPr>
            <a:r>
              <a:rPr sz="1400" spc="236" dirty="0">
                <a:solidFill>
                  <a:srgbClr val="89D0D5"/>
                </a:solidFill>
                <a:latin typeface="Leelawadee UI Semilight" pitchFamily="34" charset="-34"/>
                <a:ea typeface="Adobe Fan Heiti Std B" pitchFamily="34" charset="-128"/>
                <a:cs typeface="Leelawadee UI Semilight" pitchFamily="34" charset="-34"/>
              </a:rPr>
              <a:t>	</a:t>
            </a:r>
            <a:r>
              <a:rPr spc="-4" dirty="0">
                <a:solidFill>
                  <a:srgbClr val="FFFFFF"/>
                </a:solidFill>
                <a:latin typeface="Leelawadee UI Semilight" pitchFamily="34" charset="-34"/>
                <a:ea typeface="Adobe Fan Heiti Std B" pitchFamily="34" charset="-128"/>
                <a:cs typeface="Leelawadee UI Semilight" pitchFamily="34" charset="-34"/>
              </a:rPr>
              <a:t>Is fast, with speeds from 10 Mbps to </a:t>
            </a:r>
            <a:r>
              <a:rPr dirty="0">
                <a:solidFill>
                  <a:srgbClr val="FFFFFF"/>
                </a:solidFill>
                <a:latin typeface="Leelawadee UI Semilight" pitchFamily="34" charset="-34"/>
                <a:ea typeface="Adobe Fan Heiti Std B" pitchFamily="34" charset="-128"/>
                <a:cs typeface="Leelawadee UI Semilight" pitchFamily="34" charset="-34"/>
              </a:rPr>
              <a:t>10</a:t>
            </a:r>
            <a:r>
              <a:rPr spc="8" dirty="0">
                <a:solidFill>
                  <a:srgbClr val="FFFFFF"/>
                </a:solidFill>
                <a:latin typeface="Leelawadee UI Semilight" pitchFamily="34" charset="-34"/>
                <a:ea typeface="Adobe Fan Heiti Std B" pitchFamily="34" charset="-128"/>
                <a:cs typeface="Leelawadee UI Semilight" pitchFamily="34" charset="-34"/>
              </a:rPr>
              <a:t> </a:t>
            </a:r>
            <a:r>
              <a:rPr spc="-4" dirty="0">
                <a:solidFill>
                  <a:srgbClr val="FFFFFF"/>
                </a:solidFill>
                <a:latin typeface="Leelawadee UI Semilight" pitchFamily="34" charset="-34"/>
                <a:ea typeface="Adobe Fan Heiti Std B" pitchFamily="34" charset="-128"/>
                <a:cs typeface="Leelawadee UI Semilight" pitchFamily="34" charset="-34"/>
              </a:rPr>
              <a:t>Gbps</a:t>
            </a:r>
            <a:endParaRPr dirty="0">
              <a:latin typeface="Leelawadee UI Semilight" pitchFamily="34" charset="-34"/>
              <a:ea typeface="Adobe Fan Heiti Std B" pitchFamily="34" charset="-128"/>
              <a:cs typeface="Leelawadee UI Semilight" pitchFamily="34" charset="-34"/>
            </a:endParaRPr>
          </a:p>
          <a:p>
            <a:pPr marL="266700" marR="538639" indent="-257175">
              <a:lnSpc>
                <a:spcPct val="80000"/>
              </a:lnSpc>
              <a:spcBef>
                <a:spcPts val="746"/>
              </a:spcBef>
              <a:tabLst>
                <a:tab pos="266224" algn="l"/>
              </a:tabLst>
            </a:pPr>
            <a:r>
              <a:rPr sz="1400" spc="236" dirty="0">
                <a:solidFill>
                  <a:srgbClr val="89D0D5"/>
                </a:solidFill>
                <a:latin typeface="Leelawadee UI Semilight" pitchFamily="34" charset="-34"/>
                <a:ea typeface="Adobe Fan Heiti Std B" pitchFamily="34" charset="-128"/>
                <a:cs typeface="Leelawadee UI Semilight" pitchFamily="34" charset="-34"/>
              </a:rPr>
              <a:t>	</a:t>
            </a:r>
            <a:r>
              <a:rPr spc="-4" dirty="0">
                <a:solidFill>
                  <a:srgbClr val="FFFFFF"/>
                </a:solidFill>
                <a:latin typeface="Leelawadee UI Semilight" pitchFamily="34" charset="-34"/>
                <a:ea typeface="Adobe Fan Heiti Std B" pitchFamily="34" charset="-128"/>
                <a:cs typeface="Leelawadee UI Semilight" pitchFamily="34" charset="-34"/>
              </a:rPr>
              <a:t>Requires little wiring, </a:t>
            </a:r>
            <a:r>
              <a:rPr dirty="0">
                <a:solidFill>
                  <a:srgbClr val="FFFFFF"/>
                </a:solidFill>
                <a:latin typeface="Leelawadee UI Semilight" pitchFamily="34" charset="-34"/>
                <a:ea typeface="Adobe Fan Heiti Std B" pitchFamily="34" charset="-128"/>
                <a:cs typeface="Leelawadee UI Semilight" pitchFamily="34" charset="-34"/>
              </a:rPr>
              <a:t>typically </a:t>
            </a:r>
            <a:r>
              <a:rPr spc="-4" dirty="0">
                <a:solidFill>
                  <a:srgbClr val="FFFFFF"/>
                </a:solidFill>
                <a:latin typeface="Leelawadee UI Semilight" pitchFamily="34" charset="-34"/>
                <a:ea typeface="Adobe Fan Heiti Std B" pitchFamily="34" charset="-128"/>
                <a:cs typeface="Leelawadee UI Semilight" pitchFamily="34" charset="-34"/>
              </a:rPr>
              <a:t>a single cable connecting to each  device</a:t>
            </a:r>
            <a:endParaRPr dirty="0">
              <a:latin typeface="Leelawadee UI Semilight" pitchFamily="34" charset="-34"/>
              <a:ea typeface="Adobe Fan Heiti Std B" pitchFamily="34" charset="-128"/>
              <a:cs typeface="Leelawadee UI Semilight" pitchFamily="34" charset="-34"/>
            </a:endParaRPr>
          </a:p>
          <a:p>
            <a:pPr marL="9525">
              <a:spcBef>
                <a:spcPts val="353"/>
              </a:spcBef>
              <a:tabLst>
                <a:tab pos="266224" algn="l"/>
              </a:tabLst>
            </a:pPr>
            <a:r>
              <a:rPr sz="1400" spc="240" dirty="0">
                <a:solidFill>
                  <a:srgbClr val="89D0D5"/>
                </a:solidFill>
                <a:latin typeface="Leelawadee UI Semilight" pitchFamily="34" charset="-34"/>
                <a:ea typeface="Adobe Fan Heiti Std B" pitchFamily="34" charset="-128"/>
                <a:cs typeface="Leelawadee UI Semilight" pitchFamily="34" charset="-34"/>
              </a:rPr>
              <a:t>	</a:t>
            </a:r>
            <a:r>
              <a:rPr spc="-4" dirty="0">
                <a:solidFill>
                  <a:srgbClr val="FFFFFF"/>
                </a:solidFill>
                <a:latin typeface="Leelawadee UI Semilight" pitchFamily="34" charset="-34"/>
                <a:ea typeface="Adobe Fan Heiti Std B" pitchFamily="34" charset="-128"/>
                <a:cs typeface="Leelawadee UI Semilight" pitchFamily="34" charset="-34"/>
              </a:rPr>
              <a:t>Has lower cost compared to </a:t>
            </a:r>
            <a:r>
              <a:rPr spc="-23" dirty="0">
                <a:solidFill>
                  <a:srgbClr val="FFFFFF"/>
                </a:solidFill>
                <a:latin typeface="Leelawadee UI Semilight" pitchFamily="34" charset="-34"/>
                <a:ea typeface="Adobe Fan Heiti Std B" pitchFamily="34" charset="-128"/>
                <a:cs typeface="Leelawadee UI Semilight" pitchFamily="34" charset="-34"/>
              </a:rPr>
              <a:t>MAN’s </a:t>
            </a:r>
            <a:r>
              <a:rPr spc="-4" dirty="0">
                <a:solidFill>
                  <a:srgbClr val="FFFFFF"/>
                </a:solidFill>
                <a:latin typeface="Leelawadee UI Semilight" pitchFamily="34" charset="-34"/>
                <a:ea typeface="Adobe Fan Heiti Std B" pitchFamily="34" charset="-128"/>
                <a:cs typeface="Leelawadee UI Semilight" pitchFamily="34" charset="-34"/>
              </a:rPr>
              <a:t>or</a:t>
            </a:r>
            <a:r>
              <a:rPr spc="11" dirty="0">
                <a:solidFill>
                  <a:srgbClr val="FFFFFF"/>
                </a:solidFill>
                <a:latin typeface="Leelawadee UI Semilight" pitchFamily="34" charset="-34"/>
                <a:ea typeface="Adobe Fan Heiti Std B" pitchFamily="34" charset="-128"/>
                <a:cs typeface="Leelawadee UI Semilight" pitchFamily="34" charset="-34"/>
              </a:rPr>
              <a:t> </a:t>
            </a:r>
            <a:r>
              <a:rPr spc="-56" dirty="0">
                <a:solidFill>
                  <a:srgbClr val="FFFFFF"/>
                </a:solidFill>
                <a:latin typeface="Leelawadee UI Semilight" pitchFamily="34" charset="-34"/>
                <a:ea typeface="Adobe Fan Heiti Std B" pitchFamily="34" charset="-128"/>
                <a:cs typeface="Leelawadee UI Semilight" pitchFamily="34" charset="-34"/>
              </a:rPr>
              <a:t>WAN’s</a:t>
            </a:r>
            <a:endParaRPr dirty="0">
              <a:latin typeface="Leelawadee UI Semilight" pitchFamily="34" charset="-34"/>
              <a:ea typeface="Adobe Fan Heiti Std B" pitchFamily="34" charset="-128"/>
              <a:cs typeface="Leelawadee UI Semilight" pitchFamily="34" charset="-34"/>
            </a:endParaRPr>
          </a:p>
          <a:p>
            <a:pPr marL="266700" marR="3810" indent="-257175">
              <a:lnSpc>
                <a:spcPct val="80000"/>
              </a:lnSpc>
              <a:spcBef>
                <a:spcPts val="758"/>
              </a:spcBef>
              <a:tabLst>
                <a:tab pos="266224" algn="l"/>
              </a:tabLst>
            </a:pPr>
            <a:r>
              <a:rPr sz="1400" spc="236" dirty="0">
                <a:solidFill>
                  <a:srgbClr val="89D0D5"/>
                </a:solidFill>
                <a:latin typeface="Leelawadee UI Semilight" pitchFamily="34" charset="-34"/>
                <a:ea typeface="Adobe Fan Heiti Std B" pitchFamily="34" charset="-128"/>
                <a:cs typeface="Leelawadee UI Semilight" pitchFamily="34" charset="-34"/>
              </a:rPr>
              <a:t>	</a:t>
            </a:r>
            <a:r>
              <a:rPr spc="-19" dirty="0">
                <a:solidFill>
                  <a:srgbClr val="FFFFFF"/>
                </a:solidFill>
                <a:latin typeface="Leelawadee UI Semilight" pitchFamily="34" charset="-34"/>
                <a:ea typeface="Adobe Fan Heiti Std B" pitchFamily="34" charset="-128"/>
                <a:cs typeface="Leelawadee UI Semilight" pitchFamily="34" charset="-34"/>
              </a:rPr>
              <a:t>LAN’s </a:t>
            </a:r>
            <a:r>
              <a:rPr spc="-4" dirty="0">
                <a:solidFill>
                  <a:srgbClr val="FFFFFF"/>
                </a:solidFill>
                <a:latin typeface="Leelawadee UI Semilight" pitchFamily="34" charset="-34"/>
                <a:ea typeface="Adobe Fan Heiti Std B" pitchFamily="34" charset="-128"/>
                <a:cs typeface="Leelawadee UI Semilight" pitchFamily="34" charset="-34"/>
              </a:rPr>
              <a:t>can </a:t>
            </a:r>
            <a:r>
              <a:rPr dirty="0">
                <a:solidFill>
                  <a:srgbClr val="FFFFFF"/>
                </a:solidFill>
                <a:latin typeface="Leelawadee UI Semilight" pitchFamily="34" charset="-34"/>
                <a:ea typeface="Adobe Fan Heiti Std B" pitchFamily="34" charset="-128"/>
                <a:cs typeface="Leelawadee UI Semilight" pitchFamily="34" charset="-34"/>
              </a:rPr>
              <a:t>be </a:t>
            </a:r>
            <a:r>
              <a:rPr spc="-4" dirty="0">
                <a:solidFill>
                  <a:srgbClr val="FFFFFF"/>
                </a:solidFill>
                <a:latin typeface="Leelawadee UI Semilight" pitchFamily="34" charset="-34"/>
                <a:ea typeface="Adobe Fan Heiti Std B" pitchFamily="34" charset="-128"/>
                <a:cs typeface="Leelawadee UI Semilight" pitchFamily="34" charset="-34"/>
              </a:rPr>
              <a:t>either </a:t>
            </a:r>
            <a:r>
              <a:rPr spc="-8" dirty="0">
                <a:solidFill>
                  <a:srgbClr val="FFFFFF"/>
                </a:solidFill>
                <a:latin typeface="Leelawadee UI Semilight" pitchFamily="34" charset="-34"/>
                <a:ea typeface="Adobe Fan Heiti Std B" pitchFamily="34" charset="-128"/>
                <a:cs typeface="Leelawadee UI Semilight" pitchFamily="34" charset="-34"/>
              </a:rPr>
              <a:t>wired </a:t>
            </a:r>
            <a:r>
              <a:rPr spc="-4" dirty="0">
                <a:solidFill>
                  <a:srgbClr val="FFFFFF"/>
                </a:solidFill>
                <a:latin typeface="Leelawadee UI Semilight" pitchFamily="34" charset="-34"/>
                <a:ea typeface="Adobe Fan Heiti Std B" pitchFamily="34" charset="-128"/>
                <a:cs typeface="Leelawadee UI Semilight" pitchFamily="34" charset="-34"/>
              </a:rPr>
              <a:t>or </a:t>
            </a:r>
            <a:r>
              <a:rPr spc="-8" dirty="0">
                <a:solidFill>
                  <a:srgbClr val="FFFFFF"/>
                </a:solidFill>
                <a:latin typeface="Leelawadee UI Semilight" pitchFamily="34" charset="-34"/>
                <a:ea typeface="Adobe Fan Heiti Std B" pitchFamily="34" charset="-128"/>
                <a:cs typeface="Leelawadee UI Semilight" pitchFamily="34" charset="-34"/>
              </a:rPr>
              <a:t>wireless. </a:t>
            </a:r>
            <a:r>
              <a:rPr spc="-23" dirty="0">
                <a:solidFill>
                  <a:srgbClr val="FFFFFF"/>
                </a:solidFill>
                <a:latin typeface="Leelawadee UI Semilight" pitchFamily="34" charset="-34"/>
                <a:ea typeface="Adobe Fan Heiti Std B" pitchFamily="34" charset="-128"/>
                <a:cs typeface="Leelawadee UI Semilight" pitchFamily="34" charset="-34"/>
              </a:rPr>
              <a:t>Twisted </a:t>
            </a:r>
            <a:r>
              <a:rPr spc="-15" dirty="0">
                <a:solidFill>
                  <a:srgbClr val="FFFFFF"/>
                </a:solidFill>
                <a:latin typeface="Leelawadee UI Semilight" pitchFamily="34" charset="-34"/>
                <a:ea typeface="Adobe Fan Heiti Std B" pitchFamily="34" charset="-128"/>
                <a:cs typeface="Leelawadee UI Semilight" pitchFamily="34" charset="-34"/>
              </a:rPr>
              <a:t>pair, </a:t>
            </a:r>
            <a:r>
              <a:rPr spc="-4" dirty="0">
                <a:solidFill>
                  <a:srgbClr val="FFFFFF"/>
                </a:solidFill>
                <a:latin typeface="Leelawadee UI Semilight" pitchFamily="34" charset="-34"/>
                <a:ea typeface="Adobe Fan Heiti Std B" pitchFamily="34" charset="-128"/>
                <a:cs typeface="Leelawadee UI Semilight" pitchFamily="34" charset="-34"/>
              </a:rPr>
              <a:t>coax or fibre optic  cable can </a:t>
            </a:r>
            <a:r>
              <a:rPr dirty="0">
                <a:solidFill>
                  <a:srgbClr val="FFFFFF"/>
                </a:solidFill>
                <a:latin typeface="Leelawadee UI Semilight" pitchFamily="34" charset="-34"/>
                <a:ea typeface="Adobe Fan Heiti Std B" pitchFamily="34" charset="-128"/>
                <a:cs typeface="Leelawadee UI Semilight" pitchFamily="34" charset="-34"/>
              </a:rPr>
              <a:t>be </a:t>
            </a:r>
            <a:r>
              <a:rPr spc="-4" dirty="0">
                <a:solidFill>
                  <a:srgbClr val="FFFFFF"/>
                </a:solidFill>
                <a:latin typeface="Leelawadee UI Semilight" pitchFamily="34" charset="-34"/>
                <a:ea typeface="Adobe Fan Heiti Std B" pitchFamily="34" charset="-128"/>
                <a:cs typeface="Leelawadee UI Semilight" pitchFamily="34" charset="-34"/>
              </a:rPr>
              <a:t>used in </a:t>
            </a:r>
            <a:r>
              <a:rPr spc="-8" dirty="0">
                <a:solidFill>
                  <a:srgbClr val="FFFFFF"/>
                </a:solidFill>
                <a:latin typeface="Leelawadee UI Semilight" pitchFamily="34" charset="-34"/>
                <a:ea typeface="Adobe Fan Heiti Std B" pitchFamily="34" charset="-128"/>
                <a:cs typeface="Leelawadee UI Semilight" pitchFamily="34" charset="-34"/>
              </a:rPr>
              <a:t>wired </a:t>
            </a:r>
            <a:r>
              <a:rPr spc="-19" dirty="0">
                <a:solidFill>
                  <a:srgbClr val="FFFFFF"/>
                </a:solidFill>
                <a:latin typeface="Leelawadee UI Semilight" pitchFamily="34" charset="-34"/>
                <a:ea typeface="Adobe Fan Heiti Std B" pitchFamily="34" charset="-128"/>
                <a:cs typeface="Leelawadee UI Semilight" pitchFamily="34" charset="-34"/>
              </a:rPr>
              <a:t>LAN’s.</a:t>
            </a:r>
            <a:endParaRPr dirty="0">
              <a:latin typeface="Leelawadee UI Semilight" pitchFamily="34" charset="-34"/>
              <a:ea typeface="Adobe Fan Heiti Std B" pitchFamily="34" charset="-128"/>
              <a:cs typeface="Leelawadee UI Semilight" pitchFamily="34" charset="-34"/>
            </a:endParaRPr>
          </a:p>
          <a:p>
            <a:pPr marL="9525">
              <a:lnSpc>
                <a:spcPts val="1781"/>
              </a:lnSpc>
              <a:spcBef>
                <a:spcPts val="353"/>
              </a:spcBef>
              <a:tabLst>
                <a:tab pos="266224" algn="l"/>
              </a:tabLst>
            </a:pPr>
            <a:endParaRPr dirty="0">
              <a:latin typeface="Leelawadee UI Semilight" pitchFamily="34" charset="-34"/>
              <a:ea typeface="Adobe Fan Heiti Std B" pitchFamily="34" charset="-128"/>
              <a:cs typeface="Leelawadee UI Semilight" pitchFamily="34" charset="-34"/>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8400" y="1504950"/>
            <a:ext cx="2871927" cy="2057400"/>
          </a:xfrm>
          <a:prstGeom prst="rect">
            <a:avLst/>
          </a:prstGeom>
        </p:spPr>
      </p:pic>
    </p:spTree>
    <p:extLst>
      <p:ext uri="{BB962C8B-B14F-4D97-AF65-F5344CB8AC3E}">
        <p14:creationId xmlns:p14="http://schemas.microsoft.com/office/powerpoint/2010/main" val="34492640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p:cNvSpPr>
          <p:nvPr/>
        </p:nvSpPr>
        <p:spPr bwMode="auto">
          <a:xfrm>
            <a:off x="3810002" y="9801"/>
            <a:ext cx="1858297" cy="752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397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spcBef>
                <a:spcPts val="110"/>
              </a:spcBef>
            </a:pPr>
            <a:r>
              <a:rPr lang="en-US" sz="4800" dirty="0">
                <a:solidFill>
                  <a:srgbClr val="92D050"/>
                </a:solidFill>
                <a:latin typeface="Bahnschrift Condensed" pitchFamily="34" charset="0"/>
              </a:rPr>
              <a:t>MODEM</a:t>
            </a:r>
          </a:p>
        </p:txBody>
      </p:sp>
      <p:sp>
        <p:nvSpPr>
          <p:cNvPr id="5" name="TextBox 4"/>
          <p:cNvSpPr txBox="1"/>
          <p:nvPr/>
        </p:nvSpPr>
        <p:spPr>
          <a:xfrm>
            <a:off x="533400" y="895350"/>
            <a:ext cx="8077200" cy="1200329"/>
          </a:xfrm>
          <a:prstGeom prst="rect">
            <a:avLst/>
          </a:prstGeom>
          <a:noFill/>
        </p:spPr>
        <p:txBody>
          <a:bodyPr wrap="square" rtlCol="0">
            <a:spAutoFit/>
          </a:bodyPr>
          <a:lstStyle/>
          <a:p>
            <a:r>
              <a:rPr lang="en-US" dirty="0">
                <a:solidFill>
                  <a:schemeClr val="bg1"/>
                </a:solidFill>
              </a:rPr>
              <a:t>”Modulator-Demodulator” </a:t>
            </a:r>
            <a:r>
              <a:rPr lang="en-US" dirty="0">
                <a:solidFill>
                  <a:schemeClr val="bg1"/>
                </a:solidFill>
                <a:ea typeface="Adobe Kaiti Std R" pitchFamily="18" charset="-128"/>
              </a:rPr>
              <a:t>A modem or broadband modem is a hardware device that connects a computer or router to a broadband network.</a:t>
            </a:r>
            <a:r>
              <a:rPr lang="en-US" dirty="0"/>
              <a:t> </a:t>
            </a:r>
            <a:r>
              <a:rPr lang="en-US" dirty="0">
                <a:solidFill>
                  <a:schemeClr val="bg1"/>
                </a:solidFill>
              </a:rPr>
              <a:t>It converts or "modulates" an </a:t>
            </a:r>
            <a:r>
              <a:rPr lang="en-US" dirty="0">
                <a:solidFill>
                  <a:schemeClr val="bg1"/>
                </a:solidFill>
                <a:hlinkClick r:id="rId3"/>
              </a:rPr>
              <a:t>analog</a:t>
            </a:r>
            <a:r>
              <a:rPr lang="en-US" dirty="0">
                <a:solidFill>
                  <a:schemeClr val="bg1"/>
                </a:solidFill>
              </a:rPr>
              <a:t> signal from a telephone or cable wire to </a:t>
            </a:r>
            <a:r>
              <a:rPr lang="en-US" dirty="0">
                <a:solidFill>
                  <a:schemeClr val="bg1"/>
                </a:solidFill>
                <a:hlinkClick r:id="rId4"/>
              </a:rPr>
              <a:t>digital</a:t>
            </a:r>
            <a:r>
              <a:rPr lang="en-US" dirty="0">
                <a:solidFill>
                  <a:schemeClr val="bg1"/>
                </a:solidFill>
              </a:rPr>
              <a:t> data (1s and 0s) that a computer can recognize.</a:t>
            </a:r>
            <a:endParaRPr lang="en-US" dirty="0">
              <a:solidFill>
                <a:schemeClr val="bg1"/>
              </a:solidFill>
              <a:ea typeface="Adobe Kaiti Std R" pitchFamily="18" charset="-128"/>
            </a:endParaRPr>
          </a:p>
        </p:txBody>
      </p:sp>
      <p:sp>
        <p:nvSpPr>
          <p:cNvPr id="8" name="TextBox 7"/>
          <p:cNvSpPr txBox="1"/>
          <p:nvPr/>
        </p:nvSpPr>
        <p:spPr>
          <a:xfrm>
            <a:off x="533400" y="2266950"/>
            <a:ext cx="4876800" cy="1631216"/>
          </a:xfrm>
          <a:prstGeom prst="rect">
            <a:avLst/>
          </a:prstGeom>
          <a:noFill/>
        </p:spPr>
        <p:txBody>
          <a:bodyPr wrap="square" rtlCol="0">
            <a:spAutoFit/>
          </a:bodyPr>
          <a:lstStyle/>
          <a:p>
            <a:r>
              <a:rPr lang="en-US" sz="2000" dirty="0">
                <a:solidFill>
                  <a:schemeClr val="bg1"/>
                </a:solidFill>
                <a:latin typeface="Bahnschrift Condensed" pitchFamily="34" charset="0"/>
              </a:rPr>
              <a:t>The main </a:t>
            </a:r>
            <a:r>
              <a:rPr lang="en-US" sz="2000" b="1" dirty="0">
                <a:solidFill>
                  <a:schemeClr val="bg1"/>
                </a:solidFill>
                <a:latin typeface="Bahnschrift Condensed" pitchFamily="34" charset="0"/>
              </a:rPr>
              <a:t>difference</a:t>
            </a:r>
            <a:r>
              <a:rPr lang="en-US" sz="2000" dirty="0">
                <a:solidFill>
                  <a:schemeClr val="bg1"/>
                </a:solidFill>
                <a:latin typeface="Bahnschrift Condensed" pitchFamily="34" charset="0"/>
              </a:rPr>
              <a:t> between the two devices is that a </a:t>
            </a:r>
            <a:r>
              <a:rPr lang="en-US" sz="2000" b="1" dirty="0">
                <a:solidFill>
                  <a:schemeClr val="bg1"/>
                </a:solidFill>
                <a:latin typeface="Bahnschrift Condensed" pitchFamily="34" charset="0"/>
              </a:rPr>
              <a:t>modem</a:t>
            </a:r>
            <a:r>
              <a:rPr lang="en-US" sz="2000" dirty="0">
                <a:solidFill>
                  <a:schemeClr val="bg1"/>
                </a:solidFill>
                <a:latin typeface="Bahnschrift Condensed" pitchFamily="34" charset="0"/>
              </a:rPr>
              <a:t> lets you connect to the internet, while a </a:t>
            </a:r>
            <a:r>
              <a:rPr lang="en-US" sz="2000" b="1" dirty="0">
                <a:solidFill>
                  <a:schemeClr val="bg1"/>
                </a:solidFill>
                <a:latin typeface="Bahnschrift Condensed" pitchFamily="34" charset="0"/>
              </a:rPr>
              <a:t>router</a:t>
            </a:r>
            <a:r>
              <a:rPr lang="en-US" sz="2000" dirty="0">
                <a:solidFill>
                  <a:schemeClr val="bg1"/>
                </a:solidFill>
                <a:latin typeface="Bahnschrift Condensed" pitchFamily="34" charset="0"/>
              </a:rPr>
              <a:t> distributes that connection to different devices. A </a:t>
            </a:r>
            <a:r>
              <a:rPr lang="en-US" sz="2000" b="1" dirty="0">
                <a:solidFill>
                  <a:schemeClr val="bg1"/>
                </a:solidFill>
                <a:latin typeface="Bahnschrift Condensed" pitchFamily="34" charset="0"/>
              </a:rPr>
              <a:t>modem</a:t>
            </a:r>
            <a:r>
              <a:rPr lang="en-US" sz="2000" dirty="0">
                <a:solidFill>
                  <a:schemeClr val="bg1"/>
                </a:solidFill>
                <a:latin typeface="Bahnschrift Condensed" pitchFamily="34" charset="0"/>
              </a:rPr>
              <a:t> is your gateway to the web, while a </a:t>
            </a:r>
            <a:r>
              <a:rPr lang="en-US" sz="2000" b="1" dirty="0">
                <a:solidFill>
                  <a:schemeClr val="bg1"/>
                </a:solidFill>
                <a:latin typeface="Bahnschrift Condensed" pitchFamily="34" charset="0"/>
              </a:rPr>
              <a:t>router</a:t>
            </a:r>
            <a:r>
              <a:rPr lang="en-US" sz="2000" dirty="0">
                <a:solidFill>
                  <a:schemeClr val="bg1"/>
                </a:solidFill>
                <a:latin typeface="Bahnschrift Condensed" pitchFamily="34" charset="0"/>
              </a:rPr>
              <a:t> is a central hub for your devices.</a:t>
            </a:r>
            <a:endParaRPr lang="en-US" dirty="0">
              <a:solidFill>
                <a:schemeClr val="bg1"/>
              </a:solidFill>
              <a:latin typeface="Bahnschrift Condensed" pitchFamily="34" charset="0"/>
            </a:endParaRPr>
          </a:p>
        </p:txBody>
      </p:sp>
      <p:pic>
        <p:nvPicPr>
          <p:cNvPr id="3" name="Picture 2"/>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5433876" y="1784890"/>
            <a:ext cx="3190831" cy="2595118"/>
          </a:xfrm>
          <a:prstGeom prst="rect">
            <a:avLst/>
          </a:prstGeom>
        </p:spPr>
      </p:pic>
      <p:pic>
        <p:nvPicPr>
          <p:cNvPr id="6" name="Picture 5"/>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16100" b="81200" l="300" r="99800"/>
                    </a14:imgEffect>
                  </a14:imgLayer>
                </a14:imgProps>
              </a:ext>
              <a:ext uri="{28A0092B-C50C-407E-A947-70E740481C1C}">
                <a14:useLocalDpi xmlns:a14="http://schemas.microsoft.com/office/drawing/2010/main" val="0"/>
              </a:ext>
            </a:extLst>
          </a:blip>
          <a:srcRect t="15070" b="17788"/>
          <a:stretch/>
        </p:blipFill>
        <p:spPr>
          <a:xfrm rot="1440673">
            <a:off x="2743200" y="3570280"/>
            <a:ext cx="2343150" cy="1573221"/>
          </a:xfrm>
          <a:prstGeom prst="rect">
            <a:avLst/>
          </a:prstGeom>
        </p:spPr>
      </p:pic>
    </p:spTree>
    <p:extLst>
      <p:ext uri="{BB962C8B-B14F-4D97-AF65-F5344CB8AC3E}">
        <p14:creationId xmlns:p14="http://schemas.microsoft.com/office/powerpoint/2010/main" val="4016171231"/>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2" y="1504950"/>
            <a:ext cx="5093563" cy="2881884"/>
          </a:xfrm>
          <a:prstGeom prst="rect">
            <a:avLst/>
          </a:prstGeom>
        </p:spPr>
      </p:pic>
      <p:sp>
        <p:nvSpPr>
          <p:cNvPr id="5" name="object 3"/>
          <p:cNvSpPr txBox="1"/>
          <p:nvPr/>
        </p:nvSpPr>
        <p:spPr>
          <a:xfrm>
            <a:off x="3352800" y="742951"/>
            <a:ext cx="2824480" cy="289823"/>
          </a:xfrm>
          <a:prstGeom prst="rect">
            <a:avLst/>
          </a:prstGeom>
        </p:spPr>
        <p:txBody>
          <a:bodyPr vert="horz" wrap="square" lIns="0" tIns="12700" rIns="0" bIns="0" rtlCol="0">
            <a:spAutoFit/>
          </a:bodyPr>
          <a:lstStyle/>
          <a:p>
            <a:pPr marL="12700">
              <a:lnSpc>
                <a:spcPct val="100000"/>
              </a:lnSpc>
              <a:spcBef>
                <a:spcPts val="100"/>
              </a:spcBef>
            </a:pPr>
            <a:r>
              <a:rPr sz="1800" i="1" dirty="0">
                <a:solidFill>
                  <a:schemeClr val="bg1"/>
                </a:solidFill>
                <a:latin typeface="Times New Roman"/>
                <a:cs typeface="Times New Roman"/>
              </a:rPr>
              <a:t>A </a:t>
            </a:r>
            <a:r>
              <a:rPr lang="en-US" sz="1800" i="1" dirty="0">
                <a:solidFill>
                  <a:schemeClr val="bg1"/>
                </a:solidFill>
                <a:latin typeface="Times New Roman"/>
                <a:cs typeface="Times New Roman"/>
              </a:rPr>
              <a:t>Modem </a:t>
            </a:r>
            <a:r>
              <a:rPr sz="1800" i="1" dirty="0">
                <a:solidFill>
                  <a:schemeClr val="bg1"/>
                </a:solidFill>
                <a:latin typeface="Times New Roman"/>
                <a:cs typeface="Times New Roman"/>
              </a:rPr>
              <a:t>connecting </a:t>
            </a:r>
            <a:r>
              <a:rPr lang="en-US" sz="1800" i="1" dirty="0">
                <a:solidFill>
                  <a:schemeClr val="bg1"/>
                </a:solidFill>
                <a:latin typeface="Times New Roman"/>
                <a:cs typeface="Times New Roman"/>
              </a:rPr>
              <a:t>a</a:t>
            </a:r>
            <a:r>
              <a:rPr sz="1800" i="1" spc="-195" dirty="0">
                <a:solidFill>
                  <a:schemeClr val="bg1"/>
                </a:solidFill>
                <a:latin typeface="Times New Roman"/>
                <a:cs typeface="Times New Roman"/>
              </a:rPr>
              <a:t> </a:t>
            </a:r>
            <a:r>
              <a:rPr sz="1800" i="1" dirty="0">
                <a:solidFill>
                  <a:schemeClr val="bg1"/>
                </a:solidFill>
                <a:latin typeface="Times New Roman"/>
                <a:cs typeface="Times New Roman"/>
              </a:rPr>
              <a:t>LAN</a:t>
            </a:r>
            <a:endParaRPr sz="1800" dirty="0">
              <a:solidFill>
                <a:schemeClr val="bg1"/>
              </a:solidFill>
              <a:latin typeface="Times New Roman"/>
              <a:cs typeface="Times New Roman"/>
            </a:endParaRPr>
          </a:p>
        </p:txBody>
      </p:sp>
    </p:spTree>
    <p:extLst>
      <p:ext uri="{BB962C8B-B14F-4D97-AF65-F5344CB8AC3E}">
        <p14:creationId xmlns:p14="http://schemas.microsoft.com/office/powerpoint/2010/main" val="2803449752"/>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8293103" y="4812792"/>
            <a:ext cx="109855" cy="197490"/>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585858"/>
                </a:solidFill>
                <a:latin typeface="Century Gothic"/>
                <a:cs typeface="Century Gothic"/>
              </a:rPr>
              <a:t>1</a:t>
            </a:r>
            <a:endParaRPr sz="1200">
              <a:latin typeface="Century Gothic"/>
              <a:cs typeface="Century Gothic"/>
            </a:endParaRPr>
          </a:p>
        </p:txBody>
      </p:sp>
      <p:sp>
        <p:nvSpPr>
          <p:cNvPr id="7" name="Title 1"/>
          <p:cNvSpPr>
            <a:spLocks noGrp="1"/>
          </p:cNvSpPr>
          <p:nvPr>
            <p:ph type="title"/>
          </p:nvPr>
        </p:nvSpPr>
        <p:spPr>
          <a:xfrm>
            <a:off x="457200" y="2114550"/>
            <a:ext cx="8229600" cy="857250"/>
          </a:xfrm>
        </p:spPr>
        <p:txBody>
          <a:bodyPr/>
          <a:lstStyle/>
          <a:p>
            <a:r>
              <a:rPr lang="en-US" sz="4800" b="1" dirty="0">
                <a:solidFill>
                  <a:srgbClr val="00B050"/>
                </a:solidFill>
                <a:effectLst>
                  <a:outerShdw blurRad="38100" dist="38100" dir="2700000" algn="tl">
                    <a:srgbClr val="000000">
                      <a:alpha val="43137"/>
                    </a:srgbClr>
                  </a:outerShdw>
                </a:effectLst>
              </a:rPr>
              <a:t>NETWORK </a:t>
            </a:r>
            <a:br>
              <a:rPr lang="en-US" sz="4800" b="1" dirty="0">
                <a:solidFill>
                  <a:srgbClr val="00B050"/>
                </a:solidFill>
                <a:effectLst>
                  <a:outerShdw blurRad="38100" dist="38100" dir="2700000" algn="tl">
                    <a:srgbClr val="000000">
                      <a:alpha val="43137"/>
                    </a:srgbClr>
                  </a:outerShdw>
                </a:effectLst>
              </a:rPr>
            </a:br>
            <a:r>
              <a:rPr lang="en-US" sz="4800" b="1" dirty="0">
                <a:solidFill>
                  <a:srgbClr val="00B050"/>
                </a:solidFill>
                <a:effectLst>
                  <a:outerShdw blurRad="38100" dist="38100" dir="2700000" algn="tl">
                    <a:srgbClr val="000000">
                      <a:alpha val="43137"/>
                    </a:srgbClr>
                  </a:outerShdw>
                </a:effectLst>
              </a:rPr>
              <a:t>TOPOLOGIES</a:t>
            </a:r>
            <a:endParaRPr lang="en-IN" sz="4800" b="1" dirty="0">
              <a:solidFill>
                <a:srgbClr val="00B05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37689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276602" y="133352"/>
            <a:ext cx="2689733" cy="689291"/>
          </a:xfrm>
          <a:prstGeom prst="rect">
            <a:avLst/>
          </a:prstGeom>
        </p:spPr>
        <p:txBody>
          <a:bodyPr vert="horz" wrap="square" lIns="0" tIns="12065" rIns="0" bIns="0" rtlCol="0">
            <a:spAutoFit/>
          </a:bodyPr>
          <a:lstStyle/>
          <a:p>
            <a:pPr marL="12700">
              <a:lnSpc>
                <a:spcPct val="100000"/>
              </a:lnSpc>
              <a:spcBef>
                <a:spcPts val="95"/>
              </a:spcBef>
            </a:pPr>
            <a:r>
              <a:rPr b="1" spc="-459" dirty="0">
                <a:solidFill>
                  <a:srgbClr val="00B0F0"/>
                </a:solidFill>
                <a:effectLst>
                  <a:outerShdw blurRad="38100" dist="38100" dir="2700000" algn="tl">
                    <a:srgbClr val="000000">
                      <a:alpha val="43137"/>
                    </a:srgbClr>
                  </a:outerShdw>
                </a:effectLst>
                <a:latin typeface="Bahnschrift" panose="020B0502040204020203" pitchFamily="34" charset="0"/>
              </a:rPr>
              <a:t>T</a:t>
            </a:r>
            <a:r>
              <a:rPr b="1" spc="-5" dirty="0">
                <a:solidFill>
                  <a:srgbClr val="00B0F0"/>
                </a:solidFill>
                <a:effectLst>
                  <a:outerShdw blurRad="38100" dist="38100" dir="2700000" algn="tl">
                    <a:srgbClr val="000000">
                      <a:alpha val="43137"/>
                    </a:srgbClr>
                  </a:outerShdw>
                </a:effectLst>
                <a:latin typeface="Bahnschrift" panose="020B0502040204020203" pitchFamily="34" charset="0"/>
              </a:rPr>
              <a:t>opol</a:t>
            </a:r>
            <a:r>
              <a:rPr b="1" spc="-20" dirty="0">
                <a:solidFill>
                  <a:srgbClr val="00B0F0"/>
                </a:solidFill>
                <a:effectLst>
                  <a:outerShdw blurRad="38100" dist="38100" dir="2700000" algn="tl">
                    <a:srgbClr val="000000">
                      <a:alpha val="43137"/>
                    </a:srgbClr>
                  </a:outerShdw>
                </a:effectLst>
                <a:latin typeface="Bahnschrift" panose="020B0502040204020203" pitchFamily="34" charset="0"/>
              </a:rPr>
              <a:t>o</a:t>
            </a:r>
            <a:r>
              <a:rPr b="1" spc="-5" dirty="0">
                <a:solidFill>
                  <a:srgbClr val="00B0F0"/>
                </a:solidFill>
                <a:effectLst>
                  <a:outerShdw blurRad="38100" dist="38100" dir="2700000" algn="tl">
                    <a:srgbClr val="000000">
                      <a:alpha val="43137"/>
                    </a:srgbClr>
                  </a:outerShdw>
                </a:effectLst>
                <a:latin typeface="Bahnschrift" panose="020B0502040204020203" pitchFamily="34" charset="0"/>
              </a:rPr>
              <a:t>gy</a:t>
            </a:r>
            <a:endParaRPr b="1" dirty="0">
              <a:solidFill>
                <a:srgbClr val="00B0F0"/>
              </a:solidFill>
              <a:effectLst>
                <a:outerShdw blurRad="38100" dist="38100" dir="2700000" algn="tl">
                  <a:srgbClr val="000000">
                    <a:alpha val="43137"/>
                  </a:srgbClr>
                </a:outerShdw>
              </a:effectLst>
              <a:latin typeface="Bahnschrift" panose="020B0502040204020203" pitchFamily="34" charset="0"/>
            </a:endParaRPr>
          </a:p>
        </p:txBody>
      </p:sp>
      <p:sp>
        <p:nvSpPr>
          <p:cNvPr id="4" name="object 4"/>
          <p:cNvSpPr txBox="1"/>
          <p:nvPr/>
        </p:nvSpPr>
        <p:spPr>
          <a:xfrm>
            <a:off x="535943" y="1276351"/>
            <a:ext cx="7274559" cy="731611"/>
          </a:xfrm>
          <a:prstGeom prst="rect">
            <a:avLst/>
          </a:prstGeom>
        </p:spPr>
        <p:txBody>
          <a:bodyPr vert="horz" wrap="square" lIns="0" tIns="13335" rIns="0" bIns="0" rtlCol="0">
            <a:spAutoFit/>
          </a:bodyPr>
          <a:lstStyle/>
          <a:p>
            <a:pPr marL="355600" marR="5080" indent="-342900">
              <a:lnSpc>
                <a:spcPct val="100000"/>
              </a:lnSpc>
              <a:spcBef>
                <a:spcPts val="105"/>
              </a:spcBef>
              <a:buFont typeface="Arial"/>
              <a:buChar char="•"/>
              <a:tabLst>
                <a:tab pos="354965" algn="l"/>
                <a:tab pos="355600" algn="l"/>
              </a:tabLst>
            </a:pPr>
            <a:r>
              <a:rPr sz="2000" spc="-30" dirty="0">
                <a:solidFill>
                  <a:schemeClr val="bg1"/>
                </a:solidFill>
                <a:latin typeface="Times New Roman"/>
                <a:cs typeface="Times New Roman"/>
              </a:rPr>
              <a:t>Topology </a:t>
            </a:r>
            <a:r>
              <a:rPr sz="2000" dirty="0">
                <a:solidFill>
                  <a:schemeClr val="bg1"/>
                </a:solidFill>
                <a:latin typeface="Times New Roman"/>
                <a:cs typeface="Times New Roman"/>
              </a:rPr>
              <a:t>refers to </a:t>
            </a:r>
            <a:r>
              <a:rPr sz="2000" spc="-5" dirty="0">
                <a:solidFill>
                  <a:schemeClr val="bg1"/>
                </a:solidFill>
                <a:latin typeface="Times New Roman"/>
                <a:cs typeface="Times New Roman"/>
              </a:rPr>
              <a:t>the </a:t>
            </a:r>
            <a:r>
              <a:rPr sz="2000" dirty="0">
                <a:solidFill>
                  <a:schemeClr val="bg1"/>
                </a:solidFill>
                <a:latin typeface="Times New Roman"/>
                <a:cs typeface="Times New Roman"/>
              </a:rPr>
              <a:t>layout of connected  devices on a</a:t>
            </a:r>
            <a:r>
              <a:rPr sz="2000" spc="-55" dirty="0">
                <a:solidFill>
                  <a:schemeClr val="bg1"/>
                </a:solidFill>
                <a:latin typeface="Times New Roman"/>
                <a:cs typeface="Times New Roman"/>
              </a:rPr>
              <a:t> </a:t>
            </a:r>
            <a:r>
              <a:rPr sz="2000" dirty="0">
                <a:solidFill>
                  <a:schemeClr val="bg1"/>
                </a:solidFill>
                <a:latin typeface="Times New Roman"/>
                <a:cs typeface="Times New Roman"/>
              </a:rPr>
              <a:t>network.</a:t>
            </a:r>
          </a:p>
          <a:p>
            <a:pPr marL="355600" indent="-342900">
              <a:lnSpc>
                <a:spcPct val="100000"/>
              </a:lnSpc>
              <a:spcBef>
                <a:spcPts val="770"/>
              </a:spcBef>
              <a:buFont typeface="Arial"/>
              <a:buChar char="•"/>
              <a:tabLst>
                <a:tab pos="354965" algn="l"/>
                <a:tab pos="355600" algn="l"/>
              </a:tabLst>
            </a:pPr>
            <a:r>
              <a:rPr sz="2000" dirty="0">
                <a:solidFill>
                  <a:schemeClr val="bg1"/>
                </a:solidFill>
                <a:latin typeface="Times New Roman"/>
                <a:cs typeface="Times New Roman"/>
              </a:rPr>
              <a:t>Here, some logical layout of</a:t>
            </a:r>
            <a:r>
              <a:rPr sz="2000" spc="-95" dirty="0">
                <a:solidFill>
                  <a:schemeClr val="bg1"/>
                </a:solidFill>
                <a:latin typeface="Times New Roman"/>
                <a:cs typeface="Times New Roman"/>
              </a:rPr>
              <a:t> </a:t>
            </a:r>
            <a:r>
              <a:rPr sz="2000" spc="-25" dirty="0">
                <a:solidFill>
                  <a:schemeClr val="bg1"/>
                </a:solidFill>
                <a:latin typeface="Times New Roman"/>
                <a:cs typeface="Times New Roman"/>
              </a:rPr>
              <a:t>topology.</a:t>
            </a:r>
            <a:endParaRPr lang="en-IN" sz="2000" spc="-15" dirty="0">
              <a:solidFill>
                <a:schemeClr val="bg1"/>
              </a:solidFill>
              <a:latin typeface="Verdana"/>
              <a:cs typeface="Verdana"/>
            </a:endParaRPr>
          </a:p>
        </p:txBody>
      </p:sp>
      <p:sp>
        <p:nvSpPr>
          <p:cNvPr id="5" name="TextBox 4"/>
          <p:cNvSpPr txBox="1"/>
          <p:nvPr/>
        </p:nvSpPr>
        <p:spPr>
          <a:xfrm>
            <a:off x="2362200" y="2495550"/>
            <a:ext cx="38100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Mesh</a:t>
            </a:r>
          </a:p>
          <a:p>
            <a:pPr marL="285750" indent="-285750">
              <a:buFont typeface="Arial" panose="020B0604020202020204" pitchFamily="34" charset="0"/>
              <a:buChar char="•"/>
            </a:pPr>
            <a:r>
              <a:rPr lang="en-US" dirty="0">
                <a:solidFill>
                  <a:schemeClr val="bg1"/>
                </a:solidFill>
              </a:rPr>
              <a:t>Star</a:t>
            </a:r>
          </a:p>
          <a:p>
            <a:pPr marL="285750" indent="-285750">
              <a:buFont typeface="Arial" panose="020B0604020202020204" pitchFamily="34" charset="0"/>
              <a:buChar char="•"/>
            </a:pPr>
            <a:r>
              <a:rPr lang="en-US" dirty="0">
                <a:solidFill>
                  <a:schemeClr val="bg1"/>
                </a:solidFill>
              </a:rPr>
              <a:t>Ring</a:t>
            </a:r>
          </a:p>
          <a:p>
            <a:pPr marL="285750" indent="-285750">
              <a:buFont typeface="Arial" panose="020B0604020202020204" pitchFamily="34" charset="0"/>
              <a:buChar char="•"/>
            </a:pPr>
            <a:r>
              <a:rPr lang="en-US" dirty="0">
                <a:solidFill>
                  <a:schemeClr val="bg1"/>
                </a:solidFill>
              </a:rPr>
              <a:t>Line</a:t>
            </a:r>
          </a:p>
          <a:p>
            <a:pPr marL="285750" indent="-285750">
              <a:buFont typeface="Arial" panose="020B0604020202020204" pitchFamily="34" charset="0"/>
              <a:buChar char="•"/>
            </a:pPr>
            <a:r>
              <a:rPr lang="en-US" dirty="0">
                <a:solidFill>
                  <a:schemeClr val="bg1"/>
                </a:solidFill>
              </a:rPr>
              <a:t>Bus</a:t>
            </a:r>
          </a:p>
          <a:p>
            <a:pPr marL="285750" indent="-285750">
              <a:buFont typeface="Arial" panose="020B0604020202020204" pitchFamily="34" charset="0"/>
              <a:buChar char="•"/>
            </a:pPr>
            <a:r>
              <a:rPr lang="en-US" dirty="0">
                <a:solidFill>
                  <a:schemeClr val="bg1"/>
                </a:solidFill>
              </a:rPr>
              <a:t>Tree</a:t>
            </a:r>
          </a:p>
          <a:p>
            <a:pPr marL="285750" indent="-285750">
              <a:buFont typeface="Arial" panose="020B0604020202020204" pitchFamily="34" charset="0"/>
              <a:buChar char="•"/>
            </a:pPr>
            <a:r>
              <a:rPr lang="en-US" dirty="0">
                <a:solidFill>
                  <a:schemeClr val="bg1"/>
                </a:solidFill>
              </a:rPr>
              <a:t>Hybrid</a:t>
            </a:r>
            <a:endParaRPr lang="en-IN" dirty="0">
              <a:solidFill>
                <a:schemeClr val="bg1"/>
              </a:solidFill>
            </a:endParaRPr>
          </a:p>
        </p:txBody>
      </p:sp>
    </p:spTree>
    <p:extLst>
      <p:ext uri="{BB962C8B-B14F-4D97-AF65-F5344CB8AC3E}">
        <p14:creationId xmlns:p14="http://schemas.microsoft.com/office/powerpoint/2010/main" val="5415919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754748" y="164127"/>
            <a:ext cx="5778500" cy="628377"/>
          </a:xfrm>
          <a:prstGeom prst="rect">
            <a:avLst/>
          </a:prstGeom>
        </p:spPr>
        <p:txBody>
          <a:bodyPr vert="horz" wrap="square" lIns="0" tIns="12700" rIns="0" bIns="0" rtlCol="0">
            <a:spAutoFit/>
          </a:bodyPr>
          <a:lstStyle/>
          <a:p>
            <a:pPr marL="12700">
              <a:lnSpc>
                <a:spcPct val="100000"/>
              </a:lnSpc>
              <a:spcBef>
                <a:spcPts val="100"/>
              </a:spcBef>
            </a:pPr>
            <a:r>
              <a:rPr sz="4000" b="1" spc="-15" dirty="0">
                <a:solidFill>
                  <a:srgbClr val="FFC000"/>
                </a:solidFill>
                <a:effectLst>
                  <a:outerShdw blurRad="38100" dist="38100" dir="2700000" algn="tl">
                    <a:srgbClr val="000000">
                      <a:alpha val="43137"/>
                    </a:srgbClr>
                  </a:outerShdw>
                </a:effectLst>
                <a:latin typeface="Bahnschrift SemiBold" panose="020B0502040204020203" pitchFamily="34" charset="0"/>
                <a:cs typeface="Palladio Uralic"/>
              </a:rPr>
              <a:t>Network</a:t>
            </a:r>
            <a:r>
              <a:rPr sz="4000" b="1" spc="-80" dirty="0">
                <a:solidFill>
                  <a:srgbClr val="FFC000"/>
                </a:solidFill>
                <a:effectLst>
                  <a:outerShdw blurRad="38100" dist="38100" dir="2700000" algn="tl">
                    <a:srgbClr val="000000">
                      <a:alpha val="43137"/>
                    </a:srgbClr>
                  </a:outerShdw>
                </a:effectLst>
                <a:latin typeface="Bahnschrift SemiBold" panose="020B0502040204020203" pitchFamily="34" charset="0"/>
                <a:cs typeface="Palladio Uralic"/>
              </a:rPr>
              <a:t> </a:t>
            </a:r>
            <a:r>
              <a:rPr sz="4000" b="1" spc="-50" dirty="0">
                <a:solidFill>
                  <a:srgbClr val="FFC000"/>
                </a:solidFill>
                <a:effectLst>
                  <a:outerShdw blurRad="38100" dist="38100" dir="2700000" algn="tl">
                    <a:srgbClr val="000000">
                      <a:alpha val="43137"/>
                    </a:srgbClr>
                  </a:outerShdw>
                </a:effectLst>
                <a:latin typeface="Bahnschrift SemiBold" panose="020B0502040204020203" pitchFamily="34" charset="0"/>
                <a:cs typeface="Palladio Uralic"/>
              </a:rPr>
              <a:t>Topology</a:t>
            </a:r>
          </a:p>
        </p:txBody>
      </p:sp>
      <p:sp>
        <p:nvSpPr>
          <p:cNvPr id="4" name="object 4"/>
          <p:cNvSpPr/>
          <p:nvPr/>
        </p:nvSpPr>
        <p:spPr>
          <a:xfrm>
            <a:off x="1676400" y="1352550"/>
            <a:ext cx="5789242" cy="310514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0778842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300495" y="17940"/>
            <a:ext cx="4624705" cy="689932"/>
          </a:xfrm>
          <a:prstGeom prst="rect">
            <a:avLst/>
          </a:prstGeom>
        </p:spPr>
        <p:txBody>
          <a:bodyPr vert="horz" wrap="square" lIns="0" tIns="12700" rIns="0" bIns="0" rtlCol="0">
            <a:spAutoFit/>
          </a:bodyPr>
          <a:lstStyle/>
          <a:p>
            <a:pPr marL="12700">
              <a:lnSpc>
                <a:spcPct val="100000"/>
              </a:lnSpc>
              <a:spcBef>
                <a:spcPts val="100"/>
              </a:spcBef>
            </a:pPr>
            <a:r>
              <a:rPr spc="-5" dirty="0">
                <a:solidFill>
                  <a:srgbClr val="FF0000"/>
                </a:solidFill>
                <a:latin typeface="Bahnschrift SemiBold" panose="020B0502040204020203" pitchFamily="34" charset="0"/>
              </a:rPr>
              <a:t>Mesh</a:t>
            </a:r>
            <a:r>
              <a:rPr spc="-150" dirty="0">
                <a:solidFill>
                  <a:srgbClr val="FF0000"/>
                </a:solidFill>
                <a:latin typeface="Bahnschrift SemiBold" panose="020B0502040204020203" pitchFamily="34" charset="0"/>
              </a:rPr>
              <a:t> </a:t>
            </a:r>
            <a:r>
              <a:rPr spc="-80" dirty="0">
                <a:solidFill>
                  <a:srgbClr val="FF0000"/>
                </a:solidFill>
                <a:latin typeface="Bahnschrift SemiBold" panose="020B0502040204020203" pitchFamily="34" charset="0"/>
              </a:rPr>
              <a:t>Topology</a:t>
            </a:r>
          </a:p>
        </p:txBody>
      </p:sp>
      <p:sp>
        <p:nvSpPr>
          <p:cNvPr id="4" name="object 4"/>
          <p:cNvSpPr txBox="1"/>
          <p:nvPr/>
        </p:nvSpPr>
        <p:spPr>
          <a:xfrm>
            <a:off x="535940" y="971550"/>
            <a:ext cx="7696200" cy="731611"/>
          </a:xfrm>
          <a:prstGeom prst="rect">
            <a:avLst/>
          </a:prstGeom>
        </p:spPr>
        <p:txBody>
          <a:bodyPr vert="horz" wrap="square" lIns="0" tIns="13335" rIns="0" bIns="0" rtlCol="0">
            <a:spAutoFit/>
          </a:bodyPr>
          <a:lstStyle/>
          <a:p>
            <a:pPr marL="355600" marR="5080" indent="-342900">
              <a:lnSpc>
                <a:spcPct val="100000"/>
              </a:lnSpc>
              <a:spcBef>
                <a:spcPts val="105"/>
              </a:spcBef>
              <a:buFont typeface="Arial"/>
              <a:buChar char="•"/>
              <a:tabLst>
                <a:tab pos="354965" algn="l"/>
                <a:tab pos="355600" algn="l"/>
              </a:tabLst>
            </a:pPr>
            <a:r>
              <a:rPr sz="2000" dirty="0">
                <a:solidFill>
                  <a:schemeClr val="bg1"/>
                </a:solidFill>
                <a:latin typeface="Bahnschrift SemiBold" panose="020B0502040204020203" pitchFamily="34" charset="0"/>
                <a:cs typeface="Times New Roman"/>
              </a:rPr>
              <a:t>Here every device has a point to point link</a:t>
            </a:r>
            <a:r>
              <a:rPr sz="2000" spc="-120" dirty="0">
                <a:solidFill>
                  <a:schemeClr val="bg1"/>
                </a:solidFill>
                <a:latin typeface="Bahnschrift SemiBold" panose="020B0502040204020203" pitchFamily="34" charset="0"/>
                <a:cs typeface="Times New Roman"/>
              </a:rPr>
              <a:t> </a:t>
            </a:r>
            <a:r>
              <a:rPr sz="2000" dirty="0">
                <a:solidFill>
                  <a:schemeClr val="bg1"/>
                </a:solidFill>
                <a:latin typeface="Bahnschrift SemiBold" panose="020B0502040204020203" pitchFamily="34" charset="0"/>
                <a:cs typeface="Times New Roman"/>
              </a:rPr>
              <a:t>to every other</a:t>
            </a:r>
            <a:r>
              <a:rPr sz="2000" spc="-75" dirty="0">
                <a:solidFill>
                  <a:schemeClr val="bg1"/>
                </a:solidFill>
                <a:latin typeface="Bahnschrift SemiBold" panose="020B0502040204020203" pitchFamily="34" charset="0"/>
                <a:cs typeface="Times New Roman"/>
              </a:rPr>
              <a:t> </a:t>
            </a:r>
            <a:r>
              <a:rPr sz="2000" dirty="0">
                <a:solidFill>
                  <a:schemeClr val="bg1"/>
                </a:solidFill>
                <a:latin typeface="Bahnschrift SemiBold" panose="020B0502040204020203" pitchFamily="34" charset="0"/>
                <a:cs typeface="Times New Roman"/>
              </a:rPr>
              <a:t>device.</a:t>
            </a:r>
          </a:p>
          <a:p>
            <a:pPr marL="355600" marR="657225" indent="-342900">
              <a:lnSpc>
                <a:spcPct val="100000"/>
              </a:lnSpc>
              <a:spcBef>
                <a:spcPts val="770"/>
              </a:spcBef>
              <a:buFont typeface="Arial"/>
              <a:buChar char="•"/>
              <a:tabLst>
                <a:tab pos="354965" algn="l"/>
                <a:tab pos="355600" algn="l"/>
              </a:tabLst>
            </a:pPr>
            <a:endParaRPr sz="2000" dirty="0">
              <a:solidFill>
                <a:schemeClr val="bg1"/>
              </a:solidFill>
              <a:latin typeface="Bahnschrift SemiBold" panose="020B0502040204020203" pitchFamily="34" charset="0"/>
              <a:cs typeface="Times New Roman"/>
            </a:endParaRPr>
          </a:p>
        </p:txBody>
      </p:sp>
      <p:sp>
        <p:nvSpPr>
          <p:cNvPr id="6" name="Rectangle 5"/>
          <p:cNvSpPr/>
          <p:nvPr/>
        </p:nvSpPr>
        <p:spPr>
          <a:xfrm>
            <a:off x="535940" y="1482941"/>
            <a:ext cx="8147901" cy="3382977"/>
          </a:xfrm>
          <a:prstGeom prst="rect">
            <a:avLst/>
          </a:prstGeom>
        </p:spPr>
        <p:txBody>
          <a:bodyPr wrap="square">
            <a:spAutoFit/>
          </a:bodyPr>
          <a:lstStyle/>
          <a:p>
            <a:pPr marL="12700">
              <a:lnSpc>
                <a:spcPct val="100000"/>
              </a:lnSpc>
              <a:spcBef>
                <a:spcPts val="1350"/>
              </a:spcBef>
            </a:pPr>
            <a:r>
              <a:rPr lang="en-IN" sz="2400" spc="565" dirty="0">
                <a:solidFill>
                  <a:schemeClr val="bg1"/>
                </a:solidFill>
                <a:latin typeface="Bahnschrift SemiBold" panose="020B0502040204020203" pitchFamily="34" charset="0"/>
                <a:cs typeface="Times New Roman"/>
              </a:rPr>
              <a:t>Advantages:</a:t>
            </a:r>
            <a:endParaRPr lang="en-IN" sz="2400" dirty="0">
              <a:solidFill>
                <a:schemeClr val="bg1"/>
              </a:solidFill>
              <a:latin typeface="Bahnschrift SemiBold" panose="020B0502040204020203" pitchFamily="34" charset="0"/>
              <a:cs typeface="Times New Roman"/>
            </a:endParaRPr>
          </a:p>
          <a:p>
            <a:pPr marL="297815" marR="5080" indent="-285750">
              <a:lnSpc>
                <a:spcPct val="100000"/>
              </a:lnSpc>
              <a:spcBef>
                <a:spcPts val="969"/>
              </a:spcBef>
              <a:buClr>
                <a:srgbClr val="252525"/>
              </a:buClr>
              <a:buFont typeface="Arial" panose="020B0604020202020204" pitchFamily="34" charset="0"/>
              <a:buChar char="•"/>
              <a:tabLst>
                <a:tab pos="756285" algn="l"/>
                <a:tab pos="756920" algn="l"/>
              </a:tabLst>
            </a:pPr>
            <a:r>
              <a:rPr lang="en-IN" spc="-5" dirty="0">
                <a:solidFill>
                  <a:schemeClr val="bg1"/>
                </a:solidFill>
                <a:latin typeface="Bahnschrift SemiBold" panose="020B0502040204020203" pitchFamily="34" charset="0"/>
                <a:cs typeface="Times New Roman"/>
              </a:rPr>
              <a:t>They use dedicated </a:t>
            </a:r>
            <a:r>
              <a:rPr lang="en-IN" dirty="0">
                <a:solidFill>
                  <a:schemeClr val="bg1"/>
                </a:solidFill>
                <a:latin typeface="Bahnschrift SemiBold" panose="020B0502040204020203" pitchFamily="34" charset="0"/>
                <a:cs typeface="Times New Roman"/>
              </a:rPr>
              <a:t>links </a:t>
            </a:r>
            <a:r>
              <a:rPr lang="en-IN" spc="-5" dirty="0">
                <a:solidFill>
                  <a:schemeClr val="bg1"/>
                </a:solidFill>
                <a:latin typeface="Bahnschrift SemiBold" panose="020B0502040204020203" pitchFamily="34" charset="0"/>
                <a:cs typeface="Times New Roman"/>
              </a:rPr>
              <a:t>so each </a:t>
            </a:r>
            <a:r>
              <a:rPr lang="en-IN" dirty="0">
                <a:solidFill>
                  <a:schemeClr val="bg1"/>
                </a:solidFill>
                <a:latin typeface="Bahnschrift SemiBold" panose="020B0502040204020203" pitchFamily="34" charset="0"/>
                <a:cs typeface="Times New Roman"/>
              </a:rPr>
              <a:t>link </a:t>
            </a:r>
            <a:r>
              <a:rPr lang="en-IN" spc="-10" dirty="0">
                <a:solidFill>
                  <a:schemeClr val="bg1"/>
                </a:solidFill>
                <a:latin typeface="Bahnschrift SemiBold" panose="020B0502040204020203" pitchFamily="34" charset="0"/>
                <a:cs typeface="Times New Roman"/>
              </a:rPr>
              <a:t>can </a:t>
            </a:r>
            <a:r>
              <a:rPr lang="en-IN" dirty="0">
                <a:solidFill>
                  <a:schemeClr val="bg1"/>
                </a:solidFill>
                <a:latin typeface="Bahnschrift SemiBold" panose="020B0502040204020203" pitchFamily="34" charset="0"/>
                <a:cs typeface="Times New Roman"/>
              </a:rPr>
              <a:t>only  </a:t>
            </a:r>
            <a:r>
              <a:rPr lang="en-IN" spc="-5" dirty="0">
                <a:solidFill>
                  <a:schemeClr val="bg1"/>
                </a:solidFill>
                <a:latin typeface="Bahnschrift SemiBold" panose="020B0502040204020203" pitchFamily="34" charset="0"/>
                <a:cs typeface="Times New Roman"/>
              </a:rPr>
              <a:t>carry its own data load. So </a:t>
            </a:r>
            <a:r>
              <a:rPr lang="en-IN" spc="-10" dirty="0">
                <a:solidFill>
                  <a:schemeClr val="bg1"/>
                </a:solidFill>
                <a:latin typeface="Bahnschrift SemiBold" panose="020B0502040204020203" pitchFamily="34" charset="0"/>
                <a:cs typeface="Times New Roman"/>
              </a:rPr>
              <a:t>traffic </a:t>
            </a:r>
            <a:r>
              <a:rPr lang="en-IN" spc="-5" dirty="0">
                <a:solidFill>
                  <a:schemeClr val="bg1"/>
                </a:solidFill>
                <a:latin typeface="Bahnschrift SemiBold" panose="020B0502040204020203" pitchFamily="34" charset="0"/>
                <a:cs typeface="Times New Roman"/>
              </a:rPr>
              <a:t>problem </a:t>
            </a:r>
            <a:r>
              <a:rPr lang="en-IN" spc="-10" dirty="0">
                <a:solidFill>
                  <a:schemeClr val="bg1"/>
                </a:solidFill>
                <a:latin typeface="Bahnschrift SemiBold" panose="020B0502040204020203" pitchFamily="34" charset="0"/>
                <a:cs typeface="Times New Roman"/>
              </a:rPr>
              <a:t>can </a:t>
            </a:r>
            <a:r>
              <a:rPr lang="en-IN" dirty="0">
                <a:solidFill>
                  <a:schemeClr val="bg1"/>
                </a:solidFill>
                <a:latin typeface="Bahnschrift SemiBold" panose="020B0502040204020203" pitchFamily="34" charset="0"/>
                <a:cs typeface="Times New Roman"/>
              </a:rPr>
              <a:t>be  </a:t>
            </a:r>
            <a:r>
              <a:rPr lang="en-IN" spc="-5" dirty="0">
                <a:solidFill>
                  <a:schemeClr val="bg1"/>
                </a:solidFill>
                <a:latin typeface="Bahnschrift SemiBold" panose="020B0502040204020203" pitchFamily="34" charset="0"/>
                <a:cs typeface="Times New Roman"/>
              </a:rPr>
              <a:t>avoided.</a:t>
            </a:r>
          </a:p>
          <a:p>
            <a:pPr marL="12065" marR="5080">
              <a:lnSpc>
                <a:spcPct val="100000"/>
              </a:lnSpc>
              <a:spcBef>
                <a:spcPts val="969"/>
              </a:spcBef>
              <a:buClr>
                <a:srgbClr val="252525"/>
              </a:buClr>
              <a:tabLst>
                <a:tab pos="756285" algn="l"/>
                <a:tab pos="756920" algn="l"/>
              </a:tabLst>
            </a:pPr>
            <a:endParaRPr lang="en-IN" dirty="0">
              <a:solidFill>
                <a:schemeClr val="bg1"/>
              </a:solidFill>
              <a:latin typeface="Bahnschrift SemiBold" panose="020B0502040204020203" pitchFamily="34" charset="0"/>
              <a:cs typeface="Times New Roman"/>
            </a:endParaRPr>
          </a:p>
          <a:p>
            <a:pPr marL="297815" marR="27940" indent="-285750">
              <a:lnSpc>
                <a:spcPct val="100000"/>
              </a:lnSpc>
              <a:spcBef>
                <a:spcPts val="675"/>
              </a:spcBef>
              <a:buClr>
                <a:srgbClr val="252525"/>
              </a:buClr>
              <a:buFont typeface="Arial" panose="020B0604020202020204" pitchFamily="34" charset="0"/>
              <a:buChar char="•"/>
              <a:tabLst>
                <a:tab pos="756285" algn="l"/>
                <a:tab pos="756920" algn="l"/>
              </a:tabLst>
            </a:pPr>
            <a:r>
              <a:rPr lang="en-IN" spc="-5" dirty="0">
                <a:solidFill>
                  <a:schemeClr val="bg1"/>
                </a:solidFill>
                <a:latin typeface="Bahnschrift SemiBold" panose="020B0502040204020203" pitchFamily="34" charset="0"/>
                <a:cs typeface="Times New Roman"/>
              </a:rPr>
              <a:t>It is </a:t>
            </a:r>
            <a:r>
              <a:rPr lang="en-IN" dirty="0">
                <a:solidFill>
                  <a:schemeClr val="bg1"/>
                </a:solidFill>
                <a:latin typeface="Bahnschrift SemiBold" panose="020B0502040204020203" pitchFamily="34" charset="0"/>
                <a:cs typeface="Times New Roman"/>
              </a:rPr>
              <a:t>robust. </a:t>
            </a:r>
            <a:r>
              <a:rPr lang="en-IN" spc="-5" dirty="0">
                <a:solidFill>
                  <a:schemeClr val="bg1"/>
                </a:solidFill>
                <a:latin typeface="Bahnschrift SemiBold" panose="020B0502040204020203" pitchFamily="34" charset="0"/>
                <a:cs typeface="Times New Roman"/>
              </a:rPr>
              <a:t>If any </a:t>
            </a:r>
            <a:r>
              <a:rPr lang="en-IN" dirty="0">
                <a:solidFill>
                  <a:schemeClr val="bg1"/>
                </a:solidFill>
                <a:latin typeface="Bahnschrift SemiBold" panose="020B0502040204020203" pitchFamily="34" charset="0"/>
                <a:cs typeface="Times New Roman"/>
              </a:rPr>
              <a:t>one link </a:t>
            </a:r>
            <a:r>
              <a:rPr lang="en-IN" spc="-5" dirty="0">
                <a:solidFill>
                  <a:schemeClr val="bg1"/>
                </a:solidFill>
                <a:latin typeface="Bahnschrift SemiBold" panose="020B0502040204020203" pitchFamily="34" charset="0"/>
                <a:cs typeface="Times New Roman"/>
              </a:rPr>
              <a:t>get damaged it cannot  </a:t>
            </a:r>
            <a:r>
              <a:rPr lang="en-IN" spc="-10" dirty="0">
                <a:solidFill>
                  <a:schemeClr val="bg1"/>
                </a:solidFill>
                <a:latin typeface="Bahnschrift SemiBold" panose="020B0502040204020203" pitchFamily="34" charset="0"/>
                <a:cs typeface="Times New Roman"/>
              </a:rPr>
              <a:t>affect</a:t>
            </a:r>
            <a:r>
              <a:rPr lang="en-IN" spc="-30" dirty="0">
                <a:solidFill>
                  <a:schemeClr val="bg1"/>
                </a:solidFill>
                <a:latin typeface="Bahnschrift SemiBold" panose="020B0502040204020203" pitchFamily="34" charset="0"/>
                <a:cs typeface="Times New Roman"/>
              </a:rPr>
              <a:t> </a:t>
            </a:r>
            <a:r>
              <a:rPr lang="en-IN" spc="-5" dirty="0">
                <a:solidFill>
                  <a:schemeClr val="bg1"/>
                </a:solidFill>
                <a:latin typeface="Bahnschrift SemiBold" panose="020B0502040204020203" pitchFamily="34" charset="0"/>
                <a:cs typeface="Times New Roman"/>
              </a:rPr>
              <a:t>others.</a:t>
            </a:r>
          </a:p>
          <a:p>
            <a:pPr marL="12065" marR="27940">
              <a:lnSpc>
                <a:spcPct val="100000"/>
              </a:lnSpc>
              <a:spcBef>
                <a:spcPts val="675"/>
              </a:spcBef>
              <a:buClr>
                <a:srgbClr val="252525"/>
              </a:buClr>
              <a:tabLst>
                <a:tab pos="756285" algn="l"/>
                <a:tab pos="756920" algn="l"/>
              </a:tabLst>
            </a:pPr>
            <a:endParaRPr lang="en-IN" dirty="0">
              <a:solidFill>
                <a:schemeClr val="bg1"/>
              </a:solidFill>
              <a:latin typeface="Bahnschrift SemiBold" panose="020B0502040204020203" pitchFamily="34" charset="0"/>
              <a:cs typeface="Times New Roman"/>
            </a:endParaRPr>
          </a:p>
          <a:p>
            <a:pPr marL="297815" marR="539115" indent="-285750">
              <a:lnSpc>
                <a:spcPct val="100000"/>
              </a:lnSpc>
              <a:spcBef>
                <a:spcPts val="670"/>
              </a:spcBef>
              <a:buClr>
                <a:srgbClr val="252525"/>
              </a:buClr>
              <a:buFont typeface="Wingdings" panose="05000000000000000000" pitchFamily="2" charset="2"/>
              <a:buChar char="Ø"/>
              <a:tabLst>
                <a:tab pos="756285" algn="l"/>
                <a:tab pos="756920" algn="l"/>
              </a:tabLst>
            </a:pPr>
            <a:r>
              <a:rPr lang="en-IN" spc="-5" dirty="0">
                <a:solidFill>
                  <a:schemeClr val="bg1"/>
                </a:solidFill>
                <a:latin typeface="Bahnschrift SemiBold" panose="020B0502040204020203" pitchFamily="34" charset="0"/>
                <a:cs typeface="Times New Roman"/>
              </a:rPr>
              <a:t>It gives privacy and </a:t>
            </a:r>
            <a:r>
              <a:rPr lang="en-IN" spc="-15" dirty="0">
                <a:solidFill>
                  <a:schemeClr val="bg1"/>
                </a:solidFill>
                <a:latin typeface="Bahnschrift SemiBold" panose="020B0502040204020203" pitchFamily="34" charset="0"/>
                <a:cs typeface="Times New Roman"/>
              </a:rPr>
              <a:t>security.</a:t>
            </a:r>
          </a:p>
          <a:p>
            <a:pPr marL="12065" marR="539115">
              <a:lnSpc>
                <a:spcPct val="100000"/>
              </a:lnSpc>
              <a:spcBef>
                <a:spcPts val="670"/>
              </a:spcBef>
              <a:buClr>
                <a:srgbClr val="252525"/>
              </a:buClr>
              <a:tabLst>
                <a:tab pos="756285" algn="l"/>
                <a:tab pos="756920" algn="l"/>
              </a:tabLst>
            </a:pPr>
            <a:endParaRPr lang="en-IN" spc="-15" dirty="0">
              <a:solidFill>
                <a:schemeClr val="bg1"/>
              </a:solidFill>
              <a:latin typeface="Bahnschrift SemiBold" panose="020B0502040204020203" pitchFamily="34" charset="0"/>
              <a:cs typeface="Times New Roman"/>
            </a:endParaRPr>
          </a:p>
          <a:p>
            <a:pPr marL="297815" marR="539115" indent="-285750">
              <a:lnSpc>
                <a:spcPct val="100000"/>
              </a:lnSpc>
              <a:spcBef>
                <a:spcPts val="670"/>
              </a:spcBef>
              <a:buClr>
                <a:srgbClr val="252525"/>
              </a:buClr>
              <a:buFont typeface="Arial" panose="020B0604020202020204" pitchFamily="34" charset="0"/>
              <a:buChar char="•"/>
              <a:tabLst>
                <a:tab pos="756285" algn="l"/>
                <a:tab pos="756920" algn="l"/>
              </a:tabLst>
            </a:pPr>
            <a:r>
              <a:rPr lang="en-IN" spc="-5" dirty="0">
                <a:solidFill>
                  <a:schemeClr val="bg1"/>
                </a:solidFill>
                <a:latin typeface="Bahnschrift SemiBold" panose="020B0502040204020203" pitchFamily="34" charset="0"/>
                <a:cs typeface="Times New Roman"/>
              </a:rPr>
              <a:t>Fault identification and fault isolation are</a:t>
            </a:r>
            <a:r>
              <a:rPr lang="en-IN" spc="-35" dirty="0">
                <a:solidFill>
                  <a:schemeClr val="bg1"/>
                </a:solidFill>
                <a:latin typeface="Bahnschrift SemiBold" panose="020B0502040204020203" pitchFamily="34" charset="0"/>
                <a:cs typeface="Times New Roman"/>
              </a:rPr>
              <a:t> </a:t>
            </a:r>
            <a:r>
              <a:rPr lang="en-IN" spc="-40" dirty="0">
                <a:solidFill>
                  <a:schemeClr val="bg1"/>
                </a:solidFill>
                <a:latin typeface="Bahnschrift SemiBold" panose="020B0502040204020203" pitchFamily="34" charset="0"/>
                <a:cs typeface="Times New Roman"/>
              </a:rPr>
              <a:t>easy.</a:t>
            </a:r>
            <a:endParaRPr lang="en-IN" dirty="0">
              <a:solidFill>
                <a:schemeClr val="bg1"/>
              </a:solidFill>
              <a:latin typeface="Bahnschrift SemiBold" panose="020B0502040204020203" pitchFamily="34" charset="0"/>
              <a:cs typeface="Times New Roman"/>
            </a:endParaRPr>
          </a:p>
        </p:txBody>
      </p:sp>
    </p:spTree>
    <p:extLst>
      <p:ext uri="{BB962C8B-B14F-4D97-AF65-F5344CB8AC3E}">
        <p14:creationId xmlns:p14="http://schemas.microsoft.com/office/powerpoint/2010/main" val="10625448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533400" y="1422450"/>
            <a:ext cx="4149204" cy="2962466"/>
          </a:xfrm>
          <a:prstGeom prst="rect">
            <a:avLst/>
          </a:prstGeom>
          <a:blipFill>
            <a:blip r:embed="rId2" cstate="print"/>
            <a:stretch>
              <a:fillRect/>
            </a:stretch>
          </a:blipFill>
        </p:spPr>
        <p:txBody>
          <a:bodyPr wrap="square" lIns="0" tIns="0" rIns="0" bIns="0" rtlCol="0"/>
          <a:lstStyle/>
          <a:p>
            <a:endParaRPr/>
          </a:p>
        </p:txBody>
      </p:sp>
      <p:sp>
        <p:nvSpPr>
          <p:cNvPr id="6" name="object 3"/>
          <p:cNvSpPr txBox="1">
            <a:spLocks/>
          </p:cNvSpPr>
          <p:nvPr/>
        </p:nvSpPr>
        <p:spPr bwMode="auto">
          <a:xfrm>
            <a:off x="2276821" y="209550"/>
            <a:ext cx="4624705" cy="689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70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spcBef>
                <a:spcPts val="100"/>
              </a:spcBef>
            </a:pPr>
            <a:r>
              <a:rPr lang="en-IN" kern="0" spc="-5" dirty="0">
                <a:solidFill>
                  <a:srgbClr val="FF0000"/>
                </a:solidFill>
                <a:latin typeface="Bahnschrift SemiBold" panose="020B0502040204020203" pitchFamily="34" charset="0"/>
              </a:rPr>
              <a:t>Mesh</a:t>
            </a:r>
            <a:r>
              <a:rPr lang="en-IN" kern="0" spc="-150" dirty="0">
                <a:solidFill>
                  <a:srgbClr val="FF0000"/>
                </a:solidFill>
                <a:latin typeface="Bahnschrift SemiBold" panose="020B0502040204020203" pitchFamily="34" charset="0"/>
              </a:rPr>
              <a:t> </a:t>
            </a:r>
            <a:r>
              <a:rPr lang="en-IN" kern="0" spc="-80" dirty="0">
                <a:solidFill>
                  <a:srgbClr val="FF0000"/>
                </a:solidFill>
                <a:latin typeface="Bahnschrift SemiBold" panose="020B0502040204020203" pitchFamily="34" charset="0"/>
              </a:rPr>
              <a:t>Topology</a:t>
            </a:r>
          </a:p>
        </p:txBody>
      </p:sp>
      <p:sp>
        <p:nvSpPr>
          <p:cNvPr id="7" name="object 4"/>
          <p:cNvSpPr/>
          <p:nvPr/>
        </p:nvSpPr>
        <p:spPr>
          <a:xfrm>
            <a:off x="5024760" y="1442610"/>
            <a:ext cx="3738239" cy="29423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946634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2438400" y="209550"/>
            <a:ext cx="4204970" cy="689932"/>
          </a:xfrm>
          <a:prstGeom prst="rect">
            <a:avLst/>
          </a:prstGeom>
        </p:spPr>
        <p:txBody>
          <a:bodyPr vert="horz" wrap="square" lIns="0" tIns="12700" rIns="0" bIns="0" rtlCol="0">
            <a:spAutoFit/>
          </a:bodyPr>
          <a:lstStyle/>
          <a:p>
            <a:pPr marL="12700">
              <a:lnSpc>
                <a:spcPct val="100000"/>
              </a:lnSpc>
              <a:spcBef>
                <a:spcPts val="100"/>
              </a:spcBef>
            </a:pPr>
            <a:r>
              <a:rPr b="1" dirty="0">
                <a:solidFill>
                  <a:srgbClr val="FFFF00"/>
                </a:solidFill>
                <a:effectLst>
                  <a:outerShdw blurRad="38100" dist="38100" dir="2700000" algn="tl">
                    <a:srgbClr val="000000">
                      <a:alpha val="43137"/>
                    </a:srgbClr>
                  </a:outerShdw>
                </a:effectLst>
                <a:latin typeface="Bahnschrift SemiBold" panose="020B0502040204020203" pitchFamily="34" charset="0"/>
              </a:rPr>
              <a:t>Star</a:t>
            </a:r>
            <a:r>
              <a:rPr b="1" spc="-170" dirty="0">
                <a:solidFill>
                  <a:srgbClr val="FFFF00"/>
                </a:solidFill>
                <a:effectLst>
                  <a:outerShdw blurRad="38100" dist="38100" dir="2700000" algn="tl">
                    <a:srgbClr val="000000">
                      <a:alpha val="43137"/>
                    </a:srgbClr>
                  </a:outerShdw>
                </a:effectLst>
                <a:latin typeface="Bahnschrift SemiBold" panose="020B0502040204020203" pitchFamily="34" charset="0"/>
              </a:rPr>
              <a:t> </a:t>
            </a:r>
            <a:r>
              <a:rPr b="1" spc="-80" dirty="0">
                <a:solidFill>
                  <a:srgbClr val="FFFF00"/>
                </a:solidFill>
                <a:effectLst>
                  <a:outerShdw blurRad="38100" dist="38100" dir="2700000" algn="tl">
                    <a:srgbClr val="000000">
                      <a:alpha val="43137"/>
                    </a:srgbClr>
                  </a:outerShdw>
                </a:effectLst>
                <a:latin typeface="Bahnschrift SemiBold" panose="020B0502040204020203" pitchFamily="34" charset="0"/>
              </a:rPr>
              <a:t>Topology</a:t>
            </a:r>
          </a:p>
        </p:txBody>
      </p:sp>
      <p:sp>
        <p:nvSpPr>
          <p:cNvPr id="6" name="object 6"/>
          <p:cNvSpPr txBox="1"/>
          <p:nvPr/>
        </p:nvSpPr>
        <p:spPr>
          <a:xfrm>
            <a:off x="555175" y="1276350"/>
            <a:ext cx="7772400" cy="2743700"/>
          </a:xfrm>
          <a:prstGeom prst="rect">
            <a:avLst/>
          </a:prstGeom>
        </p:spPr>
        <p:txBody>
          <a:bodyPr vert="horz" wrap="square" lIns="0" tIns="12065" rIns="0" bIns="0" rtlCol="0">
            <a:spAutoFit/>
          </a:bodyPr>
          <a:lstStyle/>
          <a:p>
            <a:pPr marL="355600" marR="5080" indent="-342900">
              <a:lnSpc>
                <a:spcPct val="100000"/>
              </a:lnSpc>
              <a:spcBef>
                <a:spcPts val="95"/>
              </a:spcBef>
              <a:buFont typeface="Arial"/>
              <a:buChar char="•"/>
              <a:tabLst>
                <a:tab pos="354965" algn="l"/>
                <a:tab pos="355600" algn="l"/>
              </a:tabLst>
            </a:pPr>
            <a:r>
              <a:rPr sz="2000" spc="-5" dirty="0">
                <a:solidFill>
                  <a:schemeClr val="bg1"/>
                </a:solidFill>
                <a:latin typeface="Bahnschrift SemiBold" panose="020B0502040204020203" pitchFamily="34" charset="0"/>
                <a:cs typeface="Times New Roman"/>
              </a:rPr>
              <a:t>Here </a:t>
            </a:r>
            <a:r>
              <a:rPr sz="2000" spc="-10" dirty="0">
                <a:solidFill>
                  <a:schemeClr val="bg1"/>
                </a:solidFill>
                <a:latin typeface="Bahnschrift SemiBold" panose="020B0502040204020203" pitchFamily="34" charset="0"/>
                <a:cs typeface="Times New Roman"/>
              </a:rPr>
              <a:t>each </a:t>
            </a:r>
            <a:r>
              <a:rPr sz="2000" spc="-5" dirty="0">
                <a:solidFill>
                  <a:schemeClr val="bg1"/>
                </a:solidFill>
                <a:latin typeface="Bahnschrift SemiBold" panose="020B0502040204020203" pitchFamily="34" charset="0"/>
                <a:cs typeface="Times New Roman"/>
              </a:rPr>
              <a:t>device has a dedicated </a:t>
            </a:r>
            <a:r>
              <a:rPr sz="2000" dirty="0">
                <a:solidFill>
                  <a:schemeClr val="bg1"/>
                </a:solidFill>
                <a:latin typeface="Bahnschrift SemiBold" panose="020B0502040204020203" pitchFamily="34" charset="0"/>
                <a:cs typeface="Times New Roman"/>
              </a:rPr>
              <a:t>point-to-point </a:t>
            </a:r>
            <a:r>
              <a:rPr sz="2000" spc="-5" dirty="0">
                <a:solidFill>
                  <a:schemeClr val="bg1"/>
                </a:solidFill>
                <a:latin typeface="Bahnschrift SemiBold" panose="020B0502040204020203" pitchFamily="34" charset="0"/>
                <a:cs typeface="Times New Roman"/>
              </a:rPr>
              <a:t>link  to the central controller called “Hub”(Act as a  Exchange).</a:t>
            </a:r>
            <a:endParaRPr sz="2000" dirty="0">
              <a:solidFill>
                <a:schemeClr val="bg1"/>
              </a:solidFill>
              <a:latin typeface="Bahnschrift SemiBold" panose="020B0502040204020203" pitchFamily="34" charset="0"/>
              <a:cs typeface="Times New Roman"/>
            </a:endParaRPr>
          </a:p>
          <a:p>
            <a:pPr marL="355600" indent="-342900">
              <a:lnSpc>
                <a:spcPct val="100000"/>
              </a:lnSpc>
              <a:spcBef>
                <a:spcPts val="675"/>
              </a:spcBef>
              <a:buFont typeface="Arial"/>
              <a:buChar char="•"/>
              <a:tabLst>
                <a:tab pos="354965" algn="l"/>
                <a:tab pos="355600" algn="l"/>
              </a:tabLst>
            </a:pPr>
            <a:r>
              <a:rPr sz="2000" spc="-5" dirty="0">
                <a:solidFill>
                  <a:schemeClr val="bg1"/>
                </a:solidFill>
                <a:latin typeface="Bahnschrift SemiBold" panose="020B0502040204020203" pitchFamily="34" charset="0"/>
                <a:cs typeface="Times New Roman"/>
              </a:rPr>
              <a:t>There is no direct </a:t>
            </a:r>
            <a:r>
              <a:rPr sz="2000" spc="-10" dirty="0">
                <a:solidFill>
                  <a:schemeClr val="bg1"/>
                </a:solidFill>
                <a:latin typeface="Bahnschrift SemiBold" panose="020B0502040204020203" pitchFamily="34" charset="0"/>
                <a:cs typeface="Times New Roman"/>
              </a:rPr>
              <a:t>traffic </a:t>
            </a:r>
            <a:r>
              <a:rPr sz="2000" spc="-5" dirty="0">
                <a:solidFill>
                  <a:schemeClr val="bg1"/>
                </a:solidFill>
                <a:latin typeface="Bahnschrift SemiBold" panose="020B0502040204020203" pitchFamily="34" charset="0"/>
                <a:cs typeface="Times New Roman"/>
              </a:rPr>
              <a:t>between devices.</a:t>
            </a:r>
            <a:endParaRPr sz="2000" dirty="0">
              <a:solidFill>
                <a:schemeClr val="bg1"/>
              </a:solidFill>
              <a:latin typeface="Bahnschrift SemiBold" panose="020B0502040204020203" pitchFamily="34" charset="0"/>
              <a:cs typeface="Times New Roman"/>
            </a:endParaRPr>
          </a:p>
          <a:p>
            <a:pPr marL="355600" marR="683895" indent="-342900">
              <a:lnSpc>
                <a:spcPct val="100000"/>
              </a:lnSpc>
              <a:spcBef>
                <a:spcPts val="670"/>
              </a:spcBef>
              <a:buFont typeface="Arial"/>
              <a:buChar char="•"/>
              <a:tabLst>
                <a:tab pos="354965" algn="l"/>
                <a:tab pos="355600" algn="l"/>
              </a:tabLst>
            </a:pPr>
            <a:r>
              <a:rPr sz="2000" spc="-5" dirty="0">
                <a:solidFill>
                  <a:schemeClr val="bg1"/>
                </a:solidFill>
                <a:latin typeface="Bahnschrift SemiBold" panose="020B0502040204020203" pitchFamily="34" charset="0"/>
                <a:cs typeface="Times New Roman"/>
              </a:rPr>
              <a:t>The transmission are occurred </a:t>
            </a:r>
            <a:r>
              <a:rPr sz="2000" dirty="0">
                <a:solidFill>
                  <a:schemeClr val="bg1"/>
                </a:solidFill>
                <a:latin typeface="Bahnschrift SemiBold" panose="020B0502040204020203" pitchFamily="34" charset="0"/>
                <a:cs typeface="Times New Roman"/>
              </a:rPr>
              <a:t>only through</a:t>
            </a:r>
            <a:r>
              <a:rPr sz="2000" spc="-75" dirty="0">
                <a:solidFill>
                  <a:schemeClr val="bg1"/>
                </a:solidFill>
                <a:latin typeface="Bahnschrift SemiBold" panose="020B0502040204020203" pitchFamily="34" charset="0"/>
                <a:cs typeface="Times New Roman"/>
              </a:rPr>
              <a:t> </a:t>
            </a:r>
            <a:r>
              <a:rPr sz="2000" dirty="0">
                <a:solidFill>
                  <a:schemeClr val="bg1"/>
                </a:solidFill>
                <a:latin typeface="Bahnschrift SemiBold" panose="020B0502040204020203" pitchFamily="34" charset="0"/>
                <a:cs typeface="Times New Roman"/>
              </a:rPr>
              <a:t>the  </a:t>
            </a:r>
            <a:r>
              <a:rPr sz="2000" spc="-5" dirty="0">
                <a:solidFill>
                  <a:schemeClr val="bg1"/>
                </a:solidFill>
                <a:latin typeface="Bahnschrift SemiBold" panose="020B0502040204020203" pitchFamily="34" charset="0"/>
                <a:cs typeface="Times New Roman"/>
              </a:rPr>
              <a:t>central</a:t>
            </a:r>
            <a:r>
              <a:rPr sz="2000" spc="-20" dirty="0">
                <a:solidFill>
                  <a:schemeClr val="bg1"/>
                </a:solidFill>
                <a:latin typeface="Bahnschrift SemiBold" panose="020B0502040204020203" pitchFamily="34" charset="0"/>
                <a:cs typeface="Times New Roman"/>
              </a:rPr>
              <a:t> </a:t>
            </a:r>
            <a:r>
              <a:rPr sz="2000" spc="-5" dirty="0">
                <a:solidFill>
                  <a:schemeClr val="bg1"/>
                </a:solidFill>
                <a:latin typeface="Bahnschrift SemiBold" panose="020B0502040204020203" pitchFamily="34" charset="0"/>
                <a:cs typeface="Times New Roman"/>
              </a:rPr>
              <a:t>“hub”.</a:t>
            </a:r>
            <a:endParaRPr sz="2000" dirty="0">
              <a:solidFill>
                <a:schemeClr val="bg1"/>
              </a:solidFill>
              <a:latin typeface="Bahnschrift SemiBold" panose="020B0502040204020203" pitchFamily="34" charset="0"/>
              <a:cs typeface="Times New Roman"/>
            </a:endParaRPr>
          </a:p>
          <a:p>
            <a:pPr marL="355600" marR="92075" indent="-342900" algn="just">
              <a:lnSpc>
                <a:spcPct val="100000"/>
              </a:lnSpc>
              <a:spcBef>
                <a:spcPts val="675"/>
              </a:spcBef>
              <a:buFont typeface="Arial"/>
              <a:buChar char="•"/>
              <a:tabLst>
                <a:tab pos="355600" algn="l"/>
              </a:tabLst>
            </a:pPr>
            <a:r>
              <a:rPr sz="2000" spc="-5" dirty="0">
                <a:solidFill>
                  <a:schemeClr val="bg1"/>
                </a:solidFill>
                <a:latin typeface="Bahnschrift SemiBold" panose="020B0502040204020203" pitchFamily="34" charset="0"/>
                <a:cs typeface="Times New Roman"/>
              </a:rPr>
              <a:t>When device 1 wants to send data to device </a:t>
            </a:r>
            <a:r>
              <a:rPr sz="2000" dirty="0">
                <a:solidFill>
                  <a:schemeClr val="bg1"/>
                </a:solidFill>
                <a:latin typeface="Bahnschrift SemiBold" panose="020B0502040204020203" pitchFamily="34" charset="0"/>
                <a:cs typeface="Times New Roman"/>
              </a:rPr>
              <a:t>2; First  </a:t>
            </a:r>
            <a:r>
              <a:rPr sz="2000" spc="-5" dirty="0">
                <a:solidFill>
                  <a:schemeClr val="bg1"/>
                </a:solidFill>
                <a:latin typeface="Bahnschrift SemiBold" panose="020B0502040204020203" pitchFamily="34" charset="0"/>
                <a:cs typeface="Times New Roman"/>
              </a:rPr>
              <a:t>sends </a:t>
            </a:r>
            <a:r>
              <a:rPr sz="2000" dirty="0">
                <a:solidFill>
                  <a:schemeClr val="bg1"/>
                </a:solidFill>
                <a:latin typeface="Bahnschrift SemiBold" panose="020B0502040204020203" pitchFamily="34" charset="0"/>
                <a:cs typeface="Times New Roman"/>
              </a:rPr>
              <a:t>the </a:t>
            </a:r>
            <a:r>
              <a:rPr sz="2000" spc="-5" dirty="0">
                <a:solidFill>
                  <a:schemeClr val="bg1"/>
                </a:solidFill>
                <a:latin typeface="Bahnschrift SemiBold" panose="020B0502040204020203" pitchFamily="34" charset="0"/>
                <a:cs typeface="Times New Roman"/>
              </a:rPr>
              <a:t>data to hub. Which then relays </a:t>
            </a:r>
            <a:r>
              <a:rPr sz="2000" dirty="0">
                <a:solidFill>
                  <a:schemeClr val="bg1"/>
                </a:solidFill>
                <a:latin typeface="Bahnschrift SemiBold" panose="020B0502040204020203" pitchFamily="34" charset="0"/>
                <a:cs typeface="Times New Roman"/>
              </a:rPr>
              <a:t>the </a:t>
            </a:r>
            <a:r>
              <a:rPr sz="2000" spc="-5" dirty="0">
                <a:solidFill>
                  <a:schemeClr val="bg1"/>
                </a:solidFill>
                <a:latin typeface="Bahnschrift SemiBold" panose="020B0502040204020203" pitchFamily="34" charset="0"/>
                <a:cs typeface="Times New Roman"/>
              </a:rPr>
              <a:t>data to  the </a:t>
            </a:r>
            <a:r>
              <a:rPr sz="2000" dirty="0">
                <a:solidFill>
                  <a:schemeClr val="bg1"/>
                </a:solidFill>
                <a:latin typeface="Bahnschrift SemiBold" panose="020B0502040204020203" pitchFamily="34" charset="0"/>
                <a:cs typeface="Times New Roman"/>
              </a:rPr>
              <a:t>other </a:t>
            </a:r>
            <a:r>
              <a:rPr sz="2000" spc="-5" dirty="0">
                <a:solidFill>
                  <a:schemeClr val="bg1"/>
                </a:solidFill>
                <a:latin typeface="Bahnschrift SemiBold" panose="020B0502040204020203" pitchFamily="34" charset="0"/>
                <a:cs typeface="Times New Roman"/>
              </a:rPr>
              <a:t>connected</a:t>
            </a:r>
            <a:r>
              <a:rPr sz="2000" spc="-50" dirty="0">
                <a:solidFill>
                  <a:schemeClr val="bg1"/>
                </a:solidFill>
                <a:latin typeface="Bahnschrift SemiBold" panose="020B0502040204020203" pitchFamily="34" charset="0"/>
                <a:cs typeface="Times New Roman"/>
              </a:rPr>
              <a:t> </a:t>
            </a:r>
            <a:r>
              <a:rPr sz="2000" spc="-5" dirty="0">
                <a:solidFill>
                  <a:schemeClr val="bg1"/>
                </a:solidFill>
                <a:latin typeface="Bahnschrift SemiBold" panose="020B0502040204020203" pitchFamily="34" charset="0"/>
                <a:cs typeface="Times New Roman"/>
              </a:rPr>
              <a:t>device.</a:t>
            </a:r>
            <a:endParaRPr sz="2000" dirty="0">
              <a:solidFill>
                <a:schemeClr val="bg1"/>
              </a:solidFill>
              <a:latin typeface="Bahnschrift SemiBold" panose="020B0502040204020203" pitchFamily="34" charset="0"/>
              <a:cs typeface="Times New Roman"/>
            </a:endParaRPr>
          </a:p>
        </p:txBody>
      </p:sp>
    </p:spTree>
    <p:extLst>
      <p:ext uri="{BB962C8B-B14F-4D97-AF65-F5344CB8AC3E}">
        <p14:creationId xmlns:p14="http://schemas.microsoft.com/office/powerpoint/2010/main" val="10410624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489751" y="1428750"/>
            <a:ext cx="3352800" cy="2984192"/>
          </a:xfrm>
          <a:prstGeom prst="rect">
            <a:avLst/>
          </a:prstGeom>
          <a:blipFill>
            <a:blip r:embed="rId2" cstate="print"/>
            <a:stretch>
              <a:fillRect/>
            </a:stretch>
          </a:blipFill>
        </p:spPr>
        <p:txBody>
          <a:bodyPr wrap="square" lIns="0" tIns="0" rIns="0" bIns="0" rtlCol="0"/>
          <a:lstStyle/>
          <a:p>
            <a:endParaRPr/>
          </a:p>
        </p:txBody>
      </p:sp>
      <p:sp>
        <p:nvSpPr>
          <p:cNvPr id="6" name="object 5"/>
          <p:cNvSpPr txBox="1">
            <a:spLocks/>
          </p:cNvSpPr>
          <p:nvPr/>
        </p:nvSpPr>
        <p:spPr bwMode="auto">
          <a:xfrm>
            <a:off x="2438400" y="209550"/>
            <a:ext cx="4204970" cy="689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70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spcBef>
                <a:spcPts val="100"/>
              </a:spcBef>
            </a:pPr>
            <a:r>
              <a:rPr lang="en-IN" b="1" kern="0">
                <a:solidFill>
                  <a:srgbClr val="FFFF00"/>
                </a:solidFill>
                <a:effectLst>
                  <a:outerShdw blurRad="38100" dist="38100" dir="2700000" algn="tl">
                    <a:srgbClr val="000000">
                      <a:alpha val="43137"/>
                    </a:srgbClr>
                  </a:outerShdw>
                </a:effectLst>
                <a:latin typeface="Bahnschrift SemiBold" panose="020B0502040204020203" pitchFamily="34" charset="0"/>
              </a:rPr>
              <a:t>Star</a:t>
            </a:r>
            <a:r>
              <a:rPr lang="en-IN" b="1" kern="0" spc="-170">
                <a:solidFill>
                  <a:srgbClr val="FFFF00"/>
                </a:solidFill>
                <a:effectLst>
                  <a:outerShdw blurRad="38100" dist="38100" dir="2700000" algn="tl">
                    <a:srgbClr val="000000">
                      <a:alpha val="43137"/>
                    </a:srgbClr>
                  </a:outerShdw>
                </a:effectLst>
                <a:latin typeface="Bahnschrift SemiBold" panose="020B0502040204020203" pitchFamily="34" charset="0"/>
              </a:rPr>
              <a:t> </a:t>
            </a:r>
            <a:r>
              <a:rPr lang="en-IN" b="1" kern="0" spc="-80">
                <a:solidFill>
                  <a:srgbClr val="FFFF00"/>
                </a:solidFill>
                <a:effectLst>
                  <a:outerShdw blurRad="38100" dist="38100" dir="2700000" algn="tl">
                    <a:srgbClr val="000000">
                      <a:alpha val="43137"/>
                    </a:srgbClr>
                  </a:outerShdw>
                </a:effectLst>
                <a:latin typeface="Bahnschrift SemiBold" panose="020B0502040204020203" pitchFamily="34" charset="0"/>
              </a:rPr>
              <a:t>Topology</a:t>
            </a:r>
            <a:endParaRPr lang="en-IN" b="1" kern="0" spc="-80" dirty="0">
              <a:solidFill>
                <a:srgbClr val="FFFF00"/>
              </a:solidFill>
              <a:effectLst>
                <a:outerShdw blurRad="38100" dist="38100" dir="2700000" algn="tl">
                  <a:srgbClr val="000000">
                    <a:alpha val="43137"/>
                  </a:srgbClr>
                </a:outerShdw>
              </a:effectLst>
              <a:latin typeface="Bahnschrift SemiBold" panose="020B0502040204020203" pitchFamily="34" charset="0"/>
            </a:endParaRPr>
          </a:p>
        </p:txBody>
      </p:sp>
      <p:sp>
        <p:nvSpPr>
          <p:cNvPr id="7" name="object 4"/>
          <p:cNvSpPr/>
          <p:nvPr/>
        </p:nvSpPr>
        <p:spPr>
          <a:xfrm>
            <a:off x="4038600" y="1402302"/>
            <a:ext cx="4792617" cy="299824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614461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457200" y="133350"/>
            <a:ext cx="8229600" cy="689932"/>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00B0F0"/>
                </a:solidFill>
                <a:effectLst>
                  <a:outerShdw blurRad="38100" dist="38100" dir="2700000" algn="tl">
                    <a:srgbClr val="000000">
                      <a:alpha val="43137"/>
                    </a:srgbClr>
                  </a:outerShdw>
                </a:effectLst>
                <a:latin typeface="Bahnschrift SemiBold" panose="020B0502040204020203" pitchFamily="34" charset="0"/>
              </a:rPr>
              <a:t>Bus</a:t>
            </a:r>
            <a:r>
              <a:rPr b="1" spc="-160" dirty="0">
                <a:solidFill>
                  <a:srgbClr val="00B0F0"/>
                </a:solidFill>
                <a:effectLst>
                  <a:outerShdw blurRad="38100" dist="38100" dir="2700000" algn="tl">
                    <a:srgbClr val="000000">
                      <a:alpha val="43137"/>
                    </a:srgbClr>
                  </a:outerShdw>
                </a:effectLst>
                <a:latin typeface="Bahnschrift SemiBold" panose="020B0502040204020203" pitchFamily="34" charset="0"/>
              </a:rPr>
              <a:t> </a:t>
            </a:r>
            <a:r>
              <a:rPr b="1" spc="-80" dirty="0">
                <a:solidFill>
                  <a:srgbClr val="00B0F0"/>
                </a:solidFill>
                <a:effectLst>
                  <a:outerShdw blurRad="38100" dist="38100" dir="2700000" algn="tl">
                    <a:srgbClr val="000000">
                      <a:alpha val="43137"/>
                    </a:srgbClr>
                  </a:outerShdw>
                </a:effectLst>
                <a:latin typeface="Bahnschrift SemiBold" panose="020B0502040204020203" pitchFamily="34" charset="0"/>
              </a:rPr>
              <a:t>Topology</a:t>
            </a:r>
          </a:p>
        </p:txBody>
      </p:sp>
      <p:sp>
        <p:nvSpPr>
          <p:cNvPr id="6" name="object 6"/>
          <p:cNvSpPr txBox="1"/>
          <p:nvPr/>
        </p:nvSpPr>
        <p:spPr>
          <a:xfrm>
            <a:off x="535943" y="1276350"/>
            <a:ext cx="7769859" cy="2304477"/>
          </a:xfrm>
          <a:prstGeom prst="rect">
            <a:avLst/>
          </a:prstGeom>
        </p:spPr>
        <p:txBody>
          <a:bodyPr vert="horz" wrap="square" lIns="0" tIns="97790" rIns="0" bIns="0" rtlCol="0">
            <a:spAutoFit/>
          </a:bodyPr>
          <a:lstStyle/>
          <a:p>
            <a:pPr marL="355600" indent="-342900" algn="just">
              <a:lnSpc>
                <a:spcPct val="100000"/>
              </a:lnSpc>
              <a:spcBef>
                <a:spcPts val="770"/>
              </a:spcBef>
              <a:buFont typeface="Arial"/>
              <a:buChar char="•"/>
              <a:tabLst>
                <a:tab pos="355600" algn="l"/>
              </a:tabLst>
            </a:pPr>
            <a:r>
              <a:rPr sz="2000" spc="-5" dirty="0">
                <a:solidFill>
                  <a:schemeClr val="bg1"/>
                </a:solidFill>
                <a:latin typeface="Times New Roman"/>
                <a:cs typeface="Times New Roman"/>
              </a:rPr>
              <a:t>A bus </a:t>
            </a:r>
            <a:r>
              <a:rPr sz="2000" dirty="0">
                <a:solidFill>
                  <a:schemeClr val="bg1"/>
                </a:solidFill>
                <a:latin typeface="Times New Roman"/>
                <a:cs typeface="Times New Roman"/>
              </a:rPr>
              <a:t>topology </a:t>
            </a:r>
            <a:r>
              <a:rPr sz="2000" spc="-5" dirty="0">
                <a:solidFill>
                  <a:schemeClr val="bg1"/>
                </a:solidFill>
                <a:latin typeface="Times New Roman"/>
                <a:cs typeface="Times New Roman"/>
              </a:rPr>
              <a:t>is</a:t>
            </a:r>
            <a:r>
              <a:rPr sz="2000" spc="-204" dirty="0">
                <a:solidFill>
                  <a:schemeClr val="bg1"/>
                </a:solidFill>
                <a:latin typeface="Times New Roman"/>
                <a:cs typeface="Times New Roman"/>
              </a:rPr>
              <a:t> </a:t>
            </a:r>
            <a:r>
              <a:rPr sz="2000" spc="-5" dirty="0">
                <a:solidFill>
                  <a:schemeClr val="bg1"/>
                </a:solidFill>
                <a:latin typeface="Times New Roman"/>
                <a:cs typeface="Times New Roman"/>
              </a:rPr>
              <a:t>multipoint.</a:t>
            </a:r>
            <a:endParaRPr sz="2000" dirty="0">
              <a:solidFill>
                <a:schemeClr val="bg1"/>
              </a:solidFill>
              <a:latin typeface="Times New Roman"/>
              <a:cs typeface="Times New Roman"/>
            </a:endParaRPr>
          </a:p>
          <a:p>
            <a:pPr marL="355600" marR="5080" indent="-342900" algn="just">
              <a:lnSpc>
                <a:spcPct val="100000"/>
              </a:lnSpc>
              <a:spcBef>
                <a:spcPts val="675"/>
              </a:spcBef>
              <a:buFont typeface="Arial"/>
              <a:buChar char="•"/>
              <a:tabLst>
                <a:tab pos="355600" algn="l"/>
              </a:tabLst>
            </a:pPr>
            <a:r>
              <a:rPr sz="2000" spc="-5" dirty="0">
                <a:solidFill>
                  <a:schemeClr val="bg1"/>
                </a:solidFill>
                <a:latin typeface="Times New Roman"/>
                <a:cs typeface="Times New Roman"/>
              </a:rPr>
              <a:t>Here one long cable act </a:t>
            </a:r>
            <a:r>
              <a:rPr sz="2000" spc="-10" dirty="0">
                <a:solidFill>
                  <a:schemeClr val="bg1"/>
                </a:solidFill>
                <a:latin typeface="Times New Roman"/>
                <a:cs typeface="Times New Roman"/>
              </a:rPr>
              <a:t>as </a:t>
            </a:r>
            <a:r>
              <a:rPr sz="2000" spc="-5" dirty="0">
                <a:solidFill>
                  <a:schemeClr val="bg1"/>
                </a:solidFill>
                <a:latin typeface="Times New Roman"/>
                <a:cs typeface="Times New Roman"/>
              </a:rPr>
              <a:t>a </a:t>
            </a:r>
            <a:r>
              <a:rPr sz="2000" dirty="0">
                <a:solidFill>
                  <a:schemeClr val="bg1"/>
                </a:solidFill>
                <a:latin typeface="Times New Roman"/>
                <a:cs typeface="Times New Roman"/>
              </a:rPr>
              <a:t>backbone </a:t>
            </a:r>
            <a:r>
              <a:rPr sz="2000" spc="-5" dirty="0">
                <a:solidFill>
                  <a:schemeClr val="bg1"/>
                </a:solidFill>
                <a:latin typeface="Times New Roman"/>
                <a:cs typeface="Times New Roman"/>
              </a:rPr>
              <a:t>to </a:t>
            </a:r>
            <a:r>
              <a:rPr sz="2000" dirty="0">
                <a:solidFill>
                  <a:schemeClr val="bg1"/>
                </a:solidFill>
                <a:latin typeface="Times New Roman"/>
                <a:cs typeface="Times New Roman"/>
              </a:rPr>
              <a:t>link </a:t>
            </a:r>
            <a:r>
              <a:rPr sz="2000" spc="-5" dirty="0">
                <a:solidFill>
                  <a:schemeClr val="bg1"/>
                </a:solidFill>
                <a:latin typeface="Times New Roman"/>
                <a:cs typeface="Times New Roman"/>
              </a:rPr>
              <a:t>all the  devices are connected to the backbone by </a:t>
            </a:r>
            <a:r>
              <a:rPr sz="2000" dirty="0">
                <a:solidFill>
                  <a:schemeClr val="bg1"/>
                </a:solidFill>
                <a:latin typeface="Times New Roman"/>
                <a:cs typeface="Times New Roman"/>
              </a:rPr>
              <a:t>drop </a:t>
            </a:r>
            <a:r>
              <a:rPr sz="2000" spc="-5" dirty="0">
                <a:solidFill>
                  <a:schemeClr val="bg1"/>
                </a:solidFill>
                <a:latin typeface="Times New Roman"/>
                <a:cs typeface="Times New Roman"/>
              </a:rPr>
              <a:t>lines  and</a:t>
            </a:r>
            <a:r>
              <a:rPr sz="2000" spc="-15" dirty="0">
                <a:solidFill>
                  <a:schemeClr val="bg1"/>
                </a:solidFill>
                <a:latin typeface="Times New Roman"/>
                <a:cs typeface="Times New Roman"/>
              </a:rPr>
              <a:t> </a:t>
            </a:r>
            <a:r>
              <a:rPr sz="2000" spc="-5" dirty="0">
                <a:solidFill>
                  <a:schemeClr val="bg1"/>
                </a:solidFill>
                <a:latin typeface="Times New Roman"/>
                <a:cs typeface="Times New Roman"/>
              </a:rPr>
              <a:t>taps.</a:t>
            </a:r>
            <a:endParaRPr sz="2000" dirty="0">
              <a:solidFill>
                <a:schemeClr val="bg1"/>
              </a:solidFill>
              <a:latin typeface="Times New Roman"/>
              <a:cs typeface="Times New Roman"/>
            </a:endParaRPr>
          </a:p>
          <a:p>
            <a:pPr marL="355600" marR="21590" indent="-342900">
              <a:lnSpc>
                <a:spcPct val="100000"/>
              </a:lnSpc>
              <a:spcBef>
                <a:spcPts val="675"/>
              </a:spcBef>
              <a:buFont typeface="Arial"/>
              <a:buChar char="•"/>
              <a:tabLst>
                <a:tab pos="354965" algn="l"/>
                <a:tab pos="355600" algn="l"/>
              </a:tabLst>
            </a:pPr>
            <a:r>
              <a:rPr sz="2000" spc="-5" dirty="0">
                <a:solidFill>
                  <a:schemeClr val="bg1"/>
                </a:solidFill>
                <a:latin typeface="Times New Roman"/>
                <a:cs typeface="Times New Roman"/>
              </a:rPr>
              <a:t>Drop line- is </a:t>
            </a:r>
            <a:r>
              <a:rPr sz="2000" dirty="0">
                <a:solidFill>
                  <a:schemeClr val="bg1"/>
                </a:solidFill>
                <a:latin typeface="Times New Roman"/>
                <a:cs typeface="Times New Roman"/>
              </a:rPr>
              <a:t>the </a:t>
            </a:r>
            <a:r>
              <a:rPr sz="2000" spc="-5" dirty="0">
                <a:solidFill>
                  <a:schemeClr val="bg1"/>
                </a:solidFill>
                <a:latin typeface="Times New Roman"/>
                <a:cs typeface="Times New Roman"/>
              </a:rPr>
              <a:t>connection b/w </a:t>
            </a:r>
            <a:r>
              <a:rPr sz="2000" dirty="0">
                <a:solidFill>
                  <a:schemeClr val="bg1"/>
                </a:solidFill>
                <a:latin typeface="Times New Roman"/>
                <a:cs typeface="Times New Roman"/>
              </a:rPr>
              <a:t>the </a:t>
            </a:r>
            <a:r>
              <a:rPr sz="2000" spc="-5" dirty="0">
                <a:solidFill>
                  <a:schemeClr val="bg1"/>
                </a:solidFill>
                <a:latin typeface="Times New Roman"/>
                <a:cs typeface="Times New Roman"/>
              </a:rPr>
              <a:t>devices and </a:t>
            </a:r>
            <a:r>
              <a:rPr sz="2000" dirty="0">
                <a:solidFill>
                  <a:schemeClr val="bg1"/>
                </a:solidFill>
                <a:latin typeface="Times New Roman"/>
                <a:cs typeface="Times New Roman"/>
              </a:rPr>
              <a:t>the  </a:t>
            </a:r>
            <a:r>
              <a:rPr sz="2000" spc="-5" dirty="0">
                <a:solidFill>
                  <a:schemeClr val="bg1"/>
                </a:solidFill>
                <a:latin typeface="Times New Roman"/>
                <a:cs typeface="Times New Roman"/>
              </a:rPr>
              <a:t>cable.</a:t>
            </a:r>
            <a:endParaRPr sz="2000" dirty="0">
              <a:solidFill>
                <a:schemeClr val="bg1"/>
              </a:solidFill>
              <a:latin typeface="Times New Roman"/>
              <a:cs typeface="Times New Roman"/>
            </a:endParaRPr>
          </a:p>
          <a:p>
            <a:pPr marL="355600" indent="-342900">
              <a:lnSpc>
                <a:spcPct val="100000"/>
              </a:lnSpc>
              <a:spcBef>
                <a:spcPts val="670"/>
              </a:spcBef>
              <a:buFont typeface="Arial"/>
              <a:buChar char="•"/>
              <a:tabLst>
                <a:tab pos="354965" algn="l"/>
                <a:tab pos="355600" algn="l"/>
              </a:tabLst>
            </a:pPr>
            <a:r>
              <a:rPr sz="2000" spc="-55" dirty="0">
                <a:solidFill>
                  <a:schemeClr val="bg1"/>
                </a:solidFill>
                <a:latin typeface="Times New Roman"/>
                <a:cs typeface="Times New Roman"/>
              </a:rPr>
              <a:t>Tap- </a:t>
            </a:r>
            <a:r>
              <a:rPr sz="2000" spc="-5" dirty="0">
                <a:solidFill>
                  <a:schemeClr val="bg1"/>
                </a:solidFill>
                <a:latin typeface="Times New Roman"/>
                <a:cs typeface="Times New Roman"/>
              </a:rPr>
              <a:t>is the splitter that cut </a:t>
            </a:r>
            <a:r>
              <a:rPr sz="2000" dirty="0">
                <a:solidFill>
                  <a:schemeClr val="bg1"/>
                </a:solidFill>
                <a:latin typeface="Times New Roman"/>
                <a:cs typeface="Times New Roman"/>
              </a:rPr>
              <a:t>the </a:t>
            </a:r>
            <a:r>
              <a:rPr sz="2000" spc="-10" dirty="0">
                <a:solidFill>
                  <a:schemeClr val="bg1"/>
                </a:solidFill>
                <a:latin typeface="Times New Roman"/>
                <a:cs typeface="Times New Roman"/>
              </a:rPr>
              <a:t>main</a:t>
            </a:r>
            <a:r>
              <a:rPr sz="2000" spc="15" dirty="0">
                <a:solidFill>
                  <a:schemeClr val="bg1"/>
                </a:solidFill>
                <a:latin typeface="Times New Roman"/>
                <a:cs typeface="Times New Roman"/>
              </a:rPr>
              <a:t> </a:t>
            </a:r>
            <a:r>
              <a:rPr sz="2000" spc="-5" dirty="0">
                <a:solidFill>
                  <a:schemeClr val="bg1"/>
                </a:solidFill>
                <a:latin typeface="Times New Roman"/>
                <a:cs typeface="Times New Roman"/>
              </a:rPr>
              <a:t>link.</a:t>
            </a:r>
            <a:endParaRPr sz="2000" dirty="0">
              <a:solidFill>
                <a:schemeClr val="bg1"/>
              </a:solidFill>
              <a:latin typeface="Times New Roman"/>
              <a:cs typeface="Times New Roman"/>
            </a:endParaRPr>
          </a:p>
          <a:p>
            <a:pPr marL="436245" indent="-424180">
              <a:lnSpc>
                <a:spcPct val="100000"/>
              </a:lnSpc>
              <a:spcBef>
                <a:spcPts val="675"/>
              </a:spcBef>
              <a:buFont typeface="Arial"/>
              <a:buChar char="•"/>
              <a:tabLst>
                <a:tab pos="436245" algn="l"/>
                <a:tab pos="436880" algn="l"/>
              </a:tabLst>
            </a:pPr>
            <a:r>
              <a:rPr sz="2000" spc="-5" dirty="0">
                <a:solidFill>
                  <a:schemeClr val="bg1"/>
                </a:solidFill>
                <a:latin typeface="Times New Roman"/>
                <a:cs typeface="Times New Roman"/>
              </a:rPr>
              <a:t>This allows only one device to transmit at a time.</a:t>
            </a:r>
            <a:endParaRPr sz="2000" dirty="0">
              <a:solidFill>
                <a:schemeClr val="bg1"/>
              </a:solidFill>
              <a:latin typeface="Times New Roman"/>
              <a:cs typeface="Times New Roman"/>
            </a:endParaRPr>
          </a:p>
        </p:txBody>
      </p:sp>
    </p:spTree>
    <p:extLst>
      <p:ext uri="{BB962C8B-B14F-4D97-AF65-F5344CB8AC3E}">
        <p14:creationId xmlns:p14="http://schemas.microsoft.com/office/powerpoint/2010/main" val="1858481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7404" y="209554"/>
            <a:ext cx="5552313" cy="625171"/>
          </a:xfrm>
          <a:prstGeom prst="rect">
            <a:avLst/>
          </a:prstGeom>
        </p:spPr>
        <p:txBody>
          <a:bodyPr vert="horz" wrap="square" lIns="0" tIns="9525" rIns="0" bIns="0" rtlCol="0">
            <a:spAutoFit/>
          </a:bodyPr>
          <a:lstStyle/>
          <a:p>
            <a:pPr marL="9525">
              <a:spcBef>
                <a:spcPts val="75"/>
              </a:spcBef>
            </a:pPr>
            <a:r>
              <a:rPr sz="4000" spc="-4" dirty="0">
                <a:solidFill>
                  <a:schemeClr val="bg1"/>
                </a:solidFill>
                <a:latin typeface="Hobo Std" pitchFamily="34" charset="0"/>
              </a:rPr>
              <a:t>Advantages of</a:t>
            </a:r>
            <a:r>
              <a:rPr sz="4000" spc="-19" dirty="0">
                <a:solidFill>
                  <a:schemeClr val="bg1"/>
                </a:solidFill>
                <a:latin typeface="Hobo Std" pitchFamily="34" charset="0"/>
              </a:rPr>
              <a:t> </a:t>
            </a:r>
            <a:r>
              <a:rPr lang="en-US" sz="4000" spc="-4" dirty="0">
                <a:solidFill>
                  <a:schemeClr val="bg1"/>
                </a:solidFill>
                <a:latin typeface="Hobo Std" pitchFamily="34" charset="0"/>
              </a:rPr>
              <a:t>P</a:t>
            </a:r>
            <a:r>
              <a:rPr sz="4000" spc="-4" dirty="0">
                <a:solidFill>
                  <a:schemeClr val="bg1"/>
                </a:solidFill>
                <a:latin typeface="Hobo Std" pitchFamily="34" charset="0"/>
              </a:rPr>
              <a:t>AN</a:t>
            </a:r>
          </a:p>
        </p:txBody>
      </p:sp>
      <p:sp>
        <p:nvSpPr>
          <p:cNvPr id="3" name="object 3"/>
          <p:cNvSpPr txBox="1"/>
          <p:nvPr/>
        </p:nvSpPr>
        <p:spPr>
          <a:xfrm>
            <a:off x="886592" y="1737487"/>
            <a:ext cx="1895951" cy="1495442"/>
          </a:xfrm>
          <a:prstGeom prst="rect">
            <a:avLst/>
          </a:prstGeom>
        </p:spPr>
        <p:txBody>
          <a:bodyPr vert="horz" wrap="square" lIns="0" tIns="104299" rIns="0" bIns="0" rtlCol="0">
            <a:spAutoFit/>
          </a:bodyPr>
          <a:lstStyle/>
          <a:p>
            <a:pPr marL="9525">
              <a:spcBef>
                <a:spcPts val="821"/>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Speed</a:t>
            </a:r>
            <a:endParaRPr dirty="0">
              <a:latin typeface="Times New Roman"/>
              <a:cs typeface="Times New Roman"/>
            </a:endParaRPr>
          </a:p>
          <a:p>
            <a:pPr marL="9525">
              <a:spcBef>
                <a:spcPts val="746"/>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Cost</a:t>
            </a:r>
            <a:endParaRPr dirty="0">
              <a:latin typeface="Times New Roman"/>
              <a:cs typeface="Times New Roman"/>
            </a:endParaRPr>
          </a:p>
          <a:p>
            <a:pPr marL="9525">
              <a:spcBef>
                <a:spcPts val="758"/>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Security</a:t>
            </a:r>
            <a:endParaRPr dirty="0">
              <a:latin typeface="Times New Roman"/>
              <a:cs typeface="Times New Roman"/>
            </a:endParaRPr>
          </a:p>
          <a:p>
            <a:pPr marL="9525">
              <a:spcBef>
                <a:spcPts val="746"/>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Resource</a:t>
            </a:r>
            <a:r>
              <a:rPr spc="-68" dirty="0">
                <a:solidFill>
                  <a:srgbClr val="FFFFFF"/>
                </a:solidFill>
                <a:latin typeface="Times New Roman"/>
                <a:cs typeface="Times New Roman"/>
              </a:rPr>
              <a:t> </a:t>
            </a:r>
            <a:r>
              <a:rPr dirty="0">
                <a:solidFill>
                  <a:srgbClr val="FFFFFF"/>
                </a:solidFill>
                <a:latin typeface="Times New Roman"/>
                <a:cs typeface="Times New Roman"/>
              </a:rPr>
              <a:t>Sharing</a:t>
            </a:r>
            <a:endParaRPr dirty="0">
              <a:latin typeface="Times New Roman"/>
              <a:cs typeface="Times New Roman"/>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6022" y="1123950"/>
            <a:ext cx="4268561" cy="3064608"/>
          </a:xfrm>
          <a:prstGeom prst="rect">
            <a:avLst/>
          </a:prstGeom>
        </p:spPr>
      </p:pic>
    </p:spTree>
    <p:extLst>
      <p:ext uri="{BB962C8B-B14F-4D97-AF65-F5344CB8AC3E}">
        <p14:creationId xmlns:p14="http://schemas.microsoft.com/office/powerpoint/2010/main" val="553356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304800" y="1768689"/>
            <a:ext cx="4267200" cy="1869124"/>
          </a:xfrm>
          <a:prstGeom prst="rect">
            <a:avLst/>
          </a:prstGeom>
          <a:blipFill>
            <a:blip r:embed="rId3" cstate="print"/>
            <a:stretch>
              <a:fillRect/>
            </a:stretch>
          </a:blipFill>
        </p:spPr>
        <p:txBody>
          <a:bodyPr wrap="square" lIns="0" tIns="0" rIns="0" bIns="0" rtlCol="0"/>
          <a:lstStyle/>
          <a:p>
            <a:endParaRPr/>
          </a:p>
        </p:txBody>
      </p:sp>
      <p:sp>
        <p:nvSpPr>
          <p:cNvPr id="6" name="object 5"/>
          <p:cNvSpPr txBox="1">
            <a:spLocks noGrp="1"/>
          </p:cNvSpPr>
          <p:nvPr>
            <p:ph type="title"/>
          </p:nvPr>
        </p:nvSpPr>
        <p:spPr>
          <a:xfrm>
            <a:off x="457200" y="133350"/>
            <a:ext cx="8229600" cy="689932"/>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00B0F0"/>
                </a:solidFill>
                <a:effectLst>
                  <a:outerShdw blurRad="38100" dist="38100" dir="2700000" algn="tl">
                    <a:srgbClr val="000000">
                      <a:alpha val="43137"/>
                    </a:srgbClr>
                  </a:outerShdw>
                </a:effectLst>
                <a:latin typeface="Bahnschrift SemiBold" panose="020B0502040204020203" pitchFamily="34" charset="0"/>
              </a:rPr>
              <a:t>Bus</a:t>
            </a:r>
            <a:r>
              <a:rPr b="1" spc="-160" dirty="0">
                <a:solidFill>
                  <a:srgbClr val="00B0F0"/>
                </a:solidFill>
                <a:effectLst>
                  <a:outerShdw blurRad="38100" dist="38100" dir="2700000" algn="tl">
                    <a:srgbClr val="000000">
                      <a:alpha val="43137"/>
                    </a:srgbClr>
                  </a:outerShdw>
                </a:effectLst>
                <a:latin typeface="Bahnschrift SemiBold" panose="020B0502040204020203" pitchFamily="34" charset="0"/>
              </a:rPr>
              <a:t> </a:t>
            </a:r>
            <a:r>
              <a:rPr b="1" spc="-80" dirty="0">
                <a:solidFill>
                  <a:srgbClr val="00B0F0"/>
                </a:solidFill>
                <a:effectLst>
                  <a:outerShdw blurRad="38100" dist="38100" dir="2700000" algn="tl">
                    <a:srgbClr val="000000">
                      <a:alpha val="43137"/>
                    </a:srgbClr>
                  </a:outerShdw>
                </a:effectLst>
                <a:latin typeface="Bahnschrift SemiBold" panose="020B0502040204020203" pitchFamily="34" charset="0"/>
              </a:rPr>
              <a:t>Topology</a:t>
            </a:r>
          </a:p>
        </p:txBody>
      </p:sp>
      <p:sp>
        <p:nvSpPr>
          <p:cNvPr id="7" name="object 4"/>
          <p:cNvSpPr/>
          <p:nvPr/>
        </p:nvSpPr>
        <p:spPr>
          <a:xfrm>
            <a:off x="4800600" y="1768689"/>
            <a:ext cx="4073525" cy="1869124"/>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0645055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323532" y="1275560"/>
            <a:ext cx="8568944" cy="3348419"/>
          </a:xfrm>
          <a:prstGeom prst="rect">
            <a:avLst/>
          </a:prstGeom>
          <a:blipFill>
            <a:blip r:embed="rId2" cstate="print"/>
            <a:stretch>
              <a:fillRect/>
            </a:stretch>
          </a:blipFill>
        </p:spPr>
        <p:txBody>
          <a:bodyPr wrap="square" lIns="0" tIns="0" rIns="0" bIns="0" rtlCol="0"/>
          <a:lstStyle/>
          <a:p>
            <a:endParaRPr/>
          </a:p>
        </p:txBody>
      </p:sp>
      <p:sp>
        <p:nvSpPr>
          <p:cNvPr id="7" name="object 5"/>
          <p:cNvSpPr txBox="1">
            <a:spLocks noGrp="1"/>
          </p:cNvSpPr>
          <p:nvPr>
            <p:ph type="title"/>
          </p:nvPr>
        </p:nvSpPr>
        <p:spPr>
          <a:xfrm>
            <a:off x="457200" y="133350"/>
            <a:ext cx="8229600" cy="689932"/>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00B0F0"/>
                </a:solidFill>
                <a:effectLst>
                  <a:outerShdw blurRad="38100" dist="38100" dir="2700000" algn="tl">
                    <a:srgbClr val="000000">
                      <a:alpha val="43137"/>
                    </a:srgbClr>
                  </a:outerShdw>
                </a:effectLst>
                <a:latin typeface="Bahnschrift SemiBold" panose="020B0502040204020203" pitchFamily="34" charset="0"/>
              </a:rPr>
              <a:t>Bus</a:t>
            </a:r>
            <a:r>
              <a:rPr b="1" spc="-160" dirty="0">
                <a:solidFill>
                  <a:srgbClr val="00B0F0"/>
                </a:solidFill>
                <a:effectLst>
                  <a:outerShdw blurRad="38100" dist="38100" dir="2700000" algn="tl">
                    <a:srgbClr val="000000">
                      <a:alpha val="43137"/>
                    </a:srgbClr>
                  </a:outerShdw>
                </a:effectLst>
                <a:latin typeface="Bahnschrift SemiBold" panose="020B0502040204020203" pitchFamily="34" charset="0"/>
              </a:rPr>
              <a:t> </a:t>
            </a:r>
            <a:r>
              <a:rPr b="1" spc="-80" dirty="0">
                <a:solidFill>
                  <a:srgbClr val="00B0F0"/>
                </a:solidFill>
                <a:effectLst>
                  <a:outerShdw blurRad="38100" dist="38100" dir="2700000" algn="tl">
                    <a:srgbClr val="000000">
                      <a:alpha val="43137"/>
                    </a:srgbClr>
                  </a:outerShdw>
                </a:effectLst>
                <a:latin typeface="Bahnschrift SemiBold" panose="020B0502040204020203" pitchFamily="34" charset="0"/>
              </a:rPr>
              <a:t>Topology</a:t>
            </a:r>
          </a:p>
        </p:txBody>
      </p:sp>
    </p:spTree>
    <p:extLst>
      <p:ext uri="{BB962C8B-B14F-4D97-AF65-F5344CB8AC3E}">
        <p14:creationId xmlns:p14="http://schemas.microsoft.com/office/powerpoint/2010/main" val="37454691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2438400" y="133350"/>
            <a:ext cx="4357370" cy="689932"/>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00B050"/>
                </a:solidFill>
                <a:effectLst>
                  <a:outerShdw blurRad="38100" dist="38100" dir="2700000" algn="tl">
                    <a:srgbClr val="000000">
                      <a:alpha val="43137"/>
                    </a:srgbClr>
                  </a:outerShdw>
                </a:effectLst>
                <a:latin typeface="Bahnschrift SemiBold" panose="020B0502040204020203" pitchFamily="34" charset="0"/>
              </a:rPr>
              <a:t>Ring</a:t>
            </a:r>
            <a:r>
              <a:rPr b="1" spc="-155" dirty="0">
                <a:solidFill>
                  <a:srgbClr val="00B050"/>
                </a:solidFill>
                <a:effectLst>
                  <a:outerShdw blurRad="38100" dist="38100" dir="2700000" algn="tl">
                    <a:srgbClr val="000000">
                      <a:alpha val="43137"/>
                    </a:srgbClr>
                  </a:outerShdw>
                </a:effectLst>
                <a:latin typeface="Bahnschrift SemiBold" panose="020B0502040204020203" pitchFamily="34" charset="0"/>
              </a:rPr>
              <a:t> </a:t>
            </a:r>
            <a:r>
              <a:rPr b="1" spc="-80" dirty="0">
                <a:solidFill>
                  <a:srgbClr val="00B050"/>
                </a:solidFill>
                <a:effectLst>
                  <a:outerShdw blurRad="38100" dist="38100" dir="2700000" algn="tl">
                    <a:srgbClr val="000000">
                      <a:alpha val="43137"/>
                    </a:srgbClr>
                  </a:outerShdw>
                </a:effectLst>
                <a:latin typeface="Bahnschrift SemiBold" panose="020B0502040204020203" pitchFamily="34" charset="0"/>
              </a:rPr>
              <a:t>Topology</a:t>
            </a:r>
          </a:p>
        </p:txBody>
      </p:sp>
      <p:sp>
        <p:nvSpPr>
          <p:cNvPr id="6" name="object 6"/>
          <p:cNvSpPr txBox="1"/>
          <p:nvPr/>
        </p:nvSpPr>
        <p:spPr>
          <a:xfrm>
            <a:off x="535940" y="1183958"/>
            <a:ext cx="8051800" cy="3022622"/>
          </a:xfrm>
          <a:prstGeom prst="rect">
            <a:avLst/>
          </a:prstGeom>
        </p:spPr>
        <p:txBody>
          <a:bodyPr vert="horz" wrap="square" lIns="0" tIns="59690" rIns="0" bIns="0" rtlCol="0">
            <a:spAutoFit/>
          </a:bodyPr>
          <a:lstStyle/>
          <a:p>
            <a:pPr marL="355600" marR="5080" indent="-342900">
              <a:lnSpc>
                <a:spcPts val="3030"/>
              </a:lnSpc>
              <a:spcBef>
                <a:spcPts val="470"/>
              </a:spcBef>
              <a:buFont typeface="Arial"/>
              <a:buChar char="•"/>
              <a:tabLst>
                <a:tab pos="354965" algn="l"/>
                <a:tab pos="355600" algn="l"/>
              </a:tabLst>
            </a:pPr>
            <a:r>
              <a:rPr sz="2000" spc="-5" dirty="0">
                <a:solidFill>
                  <a:schemeClr val="bg1"/>
                </a:solidFill>
                <a:latin typeface="Times New Roman"/>
                <a:cs typeface="Times New Roman"/>
              </a:rPr>
              <a:t>Here </a:t>
            </a:r>
            <a:r>
              <a:rPr sz="2000" spc="-10" dirty="0">
                <a:solidFill>
                  <a:schemeClr val="bg1"/>
                </a:solidFill>
                <a:latin typeface="Times New Roman"/>
                <a:cs typeface="Times New Roman"/>
              </a:rPr>
              <a:t>each </a:t>
            </a:r>
            <a:r>
              <a:rPr sz="2000" spc="-5" dirty="0">
                <a:solidFill>
                  <a:schemeClr val="bg1"/>
                </a:solidFill>
                <a:latin typeface="Times New Roman"/>
                <a:cs typeface="Times New Roman"/>
              </a:rPr>
              <a:t>device has a dedicated connection with two devices on either</a:t>
            </a:r>
            <a:r>
              <a:rPr sz="2000" spc="-45" dirty="0">
                <a:solidFill>
                  <a:schemeClr val="bg1"/>
                </a:solidFill>
                <a:latin typeface="Times New Roman"/>
                <a:cs typeface="Times New Roman"/>
              </a:rPr>
              <a:t> </a:t>
            </a:r>
            <a:r>
              <a:rPr sz="2000" dirty="0">
                <a:solidFill>
                  <a:schemeClr val="bg1"/>
                </a:solidFill>
                <a:latin typeface="Times New Roman"/>
                <a:cs typeface="Times New Roman"/>
              </a:rPr>
              <a:t>side.</a:t>
            </a:r>
          </a:p>
          <a:p>
            <a:pPr marL="355600" marR="64135" indent="-342900">
              <a:lnSpc>
                <a:spcPts val="3020"/>
              </a:lnSpc>
              <a:spcBef>
                <a:spcPts val="670"/>
              </a:spcBef>
              <a:buFont typeface="Arial"/>
              <a:buChar char="•"/>
              <a:tabLst>
                <a:tab pos="354965" algn="l"/>
                <a:tab pos="355600" algn="l"/>
              </a:tabLst>
            </a:pPr>
            <a:r>
              <a:rPr sz="2000" spc="-5" dirty="0">
                <a:solidFill>
                  <a:schemeClr val="bg1"/>
                </a:solidFill>
                <a:latin typeface="Times New Roman"/>
                <a:cs typeface="Times New Roman"/>
              </a:rPr>
              <a:t>The signal is passed in one direction from device to  device until it reaches </a:t>
            </a:r>
            <a:r>
              <a:rPr sz="2000" dirty="0">
                <a:solidFill>
                  <a:schemeClr val="bg1"/>
                </a:solidFill>
                <a:latin typeface="Times New Roman"/>
                <a:cs typeface="Times New Roman"/>
              </a:rPr>
              <a:t>the </a:t>
            </a:r>
            <a:r>
              <a:rPr sz="2000" spc="-5" dirty="0">
                <a:solidFill>
                  <a:schemeClr val="bg1"/>
                </a:solidFill>
                <a:latin typeface="Times New Roman"/>
                <a:cs typeface="Times New Roman"/>
              </a:rPr>
              <a:t>destination and </a:t>
            </a:r>
            <a:r>
              <a:rPr sz="2000" spc="-10" dirty="0">
                <a:solidFill>
                  <a:schemeClr val="bg1"/>
                </a:solidFill>
                <a:latin typeface="Times New Roman"/>
                <a:cs typeface="Times New Roman"/>
              </a:rPr>
              <a:t>each </a:t>
            </a:r>
            <a:r>
              <a:rPr sz="2000" spc="-5" dirty="0">
                <a:solidFill>
                  <a:schemeClr val="bg1"/>
                </a:solidFill>
                <a:latin typeface="Times New Roman"/>
                <a:cs typeface="Times New Roman"/>
              </a:rPr>
              <a:t>device  have</a:t>
            </a:r>
            <a:r>
              <a:rPr sz="2000" spc="-20" dirty="0">
                <a:solidFill>
                  <a:schemeClr val="bg1"/>
                </a:solidFill>
                <a:latin typeface="Times New Roman"/>
                <a:cs typeface="Times New Roman"/>
              </a:rPr>
              <a:t> repeater.</a:t>
            </a:r>
            <a:endParaRPr sz="2000" dirty="0">
              <a:solidFill>
                <a:schemeClr val="bg1"/>
              </a:solidFill>
              <a:latin typeface="Times New Roman"/>
              <a:cs typeface="Times New Roman"/>
            </a:endParaRPr>
          </a:p>
          <a:p>
            <a:pPr marL="355600" marR="67945" indent="-342900">
              <a:lnSpc>
                <a:spcPts val="3020"/>
              </a:lnSpc>
              <a:spcBef>
                <a:spcPts val="685"/>
              </a:spcBef>
              <a:buFont typeface="Arial"/>
              <a:buChar char="•"/>
              <a:tabLst>
                <a:tab pos="354965" algn="l"/>
                <a:tab pos="355600" algn="l"/>
              </a:tabLst>
            </a:pPr>
            <a:r>
              <a:rPr sz="2000" spc="-5" dirty="0">
                <a:solidFill>
                  <a:schemeClr val="bg1"/>
                </a:solidFill>
                <a:latin typeface="Times New Roman"/>
                <a:cs typeface="Times New Roman"/>
              </a:rPr>
              <a:t>When </a:t>
            </a:r>
            <a:r>
              <a:rPr sz="2000" dirty="0">
                <a:solidFill>
                  <a:schemeClr val="bg1"/>
                </a:solidFill>
                <a:latin typeface="Times New Roman"/>
                <a:cs typeface="Times New Roman"/>
              </a:rPr>
              <a:t>one </a:t>
            </a:r>
            <a:r>
              <a:rPr sz="2000" spc="-5" dirty="0">
                <a:solidFill>
                  <a:schemeClr val="bg1"/>
                </a:solidFill>
                <a:latin typeface="Times New Roman"/>
                <a:cs typeface="Times New Roman"/>
              </a:rPr>
              <a:t>device received </a:t>
            </a:r>
            <a:r>
              <a:rPr sz="2000" dirty="0">
                <a:solidFill>
                  <a:schemeClr val="bg1"/>
                </a:solidFill>
                <a:latin typeface="Times New Roman"/>
                <a:cs typeface="Times New Roman"/>
              </a:rPr>
              <a:t>signals </a:t>
            </a:r>
            <a:r>
              <a:rPr sz="2000" spc="-5" dirty="0">
                <a:solidFill>
                  <a:schemeClr val="bg1"/>
                </a:solidFill>
                <a:latin typeface="Times New Roman"/>
                <a:cs typeface="Times New Roman"/>
              </a:rPr>
              <a:t>instead of intended  another device, its repeater then regenerates </a:t>
            </a:r>
            <a:r>
              <a:rPr sz="2000" dirty="0">
                <a:solidFill>
                  <a:schemeClr val="bg1"/>
                </a:solidFill>
                <a:latin typeface="Times New Roman"/>
                <a:cs typeface="Times New Roman"/>
              </a:rPr>
              <a:t>the </a:t>
            </a:r>
            <a:r>
              <a:rPr sz="2000" spc="-5" dirty="0">
                <a:solidFill>
                  <a:schemeClr val="bg1"/>
                </a:solidFill>
                <a:latin typeface="Times New Roman"/>
                <a:cs typeface="Times New Roman"/>
              </a:rPr>
              <a:t>data  and passes them</a:t>
            </a:r>
            <a:r>
              <a:rPr sz="2000" spc="-40" dirty="0">
                <a:solidFill>
                  <a:schemeClr val="bg1"/>
                </a:solidFill>
                <a:latin typeface="Times New Roman"/>
                <a:cs typeface="Times New Roman"/>
              </a:rPr>
              <a:t> </a:t>
            </a:r>
            <a:r>
              <a:rPr sz="2000" spc="-5" dirty="0">
                <a:solidFill>
                  <a:schemeClr val="bg1"/>
                </a:solidFill>
                <a:latin typeface="Times New Roman"/>
                <a:cs typeface="Times New Roman"/>
              </a:rPr>
              <a:t>along.</a:t>
            </a:r>
            <a:endParaRPr sz="2000" dirty="0">
              <a:solidFill>
                <a:schemeClr val="bg1"/>
              </a:solidFill>
              <a:latin typeface="Times New Roman"/>
              <a:cs typeface="Times New Roman"/>
            </a:endParaRPr>
          </a:p>
          <a:p>
            <a:pPr marL="355600" marR="172085" indent="-342900">
              <a:lnSpc>
                <a:spcPts val="3030"/>
              </a:lnSpc>
              <a:spcBef>
                <a:spcPts val="680"/>
              </a:spcBef>
              <a:buFont typeface="Arial"/>
              <a:buChar char="•"/>
              <a:tabLst>
                <a:tab pos="354965" algn="l"/>
                <a:tab pos="355600" algn="l"/>
              </a:tabLst>
            </a:pPr>
            <a:r>
              <a:rPr sz="2000" spc="-105" dirty="0">
                <a:solidFill>
                  <a:schemeClr val="bg1"/>
                </a:solidFill>
                <a:latin typeface="Times New Roman"/>
                <a:cs typeface="Times New Roman"/>
              </a:rPr>
              <a:t>To </a:t>
            </a:r>
            <a:r>
              <a:rPr sz="2000" spc="-5" dirty="0">
                <a:solidFill>
                  <a:schemeClr val="bg1"/>
                </a:solidFill>
                <a:latin typeface="Times New Roman"/>
                <a:cs typeface="Times New Roman"/>
              </a:rPr>
              <a:t>add </a:t>
            </a:r>
            <a:r>
              <a:rPr sz="2000" dirty="0">
                <a:solidFill>
                  <a:schemeClr val="bg1"/>
                </a:solidFill>
                <a:latin typeface="Times New Roman"/>
                <a:cs typeface="Times New Roman"/>
              </a:rPr>
              <a:t>or </a:t>
            </a:r>
            <a:r>
              <a:rPr sz="2000" spc="-5" dirty="0">
                <a:solidFill>
                  <a:schemeClr val="bg1"/>
                </a:solidFill>
                <a:latin typeface="Times New Roman"/>
                <a:cs typeface="Times New Roman"/>
              </a:rPr>
              <a:t>delete a device requires changing only two  connections.</a:t>
            </a:r>
            <a:endParaRPr sz="2000" dirty="0">
              <a:solidFill>
                <a:schemeClr val="bg1"/>
              </a:solidFill>
              <a:latin typeface="Times New Roman"/>
              <a:cs typeface="Times New Roman"/>
            </a:endParaRPr>
          </a:p>
        </p:txBody>
      </p:sp>
    </p:spTree>
    <p:extLst>
      <p:ext uri="{BB962C8B-B14F-4D97-AF65-F5344CB8AC3E}">
        <p14:creationId xmlns:p14="http://schemas.microsoft.com/office/powerpoint/2010/main" val="217609007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609601" y="1520306"/>
            <a:ext cx="3657600" cy="2800348"/>
          </a:xfrm>
          <a:prstGeom prst="rect">
            <a:avLst/>
          </a:prstGeom>
          <a:blipFill>
            <a:blip r:embed="rId2" cstate="print"/>
            <a:stretch>
              <a:fillRect/>
            </a:stretch>
          </a:blipFill>
        </p:spPr>
        <p:txBody>
          <a:bodyPr wrap="square" lIns="0" tIns="0" rIns="0" bIns="0" rtlCol="0"/>
          <a:lstStyle/>
          <a:p>
            <a:endParaRPr/>
          </a:p>
        </p:txBody>
      </p:sp>
      <p:sp>
        <p:nvSpPr>
          <p:cNvPr id="6" name="object 5"/>
          <p:cNvSpPr txBox="1">
            <a:spLocks noGrp="1"/>
          </p:cNvSpPr>
          <p:nvPr>
            <p:ph type="title"/>
          </p:nvPr>
        </p:nvSpPr>
        <p:spPr>
          <a:xfrm>
            <a:off x="2438400" y="133350"/>
            <a:ext cx="4357370" cy="689932"/>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00B050"/>
                </a:solidFill>
                <a:effectLst>
                  <a:outerShdw blurRad="38100" dist="38100" dir="2700000" algn="tl">
                    <a:srgbClr val="000000">
                      <a:alpha val="43137"/>
                    </a:srgbClr>
                  </a:outerShdw>
                </a:effectLst>
                <a:latin typeface="Bahnschrift SemiBold" panose="020B0502040204020203" pitchFamily="34" charset="0"/>
              </a:rPr>
              <a:t>Ring</a:t>
            </a:r>
            <a:r>
              <a:rPr b="1" spc="-155" dirty="0">
                <a:solidFill>
                  <a:srgbClr val="00B050"/>
                </a:solidFill>
                <a:effectLst>
                  <a:outerShdw blurRad="38100" dist="38100" dir="2700000" algn="tl">
                    <a:srgbClr val="000000">
                      <a:alpha val="43137"/>
                    </a:srgbClr>
                  </a:outerShdw>
                </a:effectLst>
                <a:latin typeface="Bahnschrift SemiBold" panose="020B0502040204020203" pitchFamily="34" charset="0"/>
              </a:rPr>
              <a:t> </a:t>
            </a:r>
            <a:r>
              <a:rPr b="1" spc="-80" dirty="0">
                <a:solidFill>
                  <a:srgbClr val="00B050"/>
                </a:solidFill>
                <a:effectLst>
                  <a:outerShdw blurRad="38100" dist="38100" dir="2700000" algn="tl">
                    <a:srgbClr val="000000">
                      <a:alpha val="43137"/>
                    </a:srgbClr>
                  </a:outerShdw>
                </a:effectLst>
                <a:latin typeface="Bahnschrift SemiBold" panose="020B0502040204020203" pitchFamily="34" charset="0"/>
              </a:rPr>
              <a:t>Topology</a:t>
            </a:r>
          </a:p>
        </p:txBody>
      </p:sp>
      <p:sp>
        <p:nvSpPr>
          <p:cNvPr id="7" name="object 4"/>
          <p:cNvSpPr/>
          <p:nvPr/>
        </p:nvSpPr>
        <p:spPr>
          <a:xfrm>
            <a:off x="5029200" y="1520306"/>
            <a:ext cx="3429000" cy="280034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931377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2438400" y="133350"/>
            <a:ext cx="4331335" cy="689932"/>
          </a:xfrm>
          <a:prstGeom prst="rect">
            <a:avLst/>
          </a:prstGeom>
        </p:spPr>
        <p:txBody>
          <a:bodyPr vert="horz" wrap="square" lIns="0" tIns="12700" rIns="0" bIns="0" rtlCol="0">
            <a:spAutoFit/>
          </a:bodyPr>
          <a:lstStyle/>
          <a:p>
            <a:pPr marL="12700">
              <a:lnSpc>
                <a:spcPct val="100000"/>
              </a:lnSpc>
              <a:spcBef>
                <a:spcPts val="100"/>
              </a:spcBef>
            </a:pPr>
            <a:r>
              <a:rPr b="1" spc="-55" dirty="0">
                <a:solidFill>
                  <a:schemeClr val="accent1">
                    <a:lumMod val="90000"/>
                  </a:schemeClr>
                </a:solidFill>
                <a:effectLst>
                  <a:outerShdw blurRad="38100" dist="38100" dir="2700000" algn="tl">
                    <a:srgbClr val="000000">
                      <a:alpha val="43137"/>
                    </a:srgbClr>
                  </a:outerShdw>
                </a:effectLst>
                <a:latin typeface="Bahnschrift SemiBold" panose="020B0502040204020203" pitchFamily="34" charset="0"/>
              </a:rPr>
              <a:t>Tree</a:t>
            </a:r>
            <a:r>
              <a:rPr b="1" spc="-160" dirty="0">
                <a:solidFill>
                  <a:schemeClr val="accent1">
                    <a:lumMod val="90000"/>
                  </a:schemeClr>
                </a:solidFill>
                <a:effectLst>
                  <a:outerShdw blurRad="38100" dist="38100" dir="2700000" algn="tl">
                    <a:srgbClr val="000000">
                      <a:alpha val="43137"/>
                    </a:srgbClr>
                  </a:outerShdw>
                </a:effectLst>
                <a:latin typeface="Bahnschrift SemiBold" panose="020B0502040204020203" pitchFamily="34" charset="0"/>
              </a:rPr>
              <a:t> </a:t>
            </a:r>
            <a:r>
              <a:rPr b="1" spc="-80" dirty="0">
                <a:solidFill>
                  <a:schemeClr val="accent1">
                    <a:lumMod val="90000"/>
                  </a:schemeClr>
                </a:solidFill>
                <a:effectLst>
                  <a:outerShdw blurRad="38100" dist="38100" dir="2700000" algn="tl">
                    <a:srgbClr val="000000">
                      <a:alpha val="43137"/>
                    </a:srgbClr>
                  </a:outerShdw>
                </a:effectLst>
                <a:latin typeface="Bahnschrift SemiBold" panose="020B0502040204020203" pitchFamily="34" charset="0"/>
              </a:rPr>
              <a:t>Topology</a:t>
            </a:r>
          </a:p>
        </p:txBody>
      </p:sp>
      <p:sp>
        <p:nvSpPr>
          <p:cNvPr id="6" name="object 6"/>
          <p:cNvSpPr txBox="1"/>
          <p:nvPr/>
        </p:nvSpPr>
        <p:spPr>
          <a:xfrm>
            <a:off x="535943" y="1151495"/>
            <a:ext cx="7635875" cy="3425297"/>
          </a:xfrm>
          <a:prstGeom prst="rect">
            <a:avLst/>
          </a:prstGeom>
        </p:spPr>
        <p:txBody>
          <a:bodyPr vert="horz" wrap="square" lIns="0" tIns="97790" rIns="0" bIns="0" rtlCol="0">
            <a:spAutoFit/>
          </a:bodyPr>
          <a:lstStyle/>
          <a:p>
            <a:pPr marL="355600" indent="-342900">
              <a:lnSpc>
                <a:spcPct val="100000"/>
              </a:lnSpc>
              <a:spcBef>
                <a:spcPts val="770"/>
              </a:spcBef>
              <a:buFont typeface="Arial"/>
              <a:buChar char="•"/>
              <a:tabLst>
                <a:tab pos="354965" algn="l"/>
                <a:tab pos="355600" algn="l"/>
              </a:tabLst>
            </a:pPr>
            <a:r>
              <a:rPr sz="2400" spc="-5" dirty="0">
                <a:solidFill>
                  <a:schemeClr val="bg1"/>
                </a:solidFill>
                <a:latin typeface="Times New Roman"/>
                <a:cs typeface="Times New Roman"/>
              </a:rPr>
              <a:t>Alternatively referred to as a star bus</a:t>
            </a:r>
            <a:r>
              <a:rPr sz="2400" spc="10" dirty="0">
                <a:solidFill>
                  <a:schemeClr val="bg1"/>
                </a:solidFill>
                <a:latin typeface="Times New Roman"/>
                <a:cs typeface="Times New Roman"/>
              </a:rPr>
              <a:t> </a:t>
            </a:r>
            <a:r>
              <a:rPr sz="2400" spc="-20" dirty="0">
                <a:solidFill>
                  <a:schemeClr val="bg1"/>
                </a:solidFill>
                <a:latin typeface="Times New Roman"/>
                <a:cs typeface="Times New Roman"/>
              </a:rPr>
              <a:t>topology.</a:t>
            </a:r>
            <a:endParaRPr lang="en-US" sz="2400" spc="-20" dirty="0">
              <a:solidFill>
                <a:schemeClr val="bg1"/>
              </a:solidFill>
              <a:latin typeface="Times New Roman"/>
              <a:cs typeface="Times New Roman"/>
            </a:endParaRPr>
          </a:p>
          <a:p>
            <a:pPr marL="355600" indent="-342900">
              <a:lnSpc>
                <a:spcPct val="100000"/>
              </a:lnSpc>
              <a:spcBef>
                <a:spcPts val="770"/>
              </a:spcBef>
              <a:buFont typeface="Arial"/>
              <a:buChar char="•"/>
              <a:tabLst>
                <a:tab pos="354965" algn="l"/>
                <a:tab pos="355600" algn="l"/>
              </a:tabLst>
            </a:pPr>
            <a:endParaRPr sz="2400" dirty="0">
              <a:solidFill>
                <a:schemeClr val="bg1"/>
              </a:solidFill>
              <a:latin typeface="Times New Roman"/>
              <a:cs typeface="Times New Roman"/>
            </a:endParaRPr>
          </a:p>
          <a:p>
            <a:pPr marL="355600" marR="5080" indent="-342900">
              <a:lnSpc>
                <a:spcPct val="100000"/>
              </a:lnSpc>
              <a:spcBef>
                <a:spcPts val="675"/>
              </a:spcBef>
              <a:buClr>
                <a:srgbClr val="7E7E7E"/>
              </a:buClr>
              <a:buFont typeface="Arial" panose="020B0604020202020204" pitchFamily="34" charset="0"/>
              <a:buChar char="•"/>
              <a:tabLst>
                <a:tab pos="436245" algn="l"/>
                <a:tab pos="436880" algn="l"/>
              </a:tabLst>
            </a:pPr>
            <a:r>
              <a:rPr sz="2400" spc="-30" dirty="0">
                <a:solidFill>
                  <a:schemeClr val="bg1"/>
                </a:solidFill>
                <a:latin typeface="Times New Roman"/>
                <a:cs typeface="Times New Roman"/>
              </a:rPr>
              <a:t>Tree </a:t>
            </a:r>
            <a:r>
              <a:rPr sz="2400" dirty="0">
                <a:solidFill>
                  <a:schemeClr val="bg1"/>
                </a:solidFill>
                <a:latin typeface="Times New Roman"/>
                <a:cs typeface="Times New Roman"/>
              </a:rPr>
              <a:t>topology </a:t>
            </a:r>
            <a:r>
              <a:rPr sz="2400" spc="-5" dirty="0">
                <a:solidFill>
                  <a:schemeClr val="bg1"/>
                </a:solidFill>
                <a:latin typeface="Times New Roman"/>
                <a:cs typeface="Times New Roman"/>
              </a:rPr>
              <a:t>is </a:t>
            </a:r>
            <a:r>
              <a:rPr sz="2400" dirty="0">
                <a:solidFill>
                  <a:schemeClr val="bg1"/>
                </a:solidFill>
                <a:latin typeface="Times New Roman"/>
                <a:cs typeface="Times New Roman"/>
              </a:rPr>
              <a:t>one </a:t>
            </a:r>
            <a:r>
              <a:rPr sz="2400" spc="-5" dirty="0">
                <a:solidFill>
                  <a:schemeClr val="bg1"/>
                </a:solidFill>
                <a:latin typeface="Times New Roman"/>
                <a:cs typeface="Times New Roman"/>
              </a:rPr>
              <a:t>of the </a:t>
            </a:r>
            <a:r>
              <a:rPr sz="2400" spc="-10" dirty="0">
                <a:solidFill>
                  <a:schemeClr val="bg1"/>
                </a:solidFill>
                <a:latin typeface="Times New Roman"/>
                <a:cs typeface="Times New Roman"/>
              </a:rPr>
              <a:t>most common </a:t>
            </a:r>
            <a:r>
              <a:rPr sz="2400" spc="-5" dirty="0">
                <a:solidFill>
                  <a:schemeClr val="bg1"/>
                </a:solidFill>
                <a:latin typeface="Times New Roman"/>
                <a:cs typeface="Times New Roman"/>
              </a:rPr>
              <a:t>network  setups that is similar to a bus </a:t>
            </a:r>
            <a:r>
              <a:rPr sz="2400" dirty="0">
                <a:solidFill>
                  <a:schemeClr val="bg1"/>
                </a:solidFill>
                <a:latin typeface="Times New Roman"/>
                <a:cs typeface="Times New Roman"/>
              </a:rPr>
              <a:t>topology </a:t>
            </a:r>
            <a:r>
              <a:rPr sz="2400" spc="-5" dirty="0">
                <a:solidFill>
                  <a:schemeClr val="bg1"/>
                </a:solidFill>
                <a:latin typeface="Times New Roman"/>
                <a:cs typeface="Times New Roman"/>
              </a:rPr>
              <a:t>and a star  </a:t>
            </a:r>
            <a:r>
              <a:rPr sz="2400" spc="-20" dirty="0">
                <a:solidFill>
                  <a:schemeClr val="bg1"/>
                </a:solidFill>
                <a:latin typeface="Times New Roman"/>
                <a:cs typeface="Times New Roman"/>
              </a:rPr>
              <a:t>topology.</a:t>
            </a:r>
            <a:endParaRPr lang="en-US" sz="2400" spc="-20" dirty="0">
              <a:solidFill>
                <a:schemeClr val="bg1"/>
              </a:solidFill>
              <a:latin typeface="Times New Roman"/>
              <a:cs typeface="Times New Roman"/>
            </a:endParaRPr>
          </a:p>
          <a:p>
            <a:pPr marL="355600" marR="5080" indent="-342900">
              <a:lnSpc>
                <a:spcPct val="100000"/>
              </a:lnSpc>
              <a:spcBef>
                <a:spcPts val="675"/>
              </a:spcBef>
              <a:buClr>
                <a:srgbClr val="7E7E7E"/>
              </a:buClr>
              <a:buFont typeface="Arial" panose="020B0604020202020204" pitchFamily="34" charset="0"/>
              <a:buChar char="•"/>
              <a:tabLst>
                <a:tab pos="436245" algn="l"/>
                <a:tab pos="436880" algn="l"/>
              </a:tabLst>
            </a:pPr>
            <a:endParaRPr sz="2400" dirty="0">
              <a:solidFill>
                <a:schemeClr val="bg1"/>
              </a:solidFill>
              <a:latin typeface="Times New Roman"/>
              <a:cs typeface="Times New Roman"/>
            </a:endParaRPr>
          </a:p>
          <a:p>
            <a:pPr marL="355600" marR="19050" indent="-342900">
              <a:lnSpc>
                <a:spcPct val="100000"/>
              </a:lnSpc>
              <a:spcBef>
                <a:spcPts val="675"/>
              </a:spcBef>
              <a:buFont typeface="Arial"/>
              <a:buChar char="•"/>
              <a:tabLst>
                <a:tab pos="354965" algn="l"/>
                <a:tab pos="355600" algn="l"/>
              </a:tabLst>
            </a:pPr>
            <a:r>
              <a:rPr sz="2400" spc="-5" dirty="0">
                <a:solidFill>
                  <a:schemeClr val="bg1"/>
                </a:solidFill>
                <a:latin typeface="Times New Roman"/>
                <a:cs typeface="Times New Roman"/>
              </a:rPr>
              <a:t>A tree </a:t>
            </a:r>
            <a:r>
              <a:rPr sz="2400" dirty="0">
                <a:solidFill>
                  <a:schemeClr val="bg1"/>
                </a:solidFill>
                <a:latin typeface="Times New Roman"/>
                <a:cs typeface="Times New Roman"/>
              </a:rPr>
              <a:t>topology </a:t>
            </a:r>
            <a:r>
              <a:rPr sz="2400" spc="-5" dirty="0">
                <a:solidFill>
                  <a:schemeClr val="bg1"/>
                </a:solidFill>
                <a:latin typeface="Times New Roman"/>
                <a:cs typeface="Times New Roman"/>
              </a:rPr>
              <a:t>connects multiple star networks to  other star networks. Below </a:t>
            </a:r>
            <a:r>
              <a:rPr sz="2400" dirty="0">
                <a:solidFill>
                  <a:schemeClr val="bg1"/>
                </a:solidFill>
                <a:latin typeface="Times New Roman"/>
                <a:cs typeface="Times New Roman"/>
              </a:rPr>
              <a:t>is </a:t>
            </a:r>
            <a:r>
              <a:rPr sz="2400" spc="-5" dirty="0">
                <a:solidFill>
                  <a:schemeClr val="bg1"/>
                </a:solidFill>
                <a:latin typeface="Times New Roman"/>
                <a:cs typeface="Times New Roman"/>
              </a:rPr>
              <a:t>a </a:t>
            </a:r>
            <a:r>
              <a:rPr sz="2400" dirty="0">
                <a:solidFill>
                  <a:schemeClr val="bg1"/>
                </a:solidFill>
                <a:latin typeface="Times New Roman"/>
                <a:cs typeface="Times New Roman"/>
              </a:rPr>
              <a:t>visual </a:t>
            </a:r>
            <a:r>
              <a:rPr sz="2400" spc="-5" dirty="0">
                <a:solidFill>
                  <a:schemeClr val="bg1"/>
                </a:solidFill>
                <a:latin typeface="Times New Roman"/>
                <a:cs typeface="Times New Roman"/>
              </a:rPr>
              <a:t>example </a:t>
            </a:r>
            <a:r>
              <a:rPr sz="2400" dirty="0">
                <a:solidFill>
                  <a:schemeClr val="bg1"/>
                </a:solidFill>
                <a:latin typeface="Times New Roman"/>
                <a:cs typeface="Times New Roman"/>
              </a:rPr>
              <a:t>of</a:t>
            </a:r>
            <a:r>
              <a:rPr sz="2400" spc="-80" dirty="0">
                <a:solidFill>
                  <a:schemeClr val="bg1"/>
                </a:solidFill>
                <a:latin typeface="Times New Roman"/>
                <a:cs typeface="Times New Roman"/>
              </a:rPr>
              <a:t> </a:t>
            </a:r>
            <a:r>
              <a:rPr sz="2400" spc="-5" dirty="0">
                <a:solidFill>
                  <a:schemeClr val="bg1"/>
                </a:solidFill>
                <a:latin typeface="Times New Roman"/>
                <a:cs typeface="Times New Roman"/>
              </a:rPr>
              <a:t>a  simple computer setup on a network using </a:t>
            </a:r>
            <a:r>
              <a:rPr sz="2400" dirty="0">
                <a:solidFill>
                  <a:schemeClr val="bg1"/>
                </a:solidFill>
                <a:latin typeface="Times New Roman"/>
                <a:cs typeface="Times New Roman"/>
              </a:rPr>
              <a:t>the </a:t>
            </a:r>
            <a:r>
              <a:rPr sz="2400" spc="-5" dirty="0">
                <a:solidFill>
                  <a:schemeClr val="bg1"/>
                </a:solidFill>
                <a:latin typeface="Times New Roman"/>
                <a:cs typeface="Times New Roman"/>
              </a:rPr>
              <a:t>star  </a:t>
            </a:r>
            <a:r>
              <a:rPr sz="2400" spc="-20" dirty="0">
                <a:solidFill>
                  <a:schemeClr val="bg1"/>
                </a:solidFill>
                <a:latin typeface="Times New Roman"/>
                <a:cs typeface="Times New Roman"/>
              </a:rPr>
              <a:t>topology.</a:t>
            </a:r>
            <a:endParaRPr sz="2400" dirty="0">
              <a:solidFill>
                <a:schemeClr val="bg1"/>
              </a:solidFill>
              <a:latin typeface="Times New Roman"/>
              <a:cs typeface="Times New Roman"/>
            </a:endParaRPr>
          </a:p>
        </p:txBody>
      </p:sp>
    </p:spTree>
    <p:extLst>
      <p:ext uri="{BB962C8B-B14F-4D97-AF65-F5344CB8AC3E}">
        <p14:creationId xmlns:p14="http://schemas.microsoft.com/office/powerpoint/2010/main" val="33553963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2590800" y="1581150"/>
            <a:ext cx="4038600" cy="2209800"/>
          </a:xfrm>
          <a:prstGeom prst="rect">
            <a:avLst/>
          </a:prstGeom>
          <a:blipFill>
            <a:blip r:embed="rId2" cstate="print"/>
            <a:stretch>
              <a:fillRect/>
            </a:stretch>
          </a:blipFill>
        </p:spPr>
        <p:txBody>
          <a:bodyPr wrap="square" lIns="0" tIns="0" rIns="0" bIns="0" rtlCol="0"/>
          <a:lstStyle/>
          <a:p>
            <a:endParaRPr/>
          </a:p>
        </p:txBody>
      </p:sp>
      <p:sp>
        <p:nvSpPr>
          <p:cNvPr id="8" name="object 5"/>
          <p:cNvSpPr txBox="1">
            <a:spLocks noGrp="1"/>
          </p:cNvSpPr>
          <p:nvPr>
            <p:ph type="title"/>
          </p:nvPr>
        </p:nvSpPr>
        <p:spPr>
          <a:xfrm>
            <a:off x="2438400" y="133350"/>
            <a:ext cx="4331335" cy="689932"/>
          </a:xfrm>
          <a:prstGeom prst="rect">
            <a:avLst/>
          </a:prstGeom>
        </p:spPr>
        <p:txBody>
          <a:bodyPr vert="horz" wrap="square" lIns="0" tIns="12700" rIns="0" bIns="0" rtlCol="0">
            <a:spAutoFit/>
          </a:bodyPr>
          <a:lstStyle/>
          <a:p>
            <a:pPr marL="12700">
              <a:lnSpc>
                <a:spcPct val="100000"/>
              </a:lnSpc>
              <a:spcBef>
                <a:spcPts val="100"/>
              </a:spcBef>
            </a:pPr>
            <a:r>
              <a:rPr b="1" spc="-55" dirty="0">
                <a:solidFill>
                  <a:schemeClr val="accent1">
                    <a:lumMod val="90000"/>
                  </a:schemeClr>
                </a:solidFill>
                <a:effectLst>
                  <a:outerShdw blurRad="38100" dist="38100" dir="2700000" algn="tl">
                    <a:srgbClr val="000000">
                      <a:alpha val="43137"/>
                    </a:srgbClr>
                  </a:outerShdw>
                </a:effectLst>
                <a:latin typeface="Bahnschrift SemiBold" panose="020B0502040204020203" pitchFamily="34" charset="0"/>
              </a:rPr>
              <a:t>Tree</a:t>
            </a:r>
            <a:r>
              <a:rPr b="1" spc="-160" dirty="0">
                <a:solidFill>
                  <a:schemeClr val="accent1">
                    <a:lumMod val="90000"/>
                  </a:schemeClr>
                </a:solidFill>
                <a:effectLst>
                  <a:outerShdw blurRad="38100" dist="38100" dir="2700000" algn="tl">
                    <a:srgbClr val="000000">
                      <a:alpha val="43137"/>
                    </a:srgbClr>
                  </a:outerShdw>
                </a:effectLst>
                <a:latin typeface="Bahnschrift SemiBold" panose="020B0502040204020203" pitchFamily="34" charset="0"/>
              </a:rPr>
              <a:t> </a:t>
            </a:r>
            <a:r>
              <a:rPr b="1" spc="-80" dirty="0">
                <a:solidFill>
                  <a:schemeClr val="accent1">
                    <a:lumMod val="90000"/>
                  </a:schemeClr>
                </a:solidFill>
                <a:effectLst>
                  <a:outerShdw blurRad="38100" dist="38100" dir="2700000" algn="tl">
                    <a:srgbClr val="000000">
                      <a:alpha val="43137"/>
                    </a:srgbClr>
                  </a:outerShdw>
                </a:effectLst>
                <a:latin typeface="Bahnschrift SemiBold" panose="020B0502040204020203" pitchFamily="34" charset="0"/>
              </a:rPr>
              <a:t>Topology</a:t>
            </a:r>
          </a:p>
        </p:txBody>
      </p:sp>
    </p:spTree>
    <p:extLst>
      <p:ext uri="{BB962C8B-B14F-4D97-AF65-F5344CB8AC3E}">
        <p14:creationId xmlns:p14="http://schemas.microsoft.com/office/powerpoint/2010/main" val="31145340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2133600" y="133350"/>
            <a:ext cx="4928870" cy="689932"/>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00B050"/>
                </a:solidFill>
                <a:effectLst>
                  <a:outerShdw blurRad="38100" dist="38100" dir="2700000" algn="tl">
                    <a:srgbClr val="000000">
                      <a:alpha val="43137"/>
                    </a:srgbClr>
                  </a:outerShdw>
                </a:effectLst>
                <a:latin typeface="Bahnschrift SemiBold" panose="020B0502040204020203" pitchFamily="34" charset="0"/>
              </a:rPr>
              <a:t>Hybrid</a:t>
            </a:r>
            <a:r>
              <a:rPr b="1" spc="-145" dirty="0">
                <a:solidFill>
                  <a:srgbClr val="00B050"/>
                </a:solidFill>
                <a:effectLst>
                  <a:outerShdw blurRad="38100" dist="38100" dir="2700000" algn="tl">
                    <a:srgbClr val="000000">
                      <a:alpha val="43137"/>
                    </a:srgbClr>
                  </a:outerShdw>
                </a:effectLst>
                <a:latin typeface="Bahnschrift SemiBold" panose="020B0502040204020203" pitchFamily="34" charset="0"/>
              </a:rPr>
              <a:t> </a:t>
            </a:r>
            <a:r>
              <a:rPr b="1" spc="-80" dirty="0">
                <a:solidFill>
                  <a:srgbClr val="00B050"/>
                </a:solidFill>
                <a:effectLst>
                  <a:outerShdw blurRad="38100" dist="38100" dir="2700000" algn="tl">
                    <a:srgbClr val="000000">
                      <a:alpha val="43137"/>
                    </a:srgbClr>
                  </a:outerShdw>
                </a:effectLst>
                <a:latin typeface="Bahnschrift SemiBold" panose="020B0502040204020203" pitchFamily="34" charset="0"/>
              </a:rPr>
              <a:t>Topology</a:t>
            </a:r>
          </a:p>
        </p:txBody>
      </p:sp>
      <p:sp>
        <p:nvSpPr>
          <p:cNvPr id="6" name="object 6"/>
          <p:cNvSpPr txBox="1"/>
          <p:nvPr/>
        </p:nvSpPr>
        <p:spPr>
          <a:xfrm>
            <a:off x="529285" y="971550"/>
            <a:ext cx="8150857" cy="750847"/>
          </a:xfrm>
          <a:prstGeom prst="rect">
            <a:avLst/>
          </a:prstGeom>
        </p:spPr>
        <p:txBody>
          <a:bodyPr vert="horz" wrap="square" lIns="0" tIns="12065" rIns="0" bIns="0" rtlCol="0">
            <a:spAutoFit/>
          </a:bodyPr>
          <a:lstStyle/>
          <a:p>
            <a:pPr marL="355600" marR="5080" indent="-342900">
              <a:lnSpc>
                <a:spcPct val="100000"/>
              </a:lnSpc>
              <a:spcBef>
                <a:spcPts val="95"/>
              </a:spcBef>
              <a:buFont typeface="Arial"/>
              <a:buChar char="•"/>
              <a:tabLst>
                <a:tab pos="354965" algn="l"/>
                <a:tab pos="355600" algn="l"/>
              </a:tabLst>
            </a:pPr>
            <a:r>
              <a:rPr sz="2400" spc="-5" dirty="0">
                <a:solidFill>
                  <a:schemeClr val="bg1"/>
                </a:solidFill>
                <a:latin typeface="Times New Roman"/>
                <a:cs typeface="Times New Roman"/>
              </a:rPr>
              <a:t>A network which contain all type of physical  </a:t>
            </a:r>
            <a:r>
              <a:rPr sz="2400" dirty="0">
                <a:solidFill>
                  <a:schemeClr val="bg1"/>
                </a:solidFill>
                <a:latin typeface="Times New Roman"/>
                <a:cs typeface="Times New Roman"/>
              </a:rPr>
              <a:t>structure </a:t>
            </a:r>
            <a:r>
              <a:rPr sz="2400" spc="-5" dirty="0">
                <a:solidFill>
                  <a:schemeClr val="bg1"/>
                </a:solidFill>
                <a:latin typeface="Times New Roman"/>
                <a:cs typeface="Times New Roman"/>
              </a:rPr>
              <a:t>and connected </a:t>
            </a:r>
            <a:r>
              <a:rPr sz="2400" dirty="0">
                <a:solidFill>
                  <a:schemeClr val="bg1"/>
                </a:solidFill>
                <a:latin typeface="Times New Roman"/>
                <a:cs typeface="Times New Roman"/>
              </a:rPr>
              <a:t>under </a:t>
            </a:r>
            <a:r>
              <a:rPr sz="2400" spc="-5" dirty="0">
                <a:solidFill>
                  <a:schemeClr val="bg1"/>
                </a:solidFill>
                <a:latin typeface="Times New Roman"/>
                <a:cs typeface="Times New Roman"/>
              </a:rPr>
              <a:t>a </a:t>
            </a:r>
            <a:r>
              <a:rPr sz="2400" dirty="0">
                <a:solidFill>
                  <a:schemeClr val="bg1"/>
                </a:solidFill>
                <a:latin typeface="Times New Roman"/>
                <a:cs typeface="Times New Roman"/>
              </a:rPr>
              <a:t>single</a:t>
            </a:r>
            <a:r>
              <a:rPr sz="2400" spc="-95" dirty="0">
                <a:solidFill>
                  <a:schemeClr val="bg1"/>
                </a:solidFill>
                <a:latin typeface="Times New Roman"/>
                <a:cs typeface="Times New Roman"/>
              </a:rPr>
              <a:t> </a:t>
            </a:r>
            <a:r>
              <a:rPr sz="2400" spc="-5" dirty="0">
                <a:solidFill>
                  <a:schemeClr val="bg1"/>
                </a:solidFill>
                <a:latin typeface="Times New Roman"/>
                <a:cs typeface="Times New Roman"/>
              </a:rPr>
              <a:t>backbone  channel.</a:t>
            </a:r>
            <a:endParaRPr sz="2400" dirty="0">
              <a:solidFill>
                <a:schemeClr val="bg1"/>
              </a:solidFill>
              <a:latin typeface="Times New Roman"/>
              <a:cs typeface="Times New Roman"/>
            </a:endParaRPr>
          </a:p>
        </p:txBody>
      </p:sp>
      <p:sp>
        <p:nvSpPr>
          <p:cNvPr id="7" name="object 5"/>
          <p:cNvSpPr/>
          <p:nvPr/>
        </p:nvSpPr>
        <p:spPr>
          <a:xfrm>
            <a:off x="1447800" y="1885950"/>
            <a:ext cx="6019800" cy="3026361"/>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427308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685800" y="0"/>
            <a:ext cx="7773670" cy="749501"/>
          </a:xfrm>
          <a:prstGeom prst="rect">
            <a:avLst/>
          </a:prstGeom>
        </p:spPr>
        <p:txBody>
          <a:bodyPr vert="horz" wrap="square" lIns="0" tIns="125095" rIns="0" bIns="0" rtlCol="0">
            <a:spAutoFit/>
          </a:bodyPr>
          <a:lstStyle/>
          <a:p>
            <a:pPr marL="30480" marR="5080" indent="-18415">
              <a:lnSpc>
                <a:spcPts val="5640"/>
              </a:lnSpc>
              <a:spcBef>
                <a:spcPts val="985"/>
              </a:spcBef>
            </a:pPr>
            <a:r>
              <a:rPr sz="3200" spc="-5" dirty="0">
                <a:solidFill>
                  <a:srgbClr val="FFFF00"/>
                </a:solidFill>
                <a:latin typeface="Bahnschrift SemiBold" panose="020B0502040204020203" pitchFamily="34" charset="0"/>
              </a:rPr>
              <a:t>Considerations</a:t>
            </a:r>
            <a:r>
              <a:rPr sz="3200" spc="-40" dirty="0">
                <a:solidFill>
                  <a:srgbClr val="FFFF00"/>
                </a:solidFill>
                <a:latin typeface="Bahnschrift SemiBold" panose="020B0502040204020203" pitchFamily="34" charset="0"/>
              </a:rPr>
              <a:t> </a:t>
            </a:r>
            <a:r>
              <a:rPr sz="3200" dirty="0">
                <a:solidFill>
                  <a:srgbClr val="FFFF00"/>
                </a:solidFill>
                <a:latin typeface="Bahnschrift SemiBold" panose="020B0502040204020203" pitchFamily="34" charset="0"/>
              </a:rPr>
              <a:t>for choosing</a:t>
            </a:r>
            <a:r>
              <a:rPr sz="3200" spc="-100" dirty="0">
                <a:solidFill>
                  <a:srgbClr val="FFFF00"/>
                </a:solidFill>
                <a:latin typeface="Bahnschrift SemiBold" panose="020B0502040204020203" pitchFamily="34" charset="0"/>
              </a:rPr>
              <a:t> </a:t>
            </a:r>
            <a:r>
              <a:rPr sz="3200" dirty="0">
                <a:solidFill>
                  <a:srgbClr val="FFFF00"/>
                </a:solidFill>
                <a:latin typeface="Bahnschrift SemiBold" panose="020B0502040204020203" pitchFamily="34" charset="0"/>
              </a:rPr>
              <a:t>topology</a:t>
            </a:r>
          </a:p>
        </p:txBody>
      </p:sp>
      <p:sp>
        <p:nvSpPr>
          <p:cNvPr id="6" name="object 6"/>
          <p:cNvSpPr txBox="1"/>
          <p:nvPr/>
        </p:nvSpPr>
        <p:spPr>
          <a:xfrm>
            <a:off x="535940" y="1151468"/>
            <a:ext cx="8531860" cy="3020699"/>
          </a:xfrm>
          <a:prstGeom prst="rect">
            <a:avLst/>
          </a:prstGeom>
        </p:spPr>
        <p:txBody>
          <a:bodyPr vert="horz" wrap="square" lIns="0" tIns="12065" rIns="0" bIns="0" rtlCol="0">
            <a:spAutoFit/>
          </a:bodyPr>
          <a:lstStyle/>
          <a:p>
            <a:pPr marL="354965" marR="323850" indent="-354965">
              <a:lnSpc>
                <a:spcPct val="110100"/>
              </a:lnSpc>
              <a:spcBef>
                <a:spcPts val="95"/>
              </a:spcBef>
              <a:buFont typeface="Arial"/>
              <a:buChar char="•"/>
              <a:tabLst>
                <a:tab pos="354965" algn="l"/>
                <a:tab pos="355600" algn="l"/>
              </a:tabLst>
            </a:pPr>
            <a:r>
              <a:rPr sz="2000" spc="-5" dirty="0">
                <a:solidFill>
                  <a:srgbClr val="FF0000"/>
                </a:solidFill>
                <a:latin typeface="Times New Roman"/>
                <a:cs typeface="Times New Roman"/>
              </a:rPr>
              <a:t>Money</a:t>
            </a:r>
            <a:r>
              <a:rPr sz="2000" spc="-5" dirty="0">
                <a:solidFill>
                  <a:srgbClr val="7E7E7E"/>
                </a:solidFill>
                <a:latin typeface="Times New Roman"/>
                <a:cs typeface="Times New Roman"/>
              </a:rPr>
              <a:t>-Bus n/w </a:t>
            </a:r>
            <a:r>
              <a:rPr sz="2000" spc="-10" dirty="0">
                <a:solidFill>
                  <a:srgbClr val="7E7E7E"/>
                </a:solidFill>
                <a:latin typeface="Times New Roman"/>
                <a:cs typeface="Times New Roman"/>
              </a:rPr>
              <a:t>may </a:t>
            </a:r>
            <a:r>
              <a:rPr sz="2000" spc="-5" dirty="0">
                <a:solidFill>
                  <a:srgbClr val="7E7E7E"/>
                </a:solidFill>
                <a:latin typeface="Times New Roman"/>
                <a:cs typeface="Times New Roman"/>
              </a:rPr>
              <a:t>be the least expensive way </a:t>
            </a:r>
            <a:r>
              <a:rPr sz="2000" dirty="0">
                <a:solidFill>
                  <a:srgbClr val="7E7E7E"/>
                </a:solidFill>
                <a:latin typeface="Times New Roman"/>
                <a:cs typeface="Times New Roman"/>
              </a:rPr>
              <a:t>to  install </a:t>
            </a:r>
            <a:r>
              <a:rPr sz="2000" spc="-5" dirty="0">
                <a:solidFill>
                  <a:srgbClr val="7E7E7E"/>
                </a:solidFill>
                <a:latin typeface="Times New Roman"/>
                <a:cs typeface="Times New Roman"/>
              </a:rPr>
              <a:t>a</a:t>
            </a:r>
            <a:r>
              <a:rPr sz="2000" spc="-35" dirty="0">
                <a:solidFill>
                  <a:srgbClr val="7E7E7E"/>
                </a:solidFill>
                <a:latin typeface="Times New Roman"/>
                <a:cs typeface="Times New Roman"/>
              </a:rPr>
              <a:t> </a:t>
            </a:r>
            <a:r>
              <a:rPr sz="2000" spc="-50" dirty="0">
                <a:solidFill>
                  <a:srgbClr val="7E7E7E"/>
                </a:solidFill>
                <a:latin typeface="Times New Roman"/>
                <a:cs typeface="Times New Roman"/>
              </a:rPr>
              <a:t>n/w.</a:t>
            </a:r>
            <a:endParaRPr lang="en-US" sz="2000" spc="-50" dirty="0">
              <a:solidFill>
                <a:srgbClr val="7E7E7E"/>
              </a:solidFill>
              <a:latin typeface="Times New Roman"/>
              <a:cs typeface="Times New Roman"/>
            </a:endParaRPr>
          </a:p>
          <a:p>
            <a:pPr marL="354965" marR="323850" indent="-354965">
              <a:lnSpc>
                <a:spcPct val="110100"/>
              </a:lnSpc>
              <a:spcBef>
                <a:spcPts val="95"/>
              </a:spcBef>
              <a:buFont typeface="Arial"/>
              <a:buChar char="•"/>
              <a:tabLst>
                <a:tab pos="354965" algn="l"/>
                <a:tab pos="355600" algn="l"/>
              </a:tabLst>
            </a:pPr>
            <a:endParaRPr sz="2000" dirty="0">
              <a:latin typeface="Times New Roman"/>
              <a:cs typeface="Times New Roman"/>
            </a:endParaRPr>
          </a:p>
          <a:p>
            <a:pPr marL="354965" marR="765810" indent="-354965">
              <a:lnSpc>
                <a:spcPct val="110000"/>
              </a:lnSpc>
              <a:buFont typeface="Arial"/>
              <a:buChar char="•"/>
              <a:tabLst>
                <a:tab pos="354965" algn="l"/>
                <a:tab pos="355600" algn="l"/>
              </a:tabLst>
            </a:pPr>
            <a:r>
              <a:rPr sz="2000" spc="-5" dirty="0">
                <a:solidFill>
                  <a:srgbClr val="FF0000"/>
                </a:solidFill>
                <a:latin typeface="Times New Roman"/>
                <a:cs typeface="Times New Roman"/>
              </a:rPr>
              <a:t>Length</a:t>
            </a:r>
            <a:r>
              <a:rPr sz="2000" spc="-5" dirty="0">
                <a:solidFill>
                  <a:srgbClr val="7E7E7E"/>
                </a:solidFill>
                <a:latin typeface="Times New Roman"/>
                <a:cs typeface="Times New Roman"/>
              </a:rPr>
              <a:t>-of cable needed- </a:t>
            </a:r>
            <a:r>
              <a:rPr sz="2000" dirty="0">
                <a:solidFill>
                  <a:srgbClr val="7E7E7E"/>
                </a:solidFill>
                <a:latin typeface="Times New Roman"/>
                <a:cs typeface="Times New Roman"/>
              </a:rPr>
              <a:t>the </a:t>
            </a:r>
            <a:r>
              <a:rPr sz="2000" spc="-5" dirty="0">
                <a:solidFill>
                  <a:srgbClr val="7E7E7E"/>
                </a:solidFill>
                <a:latin typeface="Times New Roman"/>
                <a:cs typeface="Times New Roman"/>
              </a:rPr>
              <a:t>linear </a:t>
            </a:r>
            <a:r>
              <a:rPr sz="2000" dirty="0">
                <a:solidFill>
                  <a:srgbClr val="7E7E7E"/>
                </a:solidFill>
                <a:latin typeface="Times New Roman"/>
                <a:cs typeface="Times New Roman"/>
              </a:rPr>
              <a:t>bus </a:t>
            </a:r>
            <a:r>
              <a:rPr sz="2000" spc="-5" dirty="0">
                <a:solidFill>
                  <a:srgbClr val="7E7E7E"/>
                </a:solidFill>
                <a:latin typeface="Times New Roman"/>
                <a:cs typeface="Times New Roman"/>
              </a:rPr>
              <a:t>n/w uses  shorter lengths of</a:t>
            </a:r>
            <a:r>
              <a:rPr sz="2000" spc="-20" dirty="0">
                <a:solidFill>
                  <a:srgbClr val="7E7E7E"/>
                </a:solidFill>
                <a:latin typeface="Times New Roman"/>
                <a:cs typeface="Times New Roman"/>
              </a:rPr>
              <a:t> </a:t>
            </a:r>
            <a:r>
              <a:rPr sz="2000" spc="-5" dirty="0">
                <a:solidFill>
                  <a:srgbClr val="7E7E7E"/>
                </a:solidFill>
                <a:latin typeface="Times New Roman"/>
                <a:cs typeface="Times New Roman"/>
              </a:rPr>
              <a:t>cable.</a:t>
            </a:r>
            <a:endParaRPr lang="en-US" sz="2000" spc="-5" dirty="0">
              <a:solidFill>
                <a:srgbClr val="7E7E7E"/>
              </a:solidFill>
              <a:latin typeface="Times New Roman"/>
              <a:cs typeface="Times New Roman"/>
            </a:endParaRPr>
          </a:p>
          <a:p>
            <a:pPr marL="354965" marR="765810" indent="-354965">
              <a:lnSpc>
                <a:spcPct val="110000"/>
              </a:lnSpc>
              <a:buFont typeface="Arial"/>
              <a:buChar char="•"/>
              <a:tabLst>
                <a:tab pos="354965" algn="l"/>
                <a:tab pos="355600" algn="l"/>
              </a:tabLst>
            </a:pPr>
            <a:endParaRPr sz="2000" dirty="0">
              <a:latin typeface="Times New Roman"/>
              <a:cs typeface="Times New Roman"/>
            </a:endParaRPr>
          </a:p>
          <a:p>
            <a:pPr marL="354965" marR="5080" indent="-354965">
              <a:lnSpc>
                <a:spcPts val="3700"/>
              </a:lnSpc>
              <a:spcBef>
                <a:spcPts val="175"/>
              </a:spcBef>
              <a:buFont typeface="Arial"/>
              <a:buChar char="•"/>
              <a:tabLst>
                <a:tab pos="354965" algn="l"/>
                <a:tab pos="355600" algn="l"/>
              </a:tabLst>
            </a:pPr>
            <a:r>
              <a:rPr sz="2000" spc="-5" dirty="0">
                <a:solidFill>
                  <a:srgbClr val="FF0000"/>
                </a:solidFill>
                <a:latin typeface="Times New Roman"/>
                <a:cs typeface="Times New Roman"/>
              </a:rPr>
              <a:t>Future </a:t>
            </a:r>
            <a:r>
              <a:rPr sz="2000" dirty="0">
                <a:solidFill>
                  <a:srgbClr val="FF0000"/>
                </a:solidFill>
                <a:latin typeface="Times New Roman"/>
                <a:cs typeface="Times New Roman"/>
              </a:rPr>
              <a:t>growth</a:t>
            </a:r>
            <a:r>
              <a:rPr sz="2000" dirty="0">
                <a:solidFill>
                  <a:srgbClr val="7E7E7E"/>
                </a:solidFill>
                <a:latin typeface="Times New Roman"/>
                <a:cs typeface="Times New Roman"/>
              </a:rPr>
              <a:t>-with </a:t>
            </a:r>
            <a:r>
              <a:rPr sz="2000" spc="-5" dirty="0">
                <a:solidFill>
                  <a:srgbClr val="7E7E7E"/>
                </a:solidFill>
                <a:latin typeface="Times New Roman"/>
                <a:cs typeface="Times New Roman"/>
              </a:rPr>
              <a:t>star </a:t>
            </a:r>
            <a:r>
              <a:rPr sz="2000" spc="-20" dirty="0">
                <a:solidFill>
                  <a:srgbClr val="7E7E7E"/>
                </a:solidFill>
                <a:latin typeface="Times New Roman"/>
                <a:cs typeface="Times New Roman"/>
              </a:rPr>
              <a:t>topology, </a:t>
            </a:r>
            <a:r>
              <a:rPr sz="2000" spc="-5" dirty="0">
                <a:solidFill>
                  <a:srgbClr val="7E7E7E"/>
                </a:solidFill>
                <a:latin typeface="Times New Roman"/>
                <a:cs typeface="Times New Roman"/>
              </a:rPr>
              <a:t>expending </a:t>
            </a:r>
            <a:r>
              <a:rPr sz="2000" dirty="0">
                <a:solidFill>
                  <a:srgbClr val="7E7E7E"/>
                </a:solidFill>
                <a:latin typeface="Times New Roman"/>
                <a:cs typeface="Times New Roman"/>
              </a:rPr>
              <a:t>is  </a:t>
            </a:r>
            <a:r>
              <a:rPr sz="2000" spc="-5" dirty="0">
                <a:solidFill>
                  <a:srgbClr val="7E7E7E"/>
                </a:solidFill>
                <a:latin typeface="Times New Roman"/>
                <a:cs typeface="Times New Roman"/>
              </a:rPr>
              <a:t>easily done b</a:t>
            </a:r>
            <a:r>
              <a:rPr lang="en-US" sz="2000" spc="-5" dirty="0">
                <a:solidFill>
                  <a:srgbClr val="7E7E7E"/>
                </a:solidFill>
                <a:latin typeface="Times New Roman"/>
                <a:cs typeface="Times New Roman"/>
              </a:rPr>
              <a:t>y </a:t>
            </a:r>
            <a:r>
              <a:rPr sz="2000" spc="-5" dirty="0">
                <a:solidFill>
                  <a:srgbClr val="7E7E7E"/>
                </a:solidFill>
                <a:latin typeface="Times New Roman"/>
                <a:cs typeface="Times New Roman"/>
              </a:rPr>
              <a:t>adding another</a:t>
            </a:r>
            <a:endParaRPr lang="en-US" sz="2000" spc="-5" dirty="0">
              <a:solidFill>
                <a:srgbClr val="7E7E7E"/>
              </a:solidFill>
              <a:latin typeface="Times New Roman"/>
              <a:cs typeface="Times New Roman"/>
            </a:endParaRPr>
          </a:p>
          <a:p>
            <a:pPr marL="354965" marR="5080" indent="-354965">
              <a:lnSpc>
                <a:spcPts val="3700"/>
              </a:lnSpc>
              <a:spcBef>
                <a:spcPts val="175"/>
              </a:spcBef>
              <a:buFont typeface="Arial"/>
              <a:buChar char="•"/>
              <a:tabLst>
                <a:tab pos="354965" algn="l"/>
                <a:tab pos="355600" algn="l"/>
              </a:tabLst>
            </a:pPr>
            <a:endParaRPr sz="2000" dirty="0">
              <a:latin typeface="Times New Roman"/>
              <a:cs typeface="Times New Roman"/>
            </a:endParaRPr>
          </a:p>
          <a:p>
            <a:pPr marL="355600" indent="-342900">
              <a:lnSpc>
                <a:spcPct val="100000"/>
              </a:lnSpc>
              <a:spcBef>
                <a:spcPts val="155"/>
              </a:spcBef>
              <a:buFont typeface="Arial"/>
              <a:buChar char="•"/>
              <a:tabLst>
                <a:tab pos="354965" algn="l"/>
                <a:tab pos="355600" algn="l"/>
              </a:tabLst>
            </a:pPr>
            <a:r>
              <a:rPr sz="2000" spc="-5" dirty="0">
                <a:solidFill>
                  <a:srgbClr val="FF0000"/>
                </a:solidFill>
                <a:latin typeface="Times New Roman"/>
                <a:cs typeface="Times New Roman"/>
              </a:rPr>
              <a:t>Cable type</a:t>
            </a:r>
            <a:r>
              <a:rPr sz="2000" spc="-5" dirty="0">
                <a:solidFill>
                  <a:srgbClr val="7E7E7E"/>
                </a:solidFill>
                <a:latin typeface="Times New Roman"/>
                <a:cs typeface="Times New Roman"/>
              </a:rPr>
              <a:t>-most </a:t>
            </a:r>
            <a:r>
              <a:rPr sz="2000" spc="-10" dirty="0">
                <a:solidFill>
                  <a:srgbClr val="7E7E7E"/>
                </a:solidFill>
                <a:latin typeface="Times New Roman"/>
                <a:cs typeface="Times New Roman"/>
              </a:rPr>
              <a:t>common </a:t>
            </a:r>
            <a:r>
              <a:rPr sz="2000" spc="-5" dirty="0">
                <a:solidFill>
                  <a:srgbClr val="7E7E7E"/>
                </a:solidFill>
                <a:latin typeface="Times New Roman"/>
                <a:cs typeface="Times New Roman"/>
              </a:rPr>
              <a:t>used cable in</a:t>
            </a:r>
            <a:r>
              <a:rPr sz="2000" spc="15" dirty="0">
                <a:solidFill>
                  <a:srgbClr val="7E7E7E"/>
                </a:solidFill>
                <a:latin typeface="Times New Roman"/>
                <a:cs typeface="Times New Roman"/>
              </a:rPr>
              <a:t> </a:t>
            </a:r>
            <a:r>
              <a:rPr sz="2000" spc="-10" dirty="0">
                <a:solidFill>
                  <a:srgbClr val="7E7E7E"/>
                </a:solidFill>
                <a:latin typeface="Times New Roman"/>
                <a:cs typeface="Times New Roman"/>
              </a:rPr>
              <a:t>commercial</a:t>
            </a:r>
            <a:r>
              <a:rPr lang="en-US" sz="2000" spc="-10" dirty="0">
                <a:solidFill>
                  <a:srgbClr val="7E7E7E"/>
                </a:solidFill>
                <a:latin typeface="Times New Roman"/>
                <a:cs typeface="Times New Roman"/>
              </a:rPr>
              <a:t> </a:t>
            </a:r>
            <a:r>
              <a:rPr sz="2000" spc="-10" dirty="0">
                <a:solidFill>
                  <a:srgbClr val="7E7E7E"/>
                </a:solidFill>
                <a:latin typeface="Times New Roman"/>
                <a:cs typeface="Times New Roman"/>
              </a:rPr>
              <a:t>organization</a:t>
            </a:r>
            <a:r>
              <a:rPr lang="en-US" sz="2000" spc="-10" dirty="0">
                <a:solidFill>
                  <a:srgbClr val="7E7E7E"/>
                </a:solidFill>
                <a:latin typeface="Times New Roman"/>
                <a:cs typeface="Times New Roman"/>
              </a:rPr>
              <a:t> </a:t>
            </a:r>
            <a:r>
              <a:rPr sz="2000" spc="-5" dirty="0">
                <a:solidFill>
                  <a:srgbClr val="7E7E7E"/>
                </a:solidFill>
                <a:latin typeface="Times New Roman"/>
                <a:cs typeface="Times New Roman"/>
              </a:rPr>
              <a:t>is twisted </a:t>
            </a:r>
            <a:r>
              <a:rPr sz="2000" spc="-35" dirty="0">
                <a:solidFill>
                  <a:srgbClr val="7E7E7E"/>
                </a:solidFill>
                <a:latin typeface="Times New Roman"/>
                <a:cs typeface="Times New Roman"/>
              </a:rPr>
              <a:t>pair. </a:t>
            </a:r>
            <a:r>
              <a:rPr sz="2000" spc="-5" dirty="0">
                <a:solidFill>
                  <a:srgbClr val="7E7E7E"/>
                </a:solidFill>
                <a:latin typeface="Times New Roman"/>
                <a:cs typeface="Times New Roman"/>
              </a:rPr>
              <a:t>Which</a:t>
            </a:r>
            <a:r>
              <a:rPr sz="2000" spc="-55" dirty="0">
                <a:solidFill>
                  <a:srgbClr val="7E7E7E"/>
                </a:solidFill>
                <a:latin typeface="Times New Roman"/>
                <a:cs typeface="Times New Roman"/>
              </a:rPr>
              <a:t> </a:t>
            </a:r>
            <a:r>
              <a:rPr sz="2000" spc="-5" dirty="0">
                <a:solidFill>
                  <a:srgbClr val="7E7E7E"/>
                </a:solidFill>
                <a:latin typeface="Times New Roman"/>
                <a:cs typeface="Times New Roman"/>
              </a:rPr>
              <a:t>often  used with star</a:t>
            </a:r>
            <a:r>
              <a:rPr sz="2000" spc="-20" dirty="0">
                <a:solidFill>
                  <a:srgbClr val="7E7E7E"/>
                </a:solidFill>
                <a:latin typeface="Times New Roman"/>
                <a:cs typeface="Times New Roman"/>
              </a:rPr>
              <a:t> </a:t>
            </a:r>
            <a:r>
              <a:rPr sz="2000" dirty="0">
                <a:solidFill>
                  <a:srgbClr val="7E7E7E"/>
                </a:solidFill>
                <a:latin typeface="Times New Roman"/>
                <a:cs typeface="Times New Roman"/>
              </a:rPr>
              <a:t>topologies.</a:t>
            </a:r>
            <a:endParaRPr sz="2000" dirty="0">
              <a:latin typeface="Times New Roman"/>
              <a:cs typeface="Times New Roman"/>
            </a:endParaRPr>
          </a:p>
        </p:txBody>
      </p:sp>
    </p:spTree>
    <p:extLst>
      <p:ext uri="{BB962C8B-B14F-4D97-AF65-F5344CB8AC3E}">
        <p14:creationId xmlns:p14="http://schemas.microsoft.com/office/powerpoint/2010/main" val="41236228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52600" y="285750"/>
            <a:ext cx="5699760" cy="568745"/>
          </a:xfrm>
          <a:prstGeom prst="rect">
            <a:avLst/>
          </a:prstGeom>
        </p:spPr>
        <p:txBody>
          <a:bodyPr vert="horz" wrap="square" lIns="0" tIns="93345" rIns="0" bIns="0" rtlCol="0">
            <a:spAutoFit/>
          </a:bodyPr>
          <a:lstStyle/>
          <a:p>
            <a:pPr marL="1754029" marR="3810" indent="-1744504">
              <a:lnSpc>
                <a:spcPts val="3675"/>
              </a:lnSpc>
              <a:spcBef>
                <a:spcPts val="735"/>
              </a:spcBef>
            </a:pPr>
            <a:r>
              <a:rPr sz="4000" b="1" spc="-23" dirty="0">
                <a:solidFill>
                  <a:srgbClr val="FFFF00"/>
                </a:solidFill>
                <a:effectLst>
                  <a:outerShdw blurRad="38100" dist="38100" dir="2700000" algn="tl">
                    <a:srgbClr val="000000">
                      <a:alpha val="43137"/>
                    </a:srgbClr>
                  </a:outerShdw>
                </a:effectLst>
                <a:latin typeface="Bahnschrift SemiBold" panose="020B0502040204020203" pitchFamily="34" charset="0"/>
              </a:rPr>
              <a:t>IP</a:t>
            </a:r>
            <a:r>
              <a:rPr lang="en-US" sz="4000" b="1" spc="-23" dirty="0">
                <a:solidFill>
                  <a:srgbClr val="FFFF00"/>
                </a:solidFill>
                <a:effectLst>
                  <a:outerShdw blurRad="38100" dist="38100" dir="2700000" algn="tl">
                    <a:srgbClr val="000000">
                      <a:alpha val="43137"/>
                    </a:srgbClr>
                  </a:outerShdw>
                </a:effectLst>
                <a:latin typeface="Bahnschrift SemiBold" panose="020B0502040204020203" pitchFamily="34" charset="0"/>
              </a:rPr>
              <a:t> </a:t>
            </a:r>
            <a:r>
              <a:rPr lang="en-US" sz="4000" b="1" spc="-38" dirty="0">
                <a:solidFill>
                  <a:srgbClr val="FFFF00"/>
                </a:solidFill>
                <a:effectLst>
                  <a:outerShdw blurRad="38100" dist="38100" dir="2700000" algn="tl">
                    <a:srgbClr val="000000">
                      <a:alpha val="43137"/>
                    </a:srgbClr>
                  </a:outerShdw>
                </a:effectLst>
                <a:latin typeface="Bahnschrift SemiBold" panose="020B0502040204020203" pitchFamily="34" charset="0"/>
              </a:rPr>
              <a:t>A</a:t>
            </a:r>
            <a:r>
              <a:rPr sz="4000" b="1" spc="-38" dirty="0">
                <a:solidFill>
                  <a:srgbClr val="FFFF00"/>
                </a:solidFill>
                <a:effectLst>
                  <a:outerShdw blurRad="38100" dist="38100" dir="2700000" algn="tl">
                    <a:srgbClr val="000000">
                      <a:alpha val="43137"/>
                    </a:srgbClr>
                  </a:outerShdw>
                </a:effectLst>
                <a:latin typeface="Bahnschrift SemiBold" panose="020B0502040204020203" pitchFamily="34" charset="0"/>
              </a:rPr>
              <a:t>ddressing</a:t>
            </a:r>
            <a:r>
              <a:rPr lang="en-US" sz="4000" b="1" spc="-38" dirty="0">
                <a:solidFill>
                  <a:srgbClr val="FFFF00"/>
                </a:solidFill>
                <a:effectLst>
                  <a:outerShdw blurRad="38100" dist="38100" dir="2700000" algn="tl">
                    <a:srgbClr val="000000">
                      <a:alpha val="43137"/>
                    </a:srgbClr>
                  </a:outerShdw>
                </a:effectLst>
                <a:latin typeface="Bahnschrift SemiBold" panose="020B0502040204020203" pitchFamily="34" charset="0"/>
              </a:rPr>
              <a:t> IPv4</a:t>
            </a:r>
            <a:endParaRPr sz="4000" b="1" dirty="0">
              <a:solidFill>
                <a:srgbClr val="FFFF00"/>
              </a:solidFill>
              <a:effectLst>
                <a:outerShdw blurRad="38100" dist="38100" dir="2700000" algn="tl">
                  <a:srgbClr val="000000">
                    <a:alpha val="43137"/>
                  </a:srgbClr>
                </a:outerShdw>
              </a:effectLst>
              <a:latin typeface="Bahnschrift SemiBold" panose="020B0502040204020203" pitchFamily="34" charset="0"/>
            </a:endParaRPr>
          </a:p>
        </p:txBody>
      </p:sp>
      <p:sp>
        <p:nvSpPr>
          <p:cNvPr id="3" name="object 3"/>
          <p:cNvSpPr txBox="1"/>
          <p:nvPr/>
        </p:nvSpPr>
        <p:spPr>
          <a:xfrm>
            <a:off x="609600" y="1383126"/>
            <a:ext cx="8153400" cy="2654349"/>
          </a:xfrm>
          <a:prstGeom prst="rect">
            <a:avLst/>
          </a:prstGeom>
        </p:spPr>
        <p:txBody>
          <a:bodyPr vert="horz" wrap="square" lIns="0" tIns="35719" rIns="0" bIns="0" rtlCol="0">
            <a:spAutoFit/>
          </a:bodyPr>
          <a:lstStyle/>
          <a:p>
            <a:pPr marL="314325" marR="822960" indent="-285750">
              <a:lnSpc>
                <a:spcPts val="1620"/>
              </a:lnSpc>
              <a:spcBef>
                <a:spcPts val="281"/>
              </a:spcBef>
              <a:buFont typeface="Arial" panose="020B0604020202020204" pitchFamily="34" charset="0"/>
              <a:buChar char="•"/>
            </a:pPr>
            <a:r>
              <a:rPr dirty="0">
                <a:solidFill>
                  <a:schemeClr val="bg1"/>
                </a:solidFill>
                <a:latin typeface="Century"/>
                <a:cs typeface="Century"/>
              </a:rPr>
              <a:t>An </a:t>
            </a:r>
            <a:r>
              <a:rPr spc="-4" dirty="0">
                <a:solidFill>
                  <a:schemeClr val="bg1"/>
                </a:solidFill>
                <a:latin typeface="Century"/>
                <a:cs typeface="Century"/>
              </a:rPr>
              <a:t>IP address basically </a:t>
            </a:r>
            <a:r>
              <a:rPr dirty="0">
                <a:solidFill>
                  <a:schemeClr val="bg1"/>
                </a:solidFill>
                <a:latin typeface="Century"/>
                <a:cs typeface="Century"/>
              </a:rPr>
              <a:t>a 32-bit </a:t>
            </a:r>
            <a:r>
              <a:rPr spc="-4" dirty="0">
                <a:solidFill>
                  <a:schemeClr val="bg1"/>
                </a:solidFill>
                <a:latin typeface="Century"/>
                <a:cs typeface="Century"/>
              </a:rPr>
              <a:t>address that </a:t>
            </a:r>
            <a:r>
              <a:rPr dirty="0">
                <a:solidFill>
                  <a:schemeClr val="bg1"/>
                </a:solidFill>
                <a:latin typeface="Century"/>
                <a:cs typeface="Century"/>
              </a:rPr>
              <a:t>uniquely universally</a:t>
            </a:r>
            <a:r>
              <a:rPr spc="-150" dirty="0">
                <a:solidFill>
                  <a:schemeClr val="bg1"/>
                </a:solidFill>
                <a:latin typeface="Century"/>
                <a:cs typeface="Century"/>
              </a:rPr>
              <a:t> </a:t>
            </a:r>
            <a:r>
              <a:rPr dirty="0">
                <a:solidFill>
                  <a:schemeClr val="bg1"/>
                </a:solidFill>
                <a:latin typeface="Century"/>
                <a:cs typeface="Century"/>
              </a:rPr>
              <a:t>defines  connection of host or a router </a:t>
            </a:r>
            <a:r>
              <a:rPr spc="-4" dirty="0">
                <a:solidFill>
                  <a:schemeClr val="bg1"/>
                </a:solidFill>
                <a:latin typeface="Century"/>
                <a:cs typeface="Century"/>
              </a:rPr>
              <a:t>to the </a:t>
            </a:r>
            <a:r>
              <a:rPr dirty="0">
                <a:solidFill>
                  <a:schemeClr val="bg1"/>
                </a:solidFill>
                <a:latin typeface="Century"/>
                <a:cs typeface="Century"/>
              </a:rPr>
              <a:t>Internet. </a:t>
            </a:r>
            <a:r>
              <a:rPr spc="-4" dirty="0">
                <a:solidFill>
                  <a:schemeClr val="bg1"/>
                </a:solidFill>
                <a:latin typeface="Century"/>
                <a:cs typeface="Century"/>
              </a:rPr>
              <a:t>IP address </a:t>
            </a:r>
            <a:r>
              <a:rPr dirty="0">
                <a:solidFill>
                  <a:schemeClr val="bg1"/>
                </a:solidFill>
                <a:latin typeface="Century"/>
                <a:cs typeface="Century"/>
              </a:rPr>
              <a:t>is</a:t>
            </a:r>
            <a:r>
              <a:rPr spc="-188" dirty="0">
                <a:solidFill>
                  <a:schemeClr val="bg1"/>
                </a:solidFill>
                <a:latin typeface="Century"/>
                <a:cs typeface="Century"/>
              </a:rPr>
              <a:t> </a:t>
            </a:r>
            <a:r>
              <a:rPr dirty="0">
                <a:solidFill>
                  <a:schemeClr val="bg1"/>
                </a:solidFill>
                <a:latin typeface="Century"/>
                <a:cs typeface="Century"/>
              </a:rPr>
              <a:t>unique.</a:t>
            </a:r>
            <a:endParaRPr dirty="0">
              <a:solidFill>
                <a:schemeClr val="bg1"/>
              </a:solidFill>
              <a:latin typeface="Cambria Math"/>
              <a:cs typeface="Cambria Math"/>
            </a:endParaRPr>
          </a:p>
          <a:p>
            <a:pPr marL="314325" indent="-285750">
              <a:spcBef>
                <a:spcPts val="874"/>
              </a:spcBef>
              <a:buFont typeface="Arial" panose="020B0604020202020204" pitchFamily="34" charset="0"/>
              <a:buChar char="•"/>
            </a:pPr>
            <a:r>
              <a:rPr spc="-4" dirty="0">
                <a:solidFill>
                  <a:schemeClr val="bg1"/>
                </a:solidFill>
                <a:latin typeface="Century"/>
                <a:cs typeface="Century"/>
              </a:rPr>
              <a:t>Introduced</a:t>
            </a:r>
            <a:r>
              <a:rPr spc="-19" dirty="0">
                <a:solidFill>
                  <a:schemeClr val="bg1"/>
                </a:solidFill>
                <a:latin typeface="Century"/>
                <a:cs typeface="Century"/>
              </a:rPr>
              <a:t> </a:t>
            </a:r>
            <a:r>
              <a:rPr spc="-4" dirty="0">
                <a:solidFill>
                  <a:schemeClr val="bg1"/>
                </a:solidFill>
                <a:latin typeface="Century"/>
                <a:cs typeface="Century"/>
              </a:rPr>
              <a:t>by</a:t>
            </a:r>
            <a:r>
              <a:rPr spc="-11" dirty="0">
                <a:solidFill>
                  <a:schemeClr val="bg1"/>
                </a:solidFill>
                <a:latin typeface="Century"/>
                <a:cs typeface="Century"/>
              </a:rPr>
              <a:t> </a:t>
            </a:r>
            <a:r>
              <a:rPr spc="-4" dirty="0">
                <a:solidFill>
                  <a:schemeClr val="bg1"/>
                </a:solidFill>
                <a:latin typeface="Century"/>
                <a:cs typeface="Century"/>
              </a:rPr>
              <a:t>IANA</a:t>
            </a:r>
            <a:r>
              <a:rPr spc="-98" dirty="0">
                <a:solidFill>
                  <a:schemeClr val="bg1"/>
                </a:solidFill>
                <a:latin typeface="Century"/>
                <a:cs typeface="Century"/>
              </a:rPr>
              <a:t> </a:t>
            </a:r>
            <a:r>
              <a:rPr dirty="0">
                <a:solidFill>
                  <a:schemeClr val="bg1"/>
                </a:solidFill>
                <a:latin typeface="Century"/>
                <a:cs typeface="Century"/>
              </a:rPr>
              <a:t>(Internet</a:t>
            </a:r>
            <a:r>
              <a:rPr spc="-109" dirty="0">
                <a:solidFill>
                  <a:schemeClr val="bg1"/>
                </a:solidFill>
                <a:latin typeface="Century"/>
                <a:cs typeface="Century"/>
              </a:rPr>
              <a:t> </a:t>
            </a:r>
            <a:r>
              <a:rPr spc="-4" dirty="0">
                <a:solidFill>
                  <a:schemeClr val="bg1"/>
                </a:solidFill>
                <a:latin typeface="Century"/>
                <a:cs typeface="Century"/>
              </a:rPr>
              <a:t>Assigned</a:t>
            </a:r>
            <a:r>
              <a:rPr spc="-30" dirty="0">
                <a:solidFill>
                  <a:schemeClr val="bg1"/>
                </a:solidFill>
                <a:latin typeface="Century"/>
                <a:cs typeface="Century"/>
              </a:rPr>
              <a:t> </a:t>
            </a:r>
            <a:r>
              <a:rPr dirty="0">
                <a:solidFill>
                  <a:schemeClr val="bg1"/>
                </a:solidFill>
                <a:latin typeface="Century"/>
                <a:cs typeface="Century"/>
              </a:rPr>
              <a:t>Numbers</a:t>
            </a:r>
            <a:r>
              <a:rPr spc="-105" dirty="0">
                <a:solidFill>
                  <a:schemeClr val="bg1"/>
                </a:solidFill>
                <a:latin typeface="Century"/>
                <a:cs typeface="Century"/>
              </a:rPr>
              <a:t> </a:t>
            </a:r>
            <a:r>
              <a:rPr dirty="0">
                <a:solidFill>
                  <a:schemeClr val="bg1"/>
                </a:solidFill>
                <a:latin typeface="Century"/>
                <a:cs typeface="Century"/>
              </a:rPr>
              <a:t>Authority).</a:t>
            </a:r>
            <a:endParaRPr lang="en-US" dirty="0">
              <a:solidFill>
                <a:schemeClr val="bg1"/>
              </a:solidFill>
              <a:latin typeface="Century"/>
              <a:cs typeface="Century"/>
            </a:endParaRPr>
          </a:p>
          <a:p>
            <a:pPr marL="314325" indent="-285750">
              <a:spcBef>
                <a:spcPts val="874"/>
              </a:spcBef>
              <a:buFont typeface="Arial" panose="020B0604020202020204" pitchFamily="34" charset="0"/>
              <a:buChar char="•"/>
            </a:pPr>
            <a:endParaRPr dirty="0">
              <a:solidFill>
                <a:schemeClr val="bg1"/>
              </a:solidFill>
              <a:latin typeface="Century"/>
              <a:cs typeface="Century"/>
            </a:endParaRPr>
          </a:p>
          <a:p>
            <a:pPr marL="314325" marR="22860" indent="-285750">
              <a:lnSpc>
                <a:spcPct val="148500"/>
              </a:lnSpc>
              <a:buFont typeface="Arial" panose="020B0604020202020204" pitchFamily="34" charset="0"/>
              <a:buChar char="•"/>
            </a:pPr>
            <a:r>
              <a:rPr spc="-4" dirty="0">
                <a:solidFill>
                  <a:schemeClr val="bg1"/>
                </a:solidFill>
                <a:latin typeface="Century"/>
                <a:cs typeface="Century"/>
              </a:rPr>
              <a:t>32 </a:t>
            </a:r>
            <a:r>
              <a:rPr dirty="0">
                <a:solidFill>
                  <a:schemeClr val="bg1"/>
                </a:solidFill>
                <a:latin typeface="Century"/>
                <a:cs typeface="Century"/>
              </a:rPr>
              <a:t>bit is divided into 4 equal </a:t>
            </a:r>
            <a:r>
              <a:rPr spc="-4" dirty="0">
                <a:solidFill>
                  <a:schemeClr val="bg1"/>
                </a:solidFill>
                <a:latin typeface="Century"/>
                <a:cs typeface="Century"/>
              </a:rPr>
              <a:t>parts </a:t>
            </a:r>
            <a:r>
              <a:rPr dirty="0">
                <a:solidFill>
                  <a:schemeClr val="bg1"/>
                </a:solidFill>
                <a:latin typeface="Century"/>
                <a:cs typeface="Century"/>
              </a:rPr>
              <a:t>of </a:t>
            </a:r>
            <a:r>
              <a:rPr spc="8" dirty="0">
                <a:solidFill>
                  <a:schemeClr val="bg1"/>
                </a:solidFill>
                <a:latin typeface="Century"/>
                <a:cs typeface="Century"/>
              </a:rPr>
              <a:t>8-8 </a:t>
            </a:r>
            <a:r>
              <a:rPr spc="-4" dirty="0">
                <a:solidFill>
                  <a:schemeClr val="bg1"/>
                </a:solidFill>
                <a:latin typeface="Century"/>
                <a:cs typeface="Century"/>
              </a:rPr>
              <a:t>bits </a:t>
            </a:r>
            <a:r>
              <a:rPr dirty="0">
                <a:solidFill>
                  <a:schemeClr val="bg1"/>
                </a:solidFill>
                <a:latin typeface="Century"/>
                <a:cs typeface="Century"/>
              </a:rPr>
              <a:t>separated </a:t>
            </a:r>
            <a:r>
              <a:rPr spc="-4" dirty="0">
                <a:solidFill>
                  <a:schemeClr val="bg1"/>
                </a:solidFill>
                <a:latin typeface="Century"/>
                <a:cs typeface="Century"/>
              </a:rPr>
              <a:t>by </a:t>
            </a:r>
            <a:r>
              <a:rPr dirty="0">
                <a:solidFill>
                  <a:schemeClr val="bg1"/>
                </a:solidFill>
                <a:latin typeface="Century"/>
                <a:cs typeface="Century"/>
              </a:rPr>
              <a:t>dotted decimal</a:t>
            </a:r>
            <a:r>
              <a:rPr spc="-251" dirty="0">
                <a:solidFill>
                  <a:schemeClr val="bg1"/>
                </a:solidFill>
                <a:latin typeface="Century"/>
                <a:cs typeface="Century"/>
              </a:rPr>
              <a:t> </a:t>
            </a:r>
            <a:r>
              <a:rPr dirty="0">
                <a:solidFill>
                  <a:schemeClr val="bg1"/>
                </a:solidFill>
                <a:latin typeface="Century"/>
                <a:cs typeface="Century"/>
              </a:rPr>
              <a:t>notation.  </a:t>
            </a:r>
            <a:r>
              <a:rPr spc="-4" dirty="0">
                <a:solidFill>
                  <a:schemeClr val="bg1"/>
                </a:solidFill>
                <a:latin typeface="Century"/>
                <a:cs typeface="Century"/>
              </a:rPr>
              <a:t>It </a:t>
            </a:r>
            <a:r>
              <a:rPr dirty="0">
                <a:solidFill>
                  <a:schemeClr val="bg1"/>
                </a:solidFill>
                <a:latin typeface="Century"/>
                <a:cs typeface="Century"/>
              </a:rPr>
              <a:t>is in </a:t>
            </a:r>
            <a:r>
              <a:rPr spc="-4" dirty="0">
                <a:solidFill>
                  <a:schemeClr val="bg1"/>
                </a:solidFill>
                <a:latin typeface="Century"/>
                <a:cs typeface="Century"/>
              </a:rPr>
              <a:t>the </a:t>
            </a:r>
            <a:r>
              <a:rPr dirty="0">
                <a:solidFill>
                  <a:schemeClr val="bg1"/>
                </a:solidFill>
                <a:latin typeface="Century"/>
                <a:cs typeface="Century"/>
              </a:rPr>
              <a:t>range of </a:t>
            </a:r>
            <a:r>
              <a:rPr spc="-4" dirty="0">
                <a:solidFill>
                  <a:schemeClr val="bg1"/>
                </a:solidFill>
                <a:latin typeface="Century"/>
                <a:cs typeface="Century"/>
              </a:rPr>
              <a:t>minimum 0.0.0.0 to</a:t>
            </a:r>
            <a:r>
              <a:rPr spc="-124" dirty="0">
                <a:solidFill>
                  <a:schemeClr val="bg1"/>
                </a:solidFill>
                <a:latin typeface="Century"/>
                <a:cs typeface="Century"/>
              </a:rPr>
              <a:t> </a:t>
            </a:r>
            <a:r>
              <a:rPr spc="-4" dirty="0">
                <a:solidFill>
                  <a:schemeClr val="bg1"/>
                </a:solidFill>
                <a:latin typeface="Century"/>
                <a:cs typeface="Century"/>
              </a:rPr>
              <a:t>255.255.255.255.</a:t>
            </a:r>
            <a:endParaRPr dirty="0">
              <a:solidFill>
                <a:schemeClr val="bg1"/>
              </a:solidFill>
              <a:latin typeface="Century"/>
              <a:cs typeface="Century"/>
            </a:endParaRPr>
          </a:p>
          <a:p>
            <a:pPr marL="314325" indent="-285750">
              <a:spcBef>
                <a:spcPts val="866"/>
              </a:spcBef>
              <a:buFont typeface="Arial" panose="020B0604020202020204" pitchFamily="34" charset="0"/>
              <a:buChar char="•"/>
            </a:pPr>
            <a:r>
              <a:rPr dirty="0">
                <a:solidFill>
                  <a:schemeClr val="bg1"/>
                </a:solidFill>
                <a:latin typeface="Century"/>
                <a:cs typeface="Century"/>
              </a:rPr>
              <a:t>Each 8 </a:t>
            </a:r>
            <a:r>
              <a:rPr spc="-4" dirty="0">
                <a:solidFill>
                  <a:schemeClr val="bg1"/>
                </a:solidFill>
                <a:latin typeface="Century"/>
                <a:cs typeface="Century"/>
              </a:rPr>
              <a:t>bit </a:t>
            </a:r>
            <a:r>
              <a:rPr dirty="0">
                <a:solidFill>
                  <a:schemeClr val="bg1"/>
                </a:solidFill>
                <a:latin typeface="Century"/>
                <a:cs typeface="Century"/>
              </a:rPr>
              <a:t>group is known </a:t>
            </a:r>
            <a:r>
              <a:rPr spc="-4" dirty="0">
                <a:solidFill>
                  <a:schemeClr val="bg1"/>
                </a:solidFill>
                <a:latin typeface="Century"/>
                <a:cs typeface="Century"/>
              </a:rPr>
              <a:t>by</a:t>
            </a:r>
            <a:r>
              <a:rPr spc="-94" dirty="0">
                <a:solidFill>
                  <a:schemeClr val="bg1"/>
                </a:solidFill>
                <a:latin typeface="Century"/>
                <a:cs typeface="Century"/>
              </a:rPr>
              <a:t> </a:t>
            </a:r>
            <a:r>
              <a:rPr spc="-23" dirty="0">
                <a:solidFill>
                  <a:schemeClr val="bg1"/>
                </a:solidFill>
                <a:latin typeface="Century"/>
                <a:cs typeface="Century"/>
              </a:rPr>
              <a:t>OCTET.</a:t>
            </a:r>
            <a:endParaRPr dirty="0">
              <a:solidFill>
                <a:schemeClr val="bg1"/>
              </a:solidFill>
              <a:latin typeface="Century"/>
              <a:cs typeface="Century"/>
            </a:endParaRPr>
          </a:p>
        </p:txBody>
      </p:sp>
    </p:spTree>
    <p:extLst>
      <p:ext uri="{BB962C8B-B14F-4D97-AF65-F5344CB8AC3E}">
        <p14:creationId xmlns:p14="http://schemas.microsoft.com/office/powerpoint/2010/main" val="36552995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8400" y="209550"/>
            <a:ext cx="4419600" cy="625171"/>
          </a:xfrm>
          <a:prstGeom prst="rect">
            <a:avLst/>
          </a:prstGeom>
        </p:spPr>
        <p:txBody>
          <a:bodyPr vert="horz" wrap="square" lIns="0" tIns="9525" rIns="0" bIns="0" rtlCol="0">
            <a:spAutoFit/>
          </a:bodyPr>
          <a:lstStyle/>
          <a:p>
            <a:pPr marL="9525">
              <a:spcBef>
                <a:spcPts val="75"/>
              </a:spcBef>
            </a:pPr>
            <a:r>
              <a:rPr sz="4000" b="1" spc="-75" dirty="0">
                <a:solidFill>
                  <a:srgbClr val="FF0000"/>
                </a:solidFill>
                <a:effectLst>
                  <a:outerShdw blurRad="38100" dist="38100" dir="2700000" algn="tl">
                    <a:srgbClr val="000000">
                      <a:alpha val="43137"/>
                    </a:srgbClr>
                  </a:outerShdw>
                </a:effectLst>
                <a:latin typeface="Bahnschrift SemiBold" panose="020B0502040204020203" pitchFamily="34" charset="0"/>
              </a:rPr>
              <a:t>Various </a:t>
            </a:r>
            <a:r>
              <a:rPr sz="4000" b="1" spc="-23" dirty="0">
                <a:solidFill>
                  <a:srgbClr val="FF0000"/>
                </a:solidFill>
                <a:effectLst>
                  <a:outerShdw blurRad="38100" dist="38100" dir="2700000" algn="tl">
                    <a:srgbClr val="000000">
                      <a:alpha val="43137"/>
                    </a:srgbClr>
                  </a:outerShdw>
                </a:effectLst>
                <a:latin typeface="Bahnschrift SemiBold" panose="020B0502040204020203" pitchFamily="34" charset="0"/>
              </a:rPr>
              <a:t>IP</a:t>
            </a:r>
            <a:r>
              <a:rPr sz="4000" b="1" spc="-172" dirty="0">
                <a:solidFill>
                  <a:srgbClr val="FF0000"/>
                </a:solidFill>
                <a:effectLst>
                  <a:outerShdw blurRad="38100" dist="38100" dir="2700000" algn="tl">
                    <a:srgbClr val="000000">
                      <a:alpha val="43137"/>
                    </a:srgbClr>
                  </a:outerShdw>
                </a:effectLst>
                <a:latin typeface="Bahnschrift SemiBold" panose="020B0502040204020203" pitchFamily="34" charset="0"/>
              </a:rPr>
              <a:t> </a:t>
            </a:r>
            <a:r>
              <a:rPr sz="4000" b="1" spc="-34" dirty="0">
                <a:solidFill>
                  <a:srgbClr val="FF0000"/>
                </a:solidFill>
                <a:effectLst>
                  <a:outerShdw blurRad="38100" dist="38100" dir="2700000" algn="tl">
                    <a:srgbClr val="000000">
                      <a:alpha val="43137"/>
                    </a:srgbClr>
                  </a:outerShdw>
                </a:effectLst>
                <a:latin typeface="Bahnschrift SemiBold" panose="020B0502040204020203" pitchFamily="34" charset="0"/>
              </a:rPr>
              <a:t>classes</a:t>
            </a:r>
            <a:endParaRPr sz="4000" b="1" dirty="0">
              <a:solidFill>
                <a:srgbClr val="FF0000"/>
              </a:solidFill>
              <a:effectLst>
                <a:outerShdw blurRad="38100" dist="38100" dir="2700000" algn="tl">
                  <a:srgbClr val="000000">
                    <a:alpha val="43137"/>
                  </a:srgbClr>
                </a:outerShdw>
              </a:effectLst>
              <a:latin typeface="Bahnschrift SemiBold" panose="020B0502040204020203" pitchFamily="34" charset="0"/>
            </a:endParaRPr>
          </a:p>
        </p:txBody>
      </p:sp>
      <p:sp>
        <p:nvSpPr>
          <p:cNvPr id="3" name="object 3"/>
          <p:cNvSpPr txBox="1"/>
          <p:nvPr/>
        </p:nvSpPr>
        <p:spPr>
          <a:xfrm>
            <a:off x="882245" y="1363273"/>
            <a:ext cx="7728355" cy="3043462"/>
          </a:xfrm>
          <a:prstGeom prst="rect">
            <a:avLst/>
          </a:prstGeom>
        </p:spPr>
        <p:txBody>
          <a:bodyPr vert="horz" wrap="square" lIns="0" tIns="29528" rIns="0" bIns="0" rtlCol="0">
            <a:spAutoFit/>
          </a:bodyPr>
          <a:lstStyle/>
          <a:p>
            <a:pPr marL="9525">
              <a:spcBef>
                <a:spcPts val="233"/>
              </a:spcBef>
            </a:pPr>
            <a:r>
              <a:rPr sz="2000" spc="-4" dirty="0">
                <a:solidFill>
                  <a:schemeClr val="bg1"/>
                </a:solidFill>
                <a:latin typeface="Century"/>
                <a:cs typeface="Century"/>
              </a:rPr>
              <a:t>IP </a:t>
            </a:r>
            <a:r>
              <a:rPr sz="2000" dirty="0">
                <a:solidFill>
                  <a:schemeClr val="bg1"/>
                </a:solidFill>
                <a:latin typeface="Century"/>
                <a:cs typeface="Century"/>
              </a:rPr>
              <a:t>has five different classes </a:t>
            </a:r>
            <a:r>
              <a:rPr sz="2000" spc="-4" dirty="0">
                <a:solidFill>
                  <a:schemeClr val="bg1"/>
                </a:solidFill>
                <a:latin typeface="Century"/>
                <a:cs typeface="Century"/>
              </a:rPr>
              <a:t>differentiated by</a:t>
            </a:r>
            <a:r>
              <a:rPr sz="2000" spc="-150" dirty="0">
                <a:solidFill>
                  <a:schemeClr val="bg1"/>
                </a:solidFill>
                <a:latin typeface="Century"/>
                <a:cs typeface="Century"/>
              </a:rPr>
              <a:t> </a:t>
            </a:r>
            <a:r>
              <a:rPr sz="2000" dirty="0">
                <a:solidFill>
                  <a:schemeClr val="bg1"/>
                </a:solidFill>
                <a:latin typeface="Century"/>
                <a:cs typeface="Century"/>
              </a:rPr>
              <a:t>characteristics.</a:t>
            </a:r>
          </a:p>
          <a:p>
            <a:pPr marL="228600" indent="-137636">
              <a:spcBef>
                <a:spcPts val="143"/>
              </a:spcBef>
              <a:buClr>
                <a:srgbClr val="E38312"/>
              </a:buClr>
              <a:buFont typeface="Calibri"/>
              <a:buChar char="◦"/>
              <a:tabLst>
                <a:tab pos="229076" algn="l"/>
              </a:tabLst>
            </a:pPr>
            <a:r>
              <a:rPr sz="2000" spc="-8" dirty="0">
                <a:solidFill>
                  <a:schemeClr val="bg1"/>
                </a:solidFill>
                <a:latin typeface="Century"/>
                <a:cs typeface="Century"/>
              </a:rPr>
              <a:t>Class-A </a:t>
            </a:r>
            <a:r>
              <a:rPr sz="2000" dirty="0">
                <a:solidFill>
                  <a:schemeClr val="bg1"/>
                </a:solidFill>
                <a:latin typeface="Century"/>
                <a:cs typeface="Century"/>
              </a:rPr>
              <a:t>ranges from 0 </a:t>
            </a:r>
            <a:r>
              <a:rPr sz="2000" spc="-4" dirty="0">
                <a:solidFill>
                  <a:schemeClr val="bg1"/>
                </a:solidFill>
                <a:latin typeface="Century"/>
                <a:cs typeface="Century"/>
              </a:rPr>
              <a:t>to</a:t>
            </a:r>
            <a:r>
              <a:rPr sz="2000" spc="-79" dirty="0">
                <a:solidFill>
                  <a:schemeClr val="bg1"/>
                </a:solidFill>
                <a:latin typeface="Century"/>
                <a:cs typeface="Century"/>
              </a:rPr>
              <a:t> </a:t>
            </a:r>
            <a:r>
              <a:rPr sz="2000" spc="-4" dirty="0">
                <a:solidFill>
                  <a:schemeClr val="bg1"/>
                </a:solidFill>
                <a:latin typeface="Century"/>
                <a:cs typeface="Century"/>
              </a:rPr>
              <a:t>127</a:t>
            </a:r>
            <a:endParaRPr sz="2000" dirty="0">
              <a:solidFill>
                <a:schemeClr val="bg1"/>
              </a:solidFill>
              <a:latin typeface="Century"/>
              <a:cs typeface="Century"/>
            </a:endParaRPr>
          </a:p>
          <a:p>
            <a:pPr marL="228600" indent="-137636">
              <a:spcBef>
                <a:spcPts val="288"/>
              </a:spcBef>
              <a:buClr>
                <a:srgbClr val="E38312"/>
              </a:buClr>
              <a:buFont typeface="Calibri"/>
              <a:buChar char="◦"/>
              <a:tabLst>
                <a:tab pos="229076" algn="l"/>
              </a:tabLst>
            </a:pPr>
            <a:r>
              <a:rPr sz="2000" spc="-8" dirty="0">
                <a:solidFill>
                  <a:schemeClr val="bg1"/>
                </a:solidFill>
                <a:latin typeface="Century"/>
                <a:cs typeface="Century"/>
              </a:rPr>
              <a:t>Class-B </a:t>
            </a:r>
            <a:r>
              <a:rPr sz="2000" dirty="0">
                <a:solidFill>
                  <a:schemeClr val="bg1"/>
                </a:solidFill>
                <a:latin typeface="Century"/>
                <a:cs typeface="Century"/>
              </a:rPr>
              <a:t>ranges from </a:t>
            </a:r>
            <a:r>
              <a:rPr sz="2000" spc="-4" dirty="0">
                <a:solidFill>
                  <a:schemeClr val="bg1"/>
                </a:solidFill>
                <a:latin typeface="Century"/>
                <a:cs typeface="Century"/>
              </a:rPr>
              <a:t>128 to</a:t>
            </a:r>
            <a:r>
              <a:rPr sz="2000" spc="-26" dirty="0">
                <a:solidFill>
                  <a:schemeClr val="bg1"/>
                </a:solidFill>
                <a:latin typeface="Century"/>
                <a:cs typeface="Century"/>
              </a:rPr>
              <a:t> </a:t>
            </a:r>
            <a:r>
              <a:rPr sz="2000" spc="-8" dirty="0">
                <a:solidFill>
                  <a:schemeClr val="bg1"/>
                </a:solidFill>
                <a:latin typeface="Century"/>
                <a:cs typeface="Century"/>
              </a:rPr>
              <a:t>191</a:t>
            </a:r>
            <a:endParaRPr sz="2000" dirty="0">
              <a:solidFill>
                <a:schemeClr val="bg1"/>
              </a:solidFill>
              <a:latin typeface="Century"/>
              <a:cs typeface="Century"/>
            </a:endParaRPr>
          </a:p>
          <a:p>
            <a:pPr marL="228600" indent="-137636">
              <a:spcBef>
                <a:spcPts val="289"/>
              </a:spcBef>
              <a:buClr>
                <a:srgbClr val="E38312"/>
              </a:buClr>
              <a:buFont typeface="Calibri"/>
              <a:buChar char="◦"/>
              <a:tabLst>
                <a:tab pos="229076" algn="l"/>
              </a:tabLst>
            </a:pPr>
            <a:r>
              <a:rPr sz="2000" spc="-8" dirty="0">
                <a:solidFill>
                  <a:schemeClr val="bg1"/>
                </a:solidFill>
                <a:latin typeface="Century"/>
                <a:cs typeface="Century"/>
              </a:rPr>
              <a:t>Class-C </a:t>
            </a:r>
            <a:r>
              <a:rPr sz="2000" dirty="0">
                <a:solidFill>
                  <a:schemeClr val="bg1"/>
                </a:solidFill>
                <a:latin typeface="Century"/>
                <a:cs typeface="Century"/>
              </a:rPr>
              <a:t>ranges from </a:t>
            </a:r>
            <a:r>
              <a:rPr sz="2000" spc="-4" dirty="0">
                <a:solidFill>
                  <a:schemeClr val="bg1"/>
                </a:solidFill>
                <a:latin typeface="Century"/>
                <a:cs typeface="Century"/>
              </a:rPr>
              <a:t>192 to</a:t>
            </a:r>
            <a:r>
              <a:rPr sz="2000" spc="-26" dirty="0">
                <a:solidFill>
                  <a:schemeClr val="bg1"/>
                </a:solidFill>
                <a:latin typeface="Century"/>
                <a:cs typeface="Century"/>
              </a:rPr>
              <a:t> </a:t>
            </a:r>
            <a:r>
              <a:rPr sz="2000" spc="-8" dirty="0">
                <a:solidFill>
                  <a:schemeClr val="bg1"/>
                </a:solidFill>
                <a:latin typeface="Century"/>
                <a:cs typeface="Century"/>
              </a:rPr>
              <a:t>223</a:t>
            </a:r>
            <a:endParaRPr sz="2000" dirty="0">
              <a:solidFill>
                <a:schemeClr val="bg1"/>
              </a:solidFill>
              <a:latin typeface="Century"/>
              <a:cs typeface="Century"/>
            </a:endParaRPr>
          </a:p>
          <a:p>
            <a:pPr marL="228600" indent="-137636">
              <a:spcBef>
                <a:spcPts val="288"/>
              </a:spcBef>
              <a:buClr>
                <a:srgbClr val="E38312"/>
              </a:buClr>
              <a:buFont typeface="Calibri"/>
              <a:buChar char="◦"/>
              <a:tabLst>
                <a:tab pos="229076" algn="l"/>
              </a:tabLst>
            </a:pPr>
            <a:r>
              <a:rPr sz="2000" spc="-8" dirty="0">
                <a:solidFill>
                  <a:schemeClr val="bg1"/>
                </a:solidFill>
                <a:latin typeface="Century"/>
                <a:cs typeface="Century"/>
              </a:rPr>
              <a:t>Class-D </a:t>
            </a:r>
            <a:r>
              <a:rPr sz="2000" dirty="0">
                <a:solidFill>
                  <a:schemeClr val="bg1"/>
                </a:solidFill>
                <a:latin typeface="Century"/>
                <a:cs typeface="Century"/>
              </a:rPr>
              <a:t>ranges from </a:t>
            </a:r>
            <a:r>
              <a:rPr sz="2000" spc="-4" dirty="0">
                <a:solidFill>
                  <a:schemeClr val="bg1"/>
                </a:solidFill>
                <a:latin typeface="Century"/>
                <a:cs typeface="Century"/>
              </a:rPr>
              <a:t>224 to</a:t>
            </a:r>
            <a:r>
              <a:rPr sz="2000" spc="-30" dirty="0">
                <a:solidFill>
                  <a:schemeClr val="bg1"/>
                </a:solidFill>
                <a:latin typeface="Century"/>
                <a:cs typeface="Century"/>
              </a:rPr>
              <a:t> </a:t>
            </a:r>
            <a:r>
              <a:rPr sz="2000" spc="-8" dirty="0">
                <a:solidFill>
                  <a:schemeClr val="bg1"/>
                </a:solidFill>
                <a:latin typeface="Century"/>
                <a:cs typeface="Century"/>
              </a:rPr>
              <a:t>239</a:t>
            </a:r>
            <a:endParaRPr sz="2000" dirty="0">
              <a:solidFill>
                <a:schemeClr val="bg1"/>
              </a:solidFill>
              <a:latin typeface="Century"/>
              <a:cs typeface="Century"/>
            </a:endParaRPr>
          </a:p>
          <a:p>
            <a:pPr marL="228600" indent="-137636">
              <a:spcBef>
                <a:spcPts val="285"/>
              </a:spcBef>
              <a:buClr>
                <a:srgbClr val="E38312"/>
              </a:buClr>
              <a:buFont typeface="Calibri"/>
              <a:buChar char="◦"/>
              <a:tabLst>
                <a:tab pos="229076" algn="l"/>
              </a:tabLst>
            </a:pPr>
            <a:r>
              <a:rPr sz="2000" spc="-8" dirty="0">
                <a:solidFill>
                  <a:schemeClr val="bg1"/>
                </a:solidFill>
                <a:latin typeface="Century"/>
                <a:cs typeface="Century"/>
              </a:rPr>
              <a:t>Class-E </a:t>
            </a:r>
            <a:r>
              <a:rPr sz="2000" dirty="0">
                <a:solidFill>
                  <a:schemeClr val="bg1"/>
                </a:solidFill>
                <a:latin typeface="Century"/>
                <a:cs typeface="Century"/>
              </a:rPr>
              <a:t>ranges from </a:t>
            </a:r>
            <a:r>
              <a:rPr sz="2000" spc="-4" dirty="0">
                <a:solidFill>
                  <a:schemeClr val="bg1"/>
                </a:solidFill>
                <a:latin typeface="Century"/>
                <a:cs typeface="Century"/>
              </a:rPr>
              <a:t>240 to</a:t>
            </a:r>
            <a:r>
              <a:rPr sz="2000" spc="-26" dirty="0">
                <a:solidFill>
                  <a:schemeClr val="bg1"/>
                </a:solidFill>
                <a:latin typeface="Century"/>
                <a:cs typeface="Century"/>
              </a:rPr>
              <a:t> </a:t>
            </a:r>
            <a:r>
              <a:rPr sz="2000" spc="-8" dirty="0">
                <a:solidFill>
                  <a:schemeClr val="bg1"/>
                </a:solidFill>
                <a:latin typeface="Century"/>
                <a:cs typeface="Century"/>
              </a:rPr>
              <a:t>255</a:t>
            </a:r>
            <a:endParaRPr sz="2000" dirty="0">
              <a:solidFill>
                <a:schemeClr val="bg1"/>
              </a:solidFill>
              <a:latin typeface="Century"/>
              <a:cs typeface="Century"/>
            </a:endParaRPr>
          </a:p>
          <a:p>
            <a:pPr marL="283369">
              <a:spcBef>
                <a:spcPts val="289"/>
              </a:spcBef>
              <a:tabLst>
                <a:tab pos="4561046" algn="l"/>
              </a:tabLst>
            </a:pPr>
            <a:r>
              <a:rPr sz="2000" dirty="0">
                <a:solidFill>
                  <a:schemeClr val="bg1"/>
                </a:solidFill>
                <a:latin typeface="Century"/>
                <a:cs typeface="Century"/>
              </a:rPr>
              <a:t>First Octet is </a:t>
            </a:r>
            <a:r>
              <a:rPr sz="2000" spc="-4" dirty="0">
                <a:solidFill>
                  <a:schemeClr val="bg1"/>
                </a:solidFill>
                <a:latin typeface="Century"/>
                <a:cs typeface="Century"/>
              </a:rPr>
              <a:t>defines the class </a:t>
            </a:r>
            <a:r>
              <a:rPr sz="2000" dirty="0">
                <a:solidFill>
                  <a:schemeClr val="bg1"/>
                </a:solidFill>
                <a:latin typeface="Century"/>
                <a:cs typeface="Century"/>
              </a:rPr>
              <a:t>of </a:t>
            </a:r>
            <a:r>
              <a:rPr sz="2000" spc="-4" dirty="0">
                <a:solidFill>
                  <a:schemeClr val="bg1"/>
                </a:solidFill>
                <a:latin typeface="Century"/>
                <a:cs typeface="Century"/>
              </a:rPr>
              <a:t>particular IP</a:t>
            </a:r>
            <a:r>
              <a:rPr sz="2000" spc="34" dirty="0">
                <a:solidFill>
                  <a:schemeClr val="bg1"/>
                </a:solidFill>
                <a:latin typeface="Century"/>
                <a:cs typeface="Century"/>
              </a:rPr>
              <a:t> </a:t>
            </a:r>
            <a:r>
              <a:rPr sz="2000" u="sng" dirty="0">
                <a:solidFill>
                  <a:schemeClr val="bg1"/>
                </a:solidFill>
                <a:uFill>
                  <a:solidFill>
                    <a:srgbClr val="404040"/>
                  </a:solidFill>
                </a:uFill>
                <a:latin typeface="Century"/>
                <a:cs typeface="Century"/>
              </a:rPr>
              <a:t>e.g.</a:t>
            </a:r>
            <a:r>
              <a:rPr sz="2000" spc="-8" dirty="0">
                <a:solidFill>
                  <a:schemeClr val="bg1"/>
                </a:solidFill>
                <a:latin typeface="Century"/>
                <a:cs typeface="Century"/>
              </a:rPr>
              <a:t> </a:t>
            </a:r>
            <a:r>
              <a:rPr sz="2000" dirty="0">
                <a:solidFill>
                  <a:schemeClr val="bg1"/>
                </a:solidFill>
                <a:latin typeface="Century"/>
                <a:cs typeface="Century"/>
              </a:rPr>
              <a:t>-	</a:t>
            </a:r>
            <a:r>
              <a:rPr sz="2000" spc="-11" dirty="0">
                <a:solidFill>
                  <a:schemeClr val="bg1"/>
                </a:solidFill>
                <a:latin typeface="Century"/>
                <a:cs typeface="Century"/>
              </a:rPr>
              <a:t>128.11.3.31 </a:t>
            </a:r>
            <a:r>
              <a:rPr sz="2000" dirty="0">
                <a:solidFill>
                  <a:schemeClr val="bg1"/>
                </a:solidFill>
                <a:latin typeface="Century"/>
                <a:cs typeface="Century"/>
              </a:rPr>
              <a:t>is follow in </a:t>
            </a:r>
            <a:r>
              <a:rPr sz="2000" spc="-4" dirty="0">
                <a:solidFill>
                  <a:schemeClr val="bg1"/>
                </a:solidFill>
                <a:latin typeface="Century"/>
                <a:cs typeface="Century"/>
              </a:rPr>
              <a:t>class</a:t>
            </a:r>
            <a:r>
              <a:rPr sz="2000" spc="-38" dirty="0">
                <a:solidFill>
                  <a:schemeClr val="bg1"/>
                </a:solidFill>
                <a:latin typeface="Century"/>
                <a:cs typeface="Century"/>
              </a:rPr>
              <a:t> </a:t>
            </a:r>
            <a:r>
              <a:rPr sz="2000" spc="-4" dirty="0">
                <a:solidFill>
                  <a:schemeClr val="bg1"/>
                </a:solidFill>
                <a:latin typeface="Century"/>
                <a:cs typeface="Century"/>
              </a:rPr>
              <a:t>–B</a:t>
            </a:r>
            <a:endParaRPr sz="2000" dirty="0">
              <a:solidFill>
                <a:schemeClr val="bg1"/>
              </a:solidFill>
              <a:latin typeface="Century"/>
              <a:cs typeface="Century"/>
            </a:endParaRPr>
          </a:p>
          <a:p>
            <a:pPr marL="283369">
              <a:spcBef>
                <a:spcPts val="289"/>
              </a:spcBef>
            </a:pPr>
            <a:r>
              <a:rPr sz="2000" spc="-4" dirty="0">
                <a:solidFill>
                  <a:schemeClr val="bg1"/>
                </a:solidFill>
                <a:latin typeface="Century"/>
                <a:cs typeface="Century"/>
              </a:rPr>
              <a:t>127.0.0.0 to 127.255.255.255 </a:t>
            </a:r>
            <a:r>
              <a:rPr sz="2000" dirty="0">
                <a:solidFill>
                  <a:schemeClr val="bg1"/>
                </a:solidFill>
                <a:latin typeface="Century"/>
                <a:cs typeface="Century"/>
              </a:rPr>
              <a:t>is a range of look </a:t>
            </a:r>
            <a:r>
              <a:rPr sz="2000" spc="-4" dirty="0">
                <a:solidFill>
                  <a:schemeClr val="bg1"/>
                </a:solidFill>
                <a:latin typeface="Century"/>
                <a:cs typeface="Century"/>
              </a:rPr>
              <a:t>back</a:t>
            </a:r>
            <a:r>
              <a:rPr sz="2000" spc="-11" dirty="0">
                <a:solidFill>
                  <a:schemeClr val="bg1"/>
                </a:solidFill>
                <a:latin typeface="Century"/>
                <a:cs typeface="Century"/>
              </a:rPr>
              <a:t> </a:t>
            </a:r>
            <a:r>
              <a:rPr sz="2000" spc="-60" dirty="0">
                <a:solidFill>
                  <a:schemeClr val="bg1"/>
                </a:solidFill>
                <a:latin typeface="Century"/>
                <a:cs typeface="Century"/>
              </a:rPr>
              <a:t>IP.</a:t>
            </a:r>
            <a:endParaRPr sz="2000" dirty="0">
              <a:solidFill>
                <a:schemeClr val="bg1"/>
              </a:solidFill>
              <a:latin typeface="Century"/>
              <a:cs typeface="Century"/>
            </a:endParaRPr>
          </a:p>
        </p:txBody>
      </p:sp>
    </p:spTree>
    <p:extLst>
      <p:ext uri="{BB962C8B-B14F-4D97-AF65-F5344CB8AC3E}">
        <p14:creationId xmlns:p14="http://schemas.microsoft.com/office/powerpoint/2010/main" val="2882386950"/>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_rels/theme4.xml.rels><?xml version="1.0" encoding="UTF-8" standalone="yes"?>
<Relationships xmlns="http://schemas.openxmlformats.org/package/2006/relationships"><Relationship Id="rId1" Type="http://schemas.openxmlformats.org/officeDocument/2006/relationships/image" Target="../media/image3.jpeg"/></Relationships>
</file>

<file path=ppt/theme/_rels/theme5.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FourBlocks">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4.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5.xml><?xml version="1.0" encoding="utf-8"?>
<a:theme xmlns:a="http://schemas.openxmlformats.org/drawingml/2006/main" name="Apothecary">
  <a:themeElements>
    <a:clrScheme name="Apothecary">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Apothecary">
      <a:majorFont>
        <a:latin typeface="Book Antiqua"/>
        <a:ea typeface=""/>
        <a:cs typeface=""/>
        <a:font script="Jpan" typeface="HGS明朝B"/>
        <a:font script="Hang" typeface="HY견명조"/>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ゴシック"/>
        <a:font script="Hang" typeface="HY견명조"/>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solidFill>
          <a:schemeClr val="phClr">
            <a:tint val="93000"/>
            <a:satMod val="140000"/>
          </a:schemeClr>
        </a:solidFill>
        <a:blipFill rotWithShape="1">
          <a:blip xmlns:r="http://schemas.openxmlformats.org/officeDocument/2006/relationships" r:embed="rId1">
            <a:duotone>
              <a:schemeClr val="phClr">
                <a:tint val="70000"/>
                <a:satMod val="170000"/>
              </a:schemeClr>
              <a:schemeClr val="phClr">
                <a:shade val="70000"/>
                <a:satMod val="130000"/>
              </a:schemeClr>
            </a:duotone>
          </a:blip>
          <a:tile tx="0" ty="0" sx="100000" sy="100000" flip="none" algn="tl"/>
        </a:blipFill>
      </a:bgFillStyleLst>
    </a:fmtScheme>
  </a:themeElements>
  <a:objectDefaults/>
  <a:extraClrSchemeLst/>
</a:theme>
</file>

<file path=ppt/theme/theme6.xml><?xml version="1.0" encoding="utf-8"?>
<a:theme xmlns:a="http://schemas.openxmlformats.org/drawingml/2006/main" name="Composite">
  <a:themeElements>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Composite">
      <a:majorFont>
        <a:latin typeface="Calibri"/>
        <a:ea typeface=""/>
        <a:cs typeface=""/>
        <a:font script="Jpan" typeface="ＭＳ Ｐゴシック"/>
        <a:font script="Hang" typeface="맑은 고딕"/>
        <a:font script="Hans" typeface="宋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mposite">
      <a:fillStyleLst>
        <a:solidFill>
          <a:schemeClr val="phClr"/>
        </a:solidFill>
        <a:gradFill rotWithShape="1">
          <a:gsLst>
            <a:gs pos="0">
              <a:schemeClr val="phClr">
                <a:tint val="50000"/>
                <a:shade val="95000"/>
                <a:satMod val="300000"/>
              </a:schemeClr>
            </a:gs>
            <a:gs pos="12000">
              <a:schemeClr val="phClr">
                <a:tint val="50000"/>
                <a:shade val="90000"/>
                <a:satMod val="250000"/>
              </a:schemeClr>
            </a:gs>
            <a:gs pos="100000">
              <a:schemeClr val="phClr">
                <a:tint val="85000"/>
                <a:shade val="75000"/>
                <a:satMod val="150000"/>
              </a:schemeClr>
            </a:gs>
          </a:gsLst>
          <a:lin ang="16200000" scaled="1"/>
        </a:gradFill>
        <a:gradFill rotWithShape="1">
          <a:gsLst>
            <a:gs pos="0">
              <a:schemeClr val="phClr">
                <a:tint val="75000"/>
                <a:shade val="95000"/>
                <a:satMod val="175000"/>
              </a:schemeClr>
            </a:gs>
            <a:gs pos="12000">
              <a:schemeClr val="phClr">
                <a:tint val="90000"/>
                <a:shade val="90000"/>
                <a:satMod val="150000"/>
              </a:schemeClr>
            </a:gs>
            <a:gs pos="100000">
              <a:schemeClr val="phClr">
                <a:tint val="100000"/>
                <a:shade val="75000"/>
                <a:satMod val="150000"/>
              </a:schemeClr>
            </a:gs>
          </a:gsLst>
          <a:lin ang="16200000" scaled="1"/>
        </a:gradFill>
      </a:fillStyleLst>
      <a:lnStyleLst>
        <a:ln w="9525" cap="flat" cmpd="sng" algn="ctr">
          <a:solidFill>
            <a:schemeClr val="phClr">
              <a:shade val="95000"/>
              <a:satMod val="105000"/>
            </a:scheme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scene3d>
            <a:camera prst="orthographicFront">
              <a:rot lat="0" lon="0" rev="0"/>
            </a:camera>
            <a:lightRig rig="freezing" dir="t">
              <a:rot lat="0" lon="0" rev="6000000"/>
            </a:lightRig>
          </a:scene3d>
          <a:sp3d contourW="12700" prstMaterial="dkEdge">
            <a:bevelT w="44450" h="25400"/>
            <a:contourClr>
              <a:schemeClr val="phClr">
                <a:shade val="30000"/>
              </a:schemeClr>
            </a:contourClr>
          </a:sp3d>
        </a:effectStyle>
      </a:effectStyleLst>
      <a:bgFillStyleLst>
        <a:solidFill>
          <a:schemeClr val="phClr"/>
        </a:solidFill>
        <a:gradFill rotWithShape="1">
          <a:gsLst>
            <a:gs pos="0">
              <a:schemeClr val="phClr">
                <a:tint val="100000"/>
                <a:shade val="80000"/>
                <a:satMod val="110000"/>
                <a:lumMod val="80000"/>
              </a:schemeClr>
            </a:gs>
            <a:gs pos="79000">
              <a:schemeClr val="phClr">
                <a:tint val="100000"/>
                <a:shade val="90000"/>
                <a:satMod val="105000"/>
                <a:lumMod val="100000"/>
              </a:schemeClr>
            </a:gs>
            <a:gs pos="100000">
              <a:schemeClr val="phClr">
                <a:tint val="95000"/>
                <a:shade val="100000"/>
                <a:satMod val="110000"/>
                <a:lumMod val="115000"/>
              </a:schemeClr>
            </a:gs>
          </a:gsLst>
          <a:lin ang="5400000" scaled="0"/>
        </a:gradFill>
        <a:gradFill rotWithShape="1">
          <a:gsLst>
            <a:gs pos="0">
              <a:schemeClr val="phClr">
                <a:tint val="90000"/>
                <a:shade val="100000"/>
                <a:satMod val="100000"/>
                <a:lumMod val="110000"/>
              </a:schemeClr>
            </a:gs>
            <a:gs pos="83000">
              <a:schemeClr val="phClr">
                <a:shade val="75000"/>
                <a:satMod val="200000"/>
              </a:schemeClr>
            </a:gs>
            <a:gs pos="100000">
              <a:schemeClr val="phClr">
                <a:shade val="90000"/>
                <a:satMod val="200000"/>
              </a:schemeClr>
            </a:gs>
          </a:gsLst>
          <a:path path="circle">
            <a:fillToRect l="75000" t="100000" b="300000"/>
          </a:path>
        </a:gradFill>
      </a:bgFillStyleLst>
    </a:fmtScheme>
  </a:themeElements>
  <a:objectDefaults/>
  <a:extraClrSchemeLst/>
</a:theme>
</file>

<file path=ppt/theme/theme7.xml><?xml version="1.0" encoding="utf-8"?>
<a:theme xmlns:a="http://schemas.openxmlformats.org/drawingml/2006/main" name="Thatch">
  <a:themeElements>
    <a:clrScheme name="Thatch">
      <a:dk1>
        <a:sysClr val="windowText" lastClr="000000"/>
      </a:dk1>
      <a:lt1>
        <a:sysClr val="window" lastClr="FFFFFF"/>
      </a:lt1>
      <a:dk2>
        <a:srgbClr val="1D3641"/>
      </a:dk2>
      <a:lt2>
        <a:srgbClr val="DFE6D0"/>
      </a:lt2>
      <a:accent1>
        <a:srgbClr val="759AA5"/>
      </a:accent1>
      <a:accent2>
        <a:srgbClr val="CFC60D"/>
      </a:accent2>
      <a:accent3>
        <a:srgbClr val="99987F"/>
      </a:accent3>
      <a:accent4>
        <a:srgbClr val="90AC97"/>
      </a:accent4>
      <a:accent5>
        <a:srgbClr val="FFAD1C"/>
      </a:accent5>
      <a:accent6>
        <a:srgbClr val="B9AB6F"/>
      </a:accent6>
      <a:hlink>
        <a:srgbClr val="66AACD"/>
      </a:hlink>
      <a:folHlink>
        <a:srgbClr val="809DB3"/>
      </a:folHlink>
    </a:clrScheme>
    <a:fontScheme name="Median">
      <a:maj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Thatch">
      <a:fillStyleLst>
        <a:solidFill>
          <a:schemeClr val="phClr"/>
        </a:solidFill>
        <a:gradFill rotWithShape="1">
          <a:gsLst>
            <a:gs pos="0">
              <a:schemeClr val="phClr">
                <a:tint val="79000"/>
                <a:satMod val="180000"/>
              </a:schemeClr>
            </a:gs>
            <a:gs pos="65000">
              <a:schemeClr val="phClr">
                <a:tint val="52000"/>
                <a:satMod val="250000"/>
              </a:schemeClr>
            </a:gs>
            <a:gs pos="100000">
              <a:schemeClr val="phClr">
                <a:tint val="29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15875" cap="flat" cmpd="sng" algn="ctr">
          <a:solidFill>
            <a:schemeClr val="phClr"/>
          </a:solidFill>
          <a:prstDash val="solid"/>
        </a:ln>
        <a:ln w="38100" cap="flat" cmpd="sng" algn="ctr">
          <a:solidFill>
            <a:schemeClr val="phClr"/>
          </a:solidFill>
          <a:prstDash val="solid"/>
        </a:ln>
      </a:lnStyleLst>
      <a:effectStyleLst>
        <a:effectStyle>
          <a:effectLst>
            <a:outerShdw blurRad="63500" dist="25400" dir="5400000" rotWithShape="0">
              <a:srgbClr val="000000">
                <a:alpha val="43000"/>
              </a:srgbClr>
            </a:outerShdw>
          </a:effectLst>
        </a:effectStyle>
        <a:effectStyle>
          <a:effectLst>
            <a:outerShdw blurRad="63500" dist="25400" dir="5400000" rotWithShape="0">
              <a:srgbClr val="000000">
                <a:alpha val="43000"/>
              </a:srgbClr>
            </a:outerShdw>
          </a:effectLst>
          <a:scene3d>
            <a:camera prst="orthographicFront">
              <a:rot lat="0" lon="0" rev="0"/>
            </a:camera>
            <a:lightRig rig="brightRoom" dir="t">
              <a:rot lat="0" lon="0" rev="8700000"/>
            </a:lightRig>
          </a:scene3d>
          <a:sp3d contourW="12700" prstMaterial="dkEdge">
            <a:bevelT w="0" h="0" prst="relaxedInset"/>
            <a:contourClr>
              <a:schemeClr val="phClr">
                <a:shade val="65000"/>
                <a:satMod val="150000"/>
              </a:schemeClr>
            </a:contourClr>
          </a:sp3d>
        </a:effectStyle>
        <a:effectStyle>
          <a:effectLst>
            <a:outerShdw blurRad="63500" dist="25400" dir="5400000" rotWithShape="0">
              <a:srgbClr val="000000">
                <a:alpha val="43000"/>
              </a:srgbClr>
            </a:outerShdw>
          </a:effectLst>
          <a:scene3d>
            <a:camera prst="orthographicFront">
              <a:rot lat="0" lon="0" rev="0"/>
            </a:camera>
            <a:lightRig rig="glow" dir="t">
              <a:rot lat="0" lon="0" rev="13200000"/>
            </a:lightRig>
          </a:scene3d>
          <a:sp3d prstMaterial="dkEdge">
            <a:bevelT w="63500" h="50800" prst="relaxedInset"/>
          </a:sp3d>
        </a:effectStyle>
      </a:effectStyleLst>
      <a:bgFillStyleLst>
        <a:solidFill>
          <a:schemeClr val="phClr"/>
        </a:solidFill>
        <a:gradFill rotWithShape="1">
          <a:gsLst>
            <a:gs pos="0">
              <a:schemeClr val="phClr">
                <a:tint val="85000"/>
                <a:shade val="95000"/>
                <a:satMod val="200000"/>
              </a:schemeClr>
            </a:gs>
            <a:gs pos="53000">
              <a:schemeClr val="phClr">
                <a:shade val="60000"/>
                <a:satMod val="220000"/>
              </a:schemeClr>
            </a:gs>
            <a:gs pos="100000">
              <a:schemeClr val="phClr">
                <a:shade val="45000"/>
                <a:satMod val="220000"/>
              </a:schemeClr>
            </a:gs>
          </a:gsLst>
          <a:lin ang="16200000" scaled="0"/>
        </a:gradFill>
        <a:gradFill rotWithShape="1">
          <a:gsLst>
            <a:gs pos="0">
              <a:schemeClr val="phClr">
                <a:tint val="83000"/>
                <a:shade val="97000"/>
                <a:satMod val="230000"/>
              </a:schemeClr>
            </a:gs>
            <a:gs pos="100000">
              <a:schemeClr val="phClr">
                <a:shade val="35000"/>
                <a:satMod val="250000"/>
              </a:schemeClr>
            </a:gs>
          </a:gsLst>
          <a:path path="circle">
            <a:fillToRect l="15000" t="50000" r="85000" b="60000"/>
          </a:path>
        </a:gradFill>
      </a:bgFillStyleLst>
    </a:fmtScheme>
  </a:themeElements>
  <a:objectDefaults/>
  <a:extraClrSchemeLst/>
</a:theme>
</file>

<file path=ppt/theme/theme8.xml><?xml version="1.0" encoding="utf-8"?>
<a:theme xmlns:a="http://schemas.openxmlformats.org/drawingml/2006/main" name="1_Thatch">
  <a:themeElements>
    <a:clrScheme name="Thatch">
      <a:dk1>
        <a:sysClr val="windowText" lastClr="000000"/>
      </a:dk1>
      <a:lt1>
        <a:sysClr val="window" lastClr="FFFFFF"/>
      </a:lt1>
      <a:dk2>
        <a:srgbClr val="1D3641"/>
      </a:dk2>
      <a:lt2>
        <a:srgbClr val="DFE6D0"/>
      </a:lt2>
      <a:accent1>
        <a:srgbClr val="759AA5"/>
      </a:accent1>
      <a:accent2>
        <a:srgbClr val="CFC60D"/>
      </a:accent2>
      <a:accent3>
        <a:srgbClr val="99987F"/>
      </a:accent3>
      <a:accent4>
        <a:srgbClr val="90AC97"/>
      </a:accent4>
      <a:accent5>
        <a:srgbClr val="FFAD1C"/>
      </a:accent5>
      <a:accent6>
        <a:srgbClr val="B9AB6F"/>
      </a:accent6>
      <a:hlink>
        <a:srgbClr val="66AACD"/>
      </a:hlink>
      <a:folHlink>
        <a:srgbClr val="809DB3"/>
      </a:folHlink>
    </a:clrScheme>
    <a:fontScheme name="Median">
      <a:maj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Thatch">
      <a:fillStyleLst>
        <a:solidFill>
          <a:schemeClr val="phClr"/>
        </a:solidFill>
        <a:gradFill rotWithShape="1">
          <a:gsLst>
            <a:gs pos="0">
              <a:schemeClr val="phClr">
                <a:tint val="79000"/>
                <a:satMod val="180000"/>
              </a:schemeClr>
            </a:gs>
            <a:gs pos="65000">
              <a:schemeClr val="phClr">
                <a:tint val="52000"/>
                <a:satMod val="250000"/>
              </a:schemeClr>
            </a:gs>
            <a:gs pos="100000">
              <a:schemeClr val="phClr">
                <a:tint val="29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15875" cap="flat" cmpd="sng" algn="ctr">
          <a:solidFill>
            <a:schemeClr val="phClr"/>
          </a:solidFill>
          <a:prstDash val="solid"/>
        </a:ln>
        <a:ln w="38100" cap="flat" cmpd="sng" algn="ctr">
          <a:solidFill>
            <a:schemeClr val="phClr"/>
          </a:solidFill>
          <a:prstDash val="solid"/>
        </a:ln>
      </a:lnStyleLst>
      <a:effectStyleLst>
        <a:effectStyle>
          <a:effectLst>
            <a:outerShdw blurRad="63500" dist="25400" dir="5400000" rotWithShape="0">
              <a:srgbClr val="000000">
                <a:alpha val="43000"/>
              </a:srgbClr>
            </a:outerShdw>
          </a:effectLst>
        </a:effectStyle>
        <a:effectStyle>
          <a:effectLst>
            <a:outerShdw blurRad="63500" dist="25400" dir="5400000" rotWithShape="0">
              <a:srgbClr val="000000">
                <a:alpha val="43000"/>
              </a:srgbClr>
            </a:outerShdw>
          </a:effectLst>
          <a:scene3d>
            <a:camera prst="orthographicFront">
              <a:rot lat="0" lon="0" rev="0"/>
            </a:camera>
            <a:lightRig rig="brightRoom" dir="t">
              <a:rot lat="0" lon="0" rev="8700000"/>
            </a:lightRig>
          </a:scene3d>
          <a:sp3d contourW="12700" prstMaterial="dkEdge">
            <a:bevelT w="0" h="0" prst="relaxedInset"/>
            <a:contourClr>
              <a:schemeClr val="phClr">
                <a:shade val="65000"/>
                <a:satMod val="150000"/>
              </a:schemeClr>
            </a:contourClr>
          </a:sp3d>
        </a:effectStyle>
        <a:effectStyle>
          <a:effectLst>
            <a:outerShdw blurRad="63500" dist="25400" dir="5400000" rotWithShape="0">
              <a:srgbClr val="000000">
                <a:alpha val="43000"/>
              </a:srgbClr>
            </a:outerShdw>
          </a:effectLst>
          <a:scene3d>
            <a:camera prst="orthographicFront">
              <a:rot lat="0" lon="0" rev="0"/>
            </a:camera>
            <a:lightRig rig="glow" dir="t">
              <a:rot lat="0" lon="0" rev="13200000"/>
            </a:lightRig>
          </a:scene3d>
          <a:sp3d prstMaterial="dkEdge">
            <a:bevelT w="63500" h="50800" prst="relaxedInset"/>
          </a:sp3d>
        </a:effectStyle>
      </a:effectStyleLst>
      <a:bgFillStyleLst>
        <a:solidFill>
          <a:schemeClr val="phClr"/>
        </a:solidFill>
        <a:gradFill rotWithShape="1">
          <a:gsLst>
            <a:gs pos="0">
              <a:schemeClr val="phClr">
                <a:tint val="85000"/>
                <a:shade val="95000"/>
                <a:satMod val="200000"/>
              </a:schemeClr>
            </a:gs>
            <a:gs pos="53000">
              <a:schemeClr val="phClr">
                <a:shade val="60000"/>
                <a:satMod val="220000"/>
              </a:schemeClr>
            </a:gs>
            <a:gs pos="100000">
              <a:schemeClr val="phClr">
                <a:shade val="45000"/>
                <a:satMod val="220000"/>
              </a:schemeClr>
            </a:gs>
          </a:gsLst>
          <a:lin ang="16200000" scaled="0"/>
        </a:gradFill>
        <a:gradFill rotWithShape="1">
          <a:gsLst>
            <a:gs pos="0">
              <a:schemeClr val="phClr">
                <a:tint val="83000"/>
                <a:shade val="97000"/>
                <a:satMod val="230000"/>
              </a:schemeClr>
            </a:gs>
            <a:gs pos="100000">
              <a:schemeClr val="phClr">
                <a:shade val="35000"/>
                <a:satMod val="250000"/>
              </a:schemeClr>
            </a:gs>
          </a:gsLst>
          <a:path path="circle">
            <a:fillToRect l="15000" t="50000" r="85000" b="6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FourBlocks</Template>
  <TotalTime>1424</TotalTime>
  <Words>6283</Words>
  <Application>Microsoft Office PowerPoint</Application>
  <PresentationFormat>On-screen Show (16:9)</PresentationFormat>
  <Paragraphs>991</Paragraphs>
  <Slides>144</Slides>
  <Notes>9</Notes>
  <HiddenSlides>0</HiddenSlides>
  <MMClips>0</MMClips>
  <ScaleCrop>false</ScaleCrop>
  <HeadingPairs>
    <vt:vector size="6" baseType="variant">
      <vt:variant>
        <vt:lpstr>Fonts Used</vt:lpstr>
      </vt:variant>
      <vt:variant>
        <vt:i4>24</vt:i4>
      </vt:variant>
      <vt:variant>
        <vt:lpstr>Theme</vt:lpstr>
      </vt:variant>
      <vt:variant>
        <vt:i4>8</vt:i4>
      </vt:variant>
      <vt:variant>
        <vt:lpstr>Slide Titles</vt:lpstr>
      </vt:variant>
      <vt:variant>
        <vt:i4>144</vt:i4>
      </vt:variant>
    </vt:vector>
  </HeadingPairs>
  <TitlesOfParts>
    <vt:vector size="176" baseType="lpstr">
      <vt:lpstr>Adobe Kaiti Std R</vt:lpstr>
      <vt:lpstr>-apple-system</vt:lpstr>
      <vt:lpstr>Arial</vt:lpstr>
      <vt:lpstr>Arial Black</vt:lpstr>
      <vt:lpstr>Bahnschrift</vt:lpstr>
      <vt:lpstr>Bahnschrift Condensed</vt:lpstr>
      <vt:lpstr>Bahnschrift SemiBold</vt:lpstr>
      <vt:lpstr>Book Antiqua</vt:lpstr>
      <vt:lpstr>Calibri</vt:lpstr>
      <vt:lpstr>Cambria Math</vt:lpstr>
      <vt:lpstr>Carlito</vt:lpstr>
      <vt:lpstr>Century</vt:lpstr>
      <vt:lpstr>Century Gothic</vt:lpstr>
      <vt:lpstr>Franklin Gothic Book</vt:lpstr>
      <vt:lpstr>Hobo Std</vt:lpstr>
      <vt:lpstr>Leelawadee UI Semilight</vt:lpstr>
      <vt:lpstr>Palatino Linotype</vt:lpstr>
      <vt:lpstr>Perpetua</vt:lpstr>
      <vt:lpstr>Source Sans Pro Semibold</vt:lpstr>
      <vt:lpstr>Times New Roman</vt:lpstr>
      <vt:lpstr>Tw Cen MT</vt:lpstr>
      <vt:lpstr>Verdana</vt:lpstr>
      <vt:lpstr>Wingdings</vt:lpstr>
      <vt:lpstr>Wingdings 2</vt:lpstr>
      <vt:lpstr>FourBlocks</vt:lpstr>
      <vt:lpstr>Office Theme</vt:lpstr>
      <vt:lpstr>Equity</vt:lpstr>
      <vt:lpstr>Essential</vt:lpstr>
      <vt:lpstr>Apothecary</vt:lpstr>
      <vt:lpstr>Composite</vt:lpstr>
      <vt:lpstr>Thatch</vt:lpstr>
      <vt:lpstr>1_Thatch</vt:lpstr>
      <vt:lpstr>COMPUTER NETWORK </vt:lpstr>
      <vt:lpstr>Uses of CN</vt:lpstr>
      <vt:lpstr>What is Network ?</vt:lpstr>
      <vt:lpstr>PowerPoint Presentation</vt:lpstr>
      <vt:lpstr>Basic Types of Networks</vt:lpstr>
      <vt:lpstr>Local Area Network (LAN)</vt:lpstr>
      <vt:lpstr>Advantages of LAN</vt:lpstr>
      <vt:lpstr>Personal Area Network (PAN)</vt:lpstr>
      <vt:lpstr>Advantages of PAN</vt:lpstr>
      <vt:lpstr>Metropolitan Area Network (MAN)</vt:lpstr>
      <vt:lpstr>Advantages of MAN</vt:lpstr>
      <vt:lpstr>Wide Area Network (WAN)</vt:lpstr>
      <vt:lpstr>Advantages of WAN</vt:lpstr>
      <vt:lpstr>Campus Area Network (CAN)</vt:lpstr>
      <vt:lpstr>Advantages of CAN</vt:lpstr>
      <vt:lpstr>Storage Area Network (SAN)</vt:lpstr>
      <vt:lpstr>Advantages of SAN</vt:lpstr>
      <vt:lpstr>PowerPoint Presentation</vt:lpstr>
      <vt:lpstr>PowerPoint Presentation</vt:lpstr>
      <vt:lpstr>PowerPoint Presentation</vt:lpstr>
      <vt:lpstr>PowerPoint Presentation</vt:lpstr>
      <vt:lpstr>OSI  MODEL</vt:lpstr>
      <vt:lpstr>INTRODUCTION</vt:lpstr>
      <vt:lpstr>OSI MODEL</vt:lpstr>
      <vt:lpstr>OSI Model's 7 Layers</vt:lpstr>
      <vt:lpstr>Data, Protocol &amp; Activities</vt:lpstr>
      <vt:lpstr>Physical Layer</vt:lpstr>
      <vt:lpstr>PowerPoint Presentation</vt:lpstr>
      <vt:lpstr>Network Layer</vt:lpstr>
      <vt:lpstr>PowerPoint Presentation</vt:lpstr>
      <vt:lpstr>SESSION Layer</vt:lpstr>
      <vt:lpstr>PRESENTATION Layer</vt:lpstr>
      <vt:lpstr>PowerPoint Presentation</vt:lpstr>
      <vt:lpstr>TRANSMISSION  MEDIA</vt:lpstr>
      <vt:lpstr>What is Tranmission Media ?</vt:lpstr>
      <vt:lpstr>Description</vt:lpstr>
      <vt:lpstr>Classification of Transmission media</vt:lpstr>
      <vt:lpstr>Twisted-pair cable</vt:lpstr>
      <vt:lpstr>Twisted Pair Description</vt:lpstr>
      <vt:lpstr>Twisted Pair Cables</vt:lpstr>
      <vt:lpstr>Unshielded Twisted Pair (UTP):</vt:lpstr>
      <vt:lpstr>UTP Cable Types</vt:lpstr>
      <vt:lpstr>UTP connector and Tools</vt:lpstr>
      <vt:lpstr>Advantages of UTP:</vt:lpstr>
      <vt:lpstr>Shielded Twisted Pair (STP)</vt:lpstr>
      <vt:lpstr>Advantages of STP:</vt:lpstr>
      <vt:lpstr>Co-axial Cable</vt:lpstr>
      <vt:lpstr>Categories of coaxial cables</vt:lpstr>
      <vt:lpstr>Coaxial Cable Connectors</vt:lpstr>
      <vt:lpstr>Coaxial Cable Applications</vt:lpstr>
      <vt:lpstr>Fiber-Optic Cable</vt:lpstr>
      <vt:lpstr>Fiber Construction</vt:lpstr>
      <vt:lpstr>Fiber – Optic cable Connectors</vt:lpstr>
      <vt:lpstr>Areas of Application</vt:lpstr>
      <vt:lpstr>PowerPoint Presentation</vt:lpstr>
      <vt:lpstr>Unguided Media – Radio Waves</vt:lpstr>
      <vt:lpstr>Antennas</vt:lpstr>
      <vt:lpstr>Microwaves</vt:lpstr>
      <vt:lpstr>Micro waves Transmission</vt:lpstr>
      <vt:lpstr>Infrared</vt:lpstr>
      <vt:lpstr>What is PING?</vt:lpstr>
      <vt:lpstr>NETWORKING  DEVICES</vt:lpstr>
      <vt:lpstr>Introduction</vt:lpstr>
      <vt:lpstr>CONNECTING DEVICES</vt:lpstr>
      <vt:lpstr>NIC or Network Card</vt:lpstr>
      <vt:lpstr>PowerPoint Presentation</vt:lpstr>
      <vt:lpstr>Repeaters</vt:lpstr>
      <vt:lpstr>Repeater connecting two segments of a LAN</vt:lpstr>
      <vt:lpstr>HUB</vt:lpstr>
      <vt:lpstr>PowerPoint Presentation</vt:lpstr>
      <vt:lpstr>PowerPoint Presentation</vt:lpstr>
      <vt:lpstr>PowerPoint Presentation</vt:lpstr>
      <vt:lpstr>Function of Bridge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NETWORK  TOPOLOGIES</vt:lpstr>
      <vt:lpstr>Topology</vt:lpstr>
      <vt:lpstr>Network Topology</vt:lpstr>
      <vt:lpstr>Mesh Topology</vt:lpstr>
      <vt:lpstr>PowerPoint Presentation</vt:lpstr>
      <vt:lpstr>Star Topology</vt:lpstr>
      <vt:lpstr>PowerPoint Presentation</vt:lpstr>
      <vt:lpstr>Bus Topology</vt:lpstr>
      <vt:lpstr>Bus Topology</vt:lpstr>
      <vt:lpstr>Bus Topology</vt:lpstr>
      <vt:lpstr>Ring Topology</vt:lpstr>
      <vt:lpstr>Ring Topology</vt:lpstr>
      <vt:lpstr>Tree Topology</vt:lpstr>
      <vt:lpstr>Tree Topology</vt:lpstr>
      <vt:lpstr>Hybrid Topology</vt:lpstr>
      <vt:lpstr>Considerations for choosing topology</vt:lpstr>
      <vt:lpstr>IP Addressing IPv4</vt:lpstr>
      <vt:lpstr>Various IP classes</vt:lpstr>
      <vt:lpstr>Classes of IP addresses</vt:lpstr>
      <vt:lpstr>PowerPoint Presentation</vt:lpstr>
      <vt:lpstr>PowerPoint Presentation</vt:lpstr>
      <vt:lpstr>PowerPoint Presentation</vt:lpstr>
      <vt:lpstr>PowerPoint Presentation</vt:lpstr>
      <vt:lpstr>IP Addressing IPv6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Wi-Fi &amp; Bluetooth</vt:lpstr>
      <vt:lpstr>Wi-Fi</vt:lpstr>
      <vt:lpstr>Bluetooth</vt:lpstr>
      <vt:lpstr>PowerPoint Presentation</vt:lpstr>
      <vt:lpstr>PowerPoint Presentation</vt:lpstr>
      <vt:lpstr>Wi-Fi vs. Bluetooth</vt:lpstr>
      <vt:lpstr>PowerPoint Presentation</vt:lpstr>
      <vt:lpstr>PowerPoint Presentation</vt:lpstr>
      <vt:lpstr>PowerPoint Presentation</vt:lpstr>
      <vt:lpstr>PowerPoint Presentation</vt:lpstr>
      <vt:lpstr>Macro Viruses</vt:lpstr>
      <vt:lpstr>PowerPoint Presentation</vt:lpstr>
      <vt:lpstr>PowerPoint Presentation</vt:lpstr>
      <vt:lpstr>PowerPoint Presentation</vt:lpstr>
      <vt:lpstr>PowerPoint Presentation</vt:lpstr>
      <vt:lpstr>TROUBLESHOOTING </vt:lpstr>
      <vt:lpstr>#1 Pinging Problem</vt:lpstr>
      <vt:lpstr>#3 No Internet Access </vt:lpstr>
      <vt:lpstr>Abbrevations</vt:lpstr>
      <vt:lpstr>PowerPoint Presentation</vt:lpstr>
      <vt:lpstr>RUN Commands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Adarsh</dc:creator>
  <cp:lastModifiedBy>Pavan Chikkodikar</cp:lastModifiedBy>
  <cp:revision>162</cp:revision>
  <cp:lastPrinted>2020-06-14T14:33:36Z</cp:lastPrinted>
  <dcterms:created xsi:type="dcterms:W3CDTF">2006-08-16T00:00:00Z</dcterms:created>
  <dcterms:modified xsi:type="dcterms:W3CDTF">2022-10-02T14:47:23Z</dcterms:modified>
</cp:coreProperties>
</file>